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0DBDF9-1939-499D-A3DC-26F9600CAAE1}" type="datetimeFigureOut">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85C6B-B201-4BFA-83FB-117866C077CA}" type="slidenum">
              <a:rPr lang="en-US" smtClean="0"/>
              <a:t>‹#›</a:t>
            </a:fld>
            <a:endParaRPr lang="en-US"/>
          </a:p>
        </p:txBody>
      </p:sp>
    </p:spTree>
    <p:extLst>
      <p:ext uri="{BB962C8B-B14F-4D97-AF65-F5344CB8AC3E}">
        <p14:creationId xmlns:p14="http://schemas.microsoft.com/office/powerpoint/2010/main" val="150263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0DBDF9-1939-499D-A3DC-26F9600CAAE1}" type="datetimeFigureOut">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85C6B-B201-4BFA-83FB-117866C077CA}" type="slidenum">
              <a:rPr lang="en-US" smtClean="0"/>
              <a:t>‹#›</a:t>
            </a:fld>
            <a:endParaRPr lang="en-US"/>
          </a:p>
        </p:txBody>
      </p:sp>
    </p:spTree>
    <p:extLst>
      <p:ext uri="{BB962C8B-B14F-4D97-AF65-F5344CB8AC3E}">
        <p14:creationId xmlns:p14="http://schemas.microsoft.com/office/powerpoint/2010/main" val="3637157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0DBDF9-1939-499D-A3DC-26F9600CAAE1}" type="datetimeFigureOut">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85C6B-B201-4BFA-83FB-117866C077CA}" type="slidenum">
              <a:rPr lang="en-US" smtClean="0"/>
              <a:t>‹#›</a:t>
            </a:fld>
            <a:endParaRPr lang="en-US"/>
          </a:p>
        </p:txBody>
      </p:sp>
    </p:spTree>
    <p:extLst>
      <p:ext uri="{BB962C8B-B14F-4D97-AF65-F5344CB8AC3E}">
        <p14:creationId xmlns:p14="http://schemas.microsoft.com/office/powerpoint/2010/main" val="3483485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0DBDF9-1939-499D-A3DC-26F9600CAAE1}" type="datetimeFigureOut">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85C6B-B201-4BFA-83FB-117866C077CA}" type="slidenum">
              <a:rPr lang="en-US" smtClean="0"/>
              <a:t>‹#›</a:t>
            </a:fld>
            <a:endParaRPr lang="en-US"/>
          </a:p>
        </p:txBody>
      </p:sp>
    </p:spTree>
    <p:extLst>
      <p:ext uri="{BB962C8B-B14F-4D97-AF65-F5344CB8AC3E}">
        <p14:creationId xmlns:p14="http://schemas.microsoft.com/office/powerpoint/2010/main" val="4237922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0DBDF9-1939-499D-A3DC-26F9600CAAE1}" type="datetimeFigureOut">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585C6B-B201-4BFA-83FB-117866C077CA}" type="slidenum">
              <a:rPr lang="en-US" smtClean="0"/>
              <a:t>‹#›</a:t>
            </a:fld>
            <a:endParaRPr lang="en-US"/>
          </a:p>
        </p:txBody>
      </p:sp>
    </p:spTree>
    <p:extLst>
      <p:ext uri="{BB962C8B-B14F-4D97-AF65-F5344CB8AC3E}">
        <p14:creationId xmlns:p14="http://schemas.microsoft.com/office/powerpoint/2010/main" val="579294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0DBDF9-1939-499D-A3DC-26F9600CAAE1}" type="datetimeFigureOut">
              <a:rPr lang="en-US" smtClean="0"/>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585C6B-B201-4BFA-83FB-117866C077CA}" type="slidenum">
              <a:rPr lang="en-US" smtClean="0"/>
              <a:t>‹#›</a:t>
            </a:fld>
            <a:endParaRPr lang="en-US"/>
          </a:p>
        </p:txBody>
      </p:sp>
    </p:spTree>
    <p:extLst>
      <p:ext uri="{BB962C8B-B14F-4D97-AF65-F5344CB8AC3E}">
        <p14:creationId xmlns:p14="http://schemas.microsoft.com/office/powerpoint/2010/main" val="1473865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0DBDF9-1939-499D-A3DC-26F9600CAAE1}" type="datetimeFigureOut">
              <a:rPr lang="en-US" smtClean="0"/>
              <a:t>5/20/2021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585C6B-B201-4BFA-83FB-117866C077CA}" type="slidenum">
              <a:rPr lang="en-US" smtClean="0"/>
              <a:t>‹#›</a:t>
            </a:fld>
            <a:endParaRPr lang="en-US"/>
          </a:p>
        </p:txBody>
      </p:sp>
    </p:spTree>
    <p:extLst>
      <p:ext uri="{BB962C8B-B14F-4D97-AF65-F5344CB8AC3E}">
        <p14:creationId xmlns:p14="http://schemas.microsoft.com/office/powerpoint/2010/main" val="562482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0DBDF9-1939-499D-A3DC-26F9600CAAE1}" type="datetimeFigureOut">
              <a:rPr lang="en-US" smtClean="0"/>
              <a:t>5/20/2021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585C6B-B201-4BFA-83FB-117866C077CA}" type="slidenum">
              <a:rPr lang="en-US" smtClean="0"/>
              <a:t>‹#›</a:t>
            </a:fld>
            <a:endParaRPr lang="en-US"/>
          </a:p>
        </p:txBody>
      </p:sp>
    </p:spTree>
    <p:extLst>
      <p:ext uri="{BB962C8B-B14F-4D97-AF65-F5344CB8AC3E}">
        <p14:creationId xmlns:p14="http://schemas.microsoft.com/office/powerpoint/2010/main" val="808298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DBDF9-1939-499D-A3DC-26F9600CAAE1}" type="datetimeFigureOut">
              <a:rPr lang="en-US" smtClean="0"/>
              <a:t>5/20/2021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585C6B-B201-4BFA-83FB-117866C077CA}" type="slidenum">
              <a:rPr lang="en-US" smtClean="0"/>
              <a:t>‹#›</a:t>
            </a:fld>
            <a:endParaRPr lang="en-US"/>
          </a:p>
        </p:txBody>
      </p:sp>
    </p:spTree>
    <p:extLst>
      <p:ext uri="{BB962C8B-B14F-4D97-AF65-F5344CB8AC3E}">
        <p14:creationId xmlns:p14="http://schemas.microsoft.com/office/powerpoint/2010/main" val="781383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0DBDF9-1939-499D-A3DC-26F9600CAAE1}" type="datetimeFigureOut">
              <a:rPr lang="en-US" smtClean="0"/>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585C6B-B201-4BFA-83FB-117866C077CA}" type="slidenum">
              <a:rPr lang="en-US" smtClean="0"/>
              <a:t>‹#›</a:t>
            </a:fld>
            <a:endParaRPr lang="en-US"/>
          </a:p>
        </p:txBody>
      </p:sp>
    </p:spTree>
    <p:extLst>
      <p:ext uri="{BB962C8B-B14F-4D97-AF65-F5344CB8AC3E}">
        <p14:creationId xmlns:p14="http://schemas.microsoft.com/office/powerpoint/2010/main" val="1683242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0DBDF9-1939-499D-A3DC-26F9600CAAE1}" type="datetimeFigureOut">
              <a:rPr lang="en-US" smtClean="0"/>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585C6B-B201-4BFA-83FB-117866C077CA}" type="slidenum">
              <a:rPr lang="en-US" smtClean="0"/>
              <a:t>‹#›</a:t>
            </a:fld>
            <a:endParaRPr lang="en-US"/>
          </a:p>
        </p:txBody>
      </p:sp>
    </p:spTree>
    <p:extLst>
      <p:ext uri="{BB962C8B-B14F-4D97-AF65-F5344CB8AC3E}">
        <p14:creationId xmlns:p14="http://schemas.microsoft.com/office/powerpoint/2010/main" val="462072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0DBDF9-1939-499D-A3DC-26F9600CAAE1}" type="datetimeFigureOut">
              <a:rPr lang="en-US" smtClean="0"/>
              <a:t>5/20/2021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585C6B-B201-4BFA-83FB-117866C077CA}" type="slidenum">
              <a:rPr lang="en-US" smtClean="0"/>
              <a:t>‹#›</a:t>
            </a:fld>
            <a:endParaRPr lang="en-US"/>
          </a:p>
        </p:txBody>
      </p:sp>
    </p:spTree>
    <p:extLst>
      <p:ext uri="{BB962C8B-B14F-4D97-AF65-F5344CB8AC3E}">
        <p14:creationId xmlns:p14="http://schemas.microsoft.com/office/powerpoint/2010/main" val="3884156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nSpc>
                <a:spcPct val="115000"/>
              </a:lnSpc>
              <a:spcAft>
                <a:spcPts val="1000"/>
              </a:spcAft>
            </a:pPr>
            <a:r>
              <a:rPr lang="en-US" b="1" dirty="0" smtClean="0">
                <a:effectLst/>
                <a:latin typeface="Times New Roman"/>
                <a:ea typeface="Calibri"/>
                <a:cs typeface="Arial"/>
              </a:rPr>
              <a:t>Classification of viruses</a:t>
            </a:r>
            <a:r>
              <a:rPr lang="en-US" sz="2800" dirty="0">
                <a:ea typeface="Calibri"/>
                <a:cs typeface="Arial"/>
              </a:rPr>
              <a:t/>
            </a:r>
            <a:br>
              <a:rPr lang="en-US" sz="2800" dirty="0">
                <a:ea typeface="Calibri"/>
                <a:cs typeface="Arial"/>
              </a:rPr>
            </a:br>
            <a:r>
              <a:rPr lang="en-US" b="1" dirty="0" smtClean="0">
                <a:effectLst/>
                <a:latin typeface="Times New Roman"/>
                <a:ea typeface="Calibri"/>
                <a:cs typeface="Arial"/>
              </a:rPr>
              <a:t> </a:t>
            </a:r>
            <a:r>
              <a:rPr lang="en-US" sz="2800" dirty="0">
                <a:ea typeface="Calibri"/>
                <a:cs typeface="Arial"/>
              </a:rPr>
              <a:t/>
            </a:r>
            <a:br>
              <a:rPr lang="en-US" sz="2800" dirty="0">
                <a:ea typeface="Calibri"/>
                <a:cs typeface="Arial"/>
              </a:rPr>
            </a:br>
            <a:endParaRPr lang="en-US" dirty="0"/>
          </a:p>
        </p:txBody>
      </p:sp>
      <p:sp>
        <p:nvSpPr>
          <p:cNvPr id="3" name="Subtitle 2"/>
          <p:cNvSpPr>
            <a:spLocks noGrp="1"/>
          </p:cNvSpPr>
          <p:nvPr>
            <p:ph type="subTitle" idx="1"/>
          </p:nvPr>
        </p:nvSpPr>
        <p:spPr/>
        <p:txBody>
          <a:bodyPr/>
          <a:lstStyle/>
          <a:p>
            <a:r>
              <a:rPr lang="en-US" b="1" dirty="0" err="1" smtClean="0">
                <a:solidFill>
                  <a:schemeClr val="tx1"/>
                </a:solidFill>
              </a:rPr>
              <a:t>Karam</a:t>
            </a:r>
            <a:r>
              <a:rPr lang="en-US" b="1" dirty="0" smtClean="0">
                <a:solidFill>
                  <a:schemeClr val="tx1"/>
                </a:solidFill>
              </a:rPr>
              <a:t> Riyadh </a:t>
            </a:r>
          </a:p>
          <a:p>
            <a:r>
              <a:rPr lang="en-US" b="1" dirty="0" err="1" smtClean="0">
                <a:solidFill>
                  <a:schemeClr val="tx1"/>
                </a:solidFill>
              </a:rPr>
              <a:t>M.Sc</a:t>
            </a:r>
            <a:r>
              <a:rPr lang="en-US" b="1" dirty="0" smtClean="0">
                <a:solidFill>
                  <a:schemeClr val="tx1"/>
                </a:solidFill>
              </a:rPr>
              <a:t> Microbiology</a:t>
            </a:r>
            <a:endParaRPr lang="en-US" b="1" dirty="0">
              <a:solidFill>
                <a:schemeClr val="tx1"/>
              </a:solidFill>
            </a:endParaRPr>
          </a:p>
        </p:txBody>
      </p:sp>
    </p:spTree>
    <p:extLst>
      <p:ext uri="{BB962C8B-B14F-4D97-AF65-F5344CB8AC3E}">
        <p14:creationId xmlns:p14="http://schemas.microsoft.com/office/powerpoint/2010/main" val="3083999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036496" cy="6858000"/>
          </a:xfrm>
        </p:spPr>
        <p:txBody>
          <a:bodyPr>
            <a:normAutofit fontScale="77500" lnSpcReduction="20000"/>
          </a:bodyPr>
          <a:lstStyle/>
          <a:p>
            <a:pPr marL="0" indent="0">
              <a:buNone/>
            </a:pPr>
            <a:r>
              <a:rPr lang="en-US" dirty="0" smtClean="0"/>
              <a:t>RNA-</a:t>
            </a:r>
            <a:r>
              <a:rPr lang="en-US" dirty="0" err="1" smtClean="0"/>
              <a:t>contaning</a:t>
            </a:r>
            <a:r>
              <a:rPr lang="en-US" dirty="0" smtClean="0"/>
              <a:t> Viruses</a:t>
            </a:r>
          </a:p>
          <a:p>
            <a:pPr marL="0" indent="0">
              <a:buNone/>
            </a:pPr>
            <a:r>
              <a:rPr lang="en-US" dirty="0" err="1" smtClean="0"/>
              <a:t>A.Picronaviridae</a:t>
            </a:r>
            <a:r>
              <a:rPr lang="en-US" dirty="0" smtClean="0"/>
              <a:t> </a:t>
            </a:r>
          </a:p>
          <a:p>
            <a:pPr marL="0" indent="0">
              <a:buNone/>
            </a:pPr>
            <a:r>
              <a:rPr lang="en-US" dirty="0" smtClean="0"/>
              <a:t>•</a:t>
            </a:r>
            <a:r>
              <a:rPr lang="en-US" dirty="0" err="1" smtClean="0"/>
              <a:t>Picronaviruses</a:t>
            </a:r>
            <a:r>
              <a:rPr lang="en-US" dirty="0" smtClean="0"/>
              <a:t> are small (28-30nm), ether-resistant viruses exhibiting cubic symmetry.</a:t>
            </a:r>
          </a:p>
          <a:p>
            <a:pPr marL="0" indent="0">
              <a:buNone/>
            </a:pPr>
            <a:r>
              <a:rPr lang="en-US" dirty="0" smtClean="0"/>
              <a:t>•The RNA genome is single-stranded (it can serve as mRNA).</a:t>
            </a:r>
          </a:p>
          <a:p>
            <a:pPr marL="0" indent="0">
              <a:buNone/>
            </a:pPr>
            <a:endParaRPr lang="en-US" dirty="0" smtClean="0"/>
          </a:p>
          <a:p>
            <a:pPr marL="0" indent="0">
              <a:buNone/>
            </a:pPr>
            <a:r>
              <a:rPr lang="en-US" dirty="0" smtClean="0"/>
              <a:t>•The groups infecting humans are </a:t>
            </a:r>
            <a:r>
              <a:rPr lang="en-US" dirty="0" err="1" smtClean="0"/>
              <a:t>enteroviruses</a:t>
            </a:r>
            <a:r>
              <a:rPr lang="en-US" dirty="0" smtClean="0"/>
              <a:t> (</a:t>
            </a:r>
            <a:r>
              <a:rPr lang="en-US" dirty="0" err="1" smtClean="0"/>
              <a:t>polioviruses,coxsachieviruses</a:t>
            </a:r>
            <a:r>
              <a:rPr lang="en-US" dirty="0" smtClean="0"/>
              <a:t> ,</a:t>
            </a:r>
            <a:r>
              <a:rPr lang="en-US" dirty="0" err="1" smtClean="0"/>
              <a:t>echinoviruses</a:t>
            </a:r>
            <a:r>
              <a:rPr lang="en-US" dirty="0" smtClean="0"/>
              <a:t> </a:t>
            </a:r>
            <a:r>
              <a:rPr lang="en-US" dirty="0" err="1" smtClean="0"/>
              <a:t>parechoviruese</a:t>
            </a:r>
            <a:r>
              <a:rPr lang="en-US" dirty="0" smtClean="0"/>
              <a:t>, and rhinoviruses -more than 100 serotypes causing common cold).</a:t>
            </a:r>
          </a:p>
          <a:p>
            <a:endParaRPr lang="en-US" dirty="0" smtClean="0"/>
          </a:p>
          <a:p>
            <a:pPr marL="0" indent="0">
              <a:buNone/>
            </a:pPr>
            <a:r>
              <a:rPr lang="en-US" dirty="0" err="1" smtClean="0"/>
              <a:t>B.Astroviridae</a:t>
            </a:r>
            <a:endParaRPr lang="en-US" dirty="0" smtClean="0"/>
          </a:p>
          <a:p>
            <a:pPr marL="0" indent="0">
              <a:buNone/>
            </a:pPr>
            <a:r>
              <a:rPr lang="en-US" dirty="0" smtClean="0"/>
              <a:t>•</a:t>
            </a:r>
            <a:r>
              <a:rPr lang="en-US" dirty="0" err="1" smtClean="0"/>
              <a:t>Astroviruses</a:t>
            </a:r>
            <a:r>
              <a:rPr lang="en-US" dirty="0" smtClean="0"/>
              <a:t> are similar in size to </a:t>
            </a:r>
            <a:r>
              <a:rPr lang="en-US" dirty="0" err="1" smtClean="0"/>
              <a:t>picronaviruses</a:t>
            </a:r>
            <a:r>
              <a:rPr lang="en-US" dirty="0" smtClean="0"/>
              <a:t> (28-30 nm) , but particles distinctive star-shaped on their structure. </a:t>
            </a:r>
          </a:p>
          <a:p>
            <a:endParaRPr lang="en-US" dirty="0" smtClean="0"/>
          </a:p>
          <a:p>
            <a:pPr marL="0" indent="0">
              <a:buNone/>
            </a:pPr>
            <a:r>
              <a:rPr lang="en-US" dirty="0" smtClean="0"/>
              <a:t>•The genome is linear, single-stranded RNA.</a:t>
            </a:r>
          </a:p>
          <a:p>
            <a:pPr marL="0" indent="0">
              <a:buNone/>
            </a:pPr>
            <a:r>
              <a:rPr lang="en-US" dirty="0" smtClean="0"/>
              <a:t>•These agents are associated with gastroenteritis in humans and neurological diseases in some animals.</a:t>
            </a:r>
          </a:p>
          <a:p>
            <a:endParaRPr lang="en-US" dirty="0" smtClean="0"/>
          </a:p>
          <a:p>
            <a:endParaRPr lang="en-US" dirty="0"/>
          </a:p>
        </p:txBody>
      </p:sp>
    </p:spTree>
    <p:extLst>
      <p:ext uri="{BB962C8B-B14F-4D97-AF65-F5344CB8AC3E}">
        <p14:creationId xmlns:p14="http://schemas.microsoft.com/office/powerpoint/2010/main" val="3211456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8964488" cy="6858000"/>
          </a:xfrm>
        </p:spPr>
        <p:txBody>
          <a:bodyPr>
            <a:normAutofit fontScale="92500" lnSpcReduction="20000"/>
          </a:bodyPr>
          <a:lstStyle/>
          <a:p>
            <a:pPr marL="0" indent="0">
              <a:buNone/>
            </a:pPr>
            <a:r>
              <a:rPr lang="en-US" dirty="0" smtClean="0"/>
              <a:t>C. </a:t>
            </a:r>
            <a:r>
              <a:rPr lang="en-US" dirty="0" err="1" smtClean="0"/>
              <a:t>Caliciviridae</a:t>
            </a:r>
            <a:endParaRPr lang="en-US" dirty="0" smtClean="0"/>
          </a:p>
          <a:p>
            <a:pPr marL="0" indent="0">
              <a:buNone/>
            </a:pPr>
            <a:r>
              <a:rPr lang="en-US" dirty="0" smtClean="0"/>
              <a:t>•</a:t>
            </a:r>
            <a:r>
              <a:rPr lang="en-US" dirty="0" err="1" smtClean="0"/>
              <a:t>Caliciviridae</a:t>
            </a:r>
            <a:r>
              <a:rPr lang="en-US" dirty="0" smtClean="0"/>
              <a:t> are similar to </a:t>
            </a:r>
            <a:r>
              <a:rPr lang="en-US" dirty="0" err="1" smtClean="0"/>
              <a:t>picronoaviruses</a:t>
            </a:r>
            <a:r>
              <a:rPr lang="en-US" dirty="0" smtClean="0"/>
              <a:t> but larger (27-40nm). The particles appear to have cup-shaped on their structure.</a:t>
            </a:r>
          </a:p>
          <a:p>
            <a:pPr marL="0" indent="0">
              <a:buNone/>
            </a:pPr>
            <a:r>
              <a:rPr lang="en-US" dirty="0" smtClean="0"/>
              <a:t>•The genome is single-stranded RNA. The </a:t>
            </a:r>
            <a:r>
              <a:rPr lang="en-US" dirty="0" err="1" smtClean="0"/>
              <a:t>virion</a:t>
            </a:r>
            <a:r>
              <a:rPr lang="en-US" dirty="0" smtClean="0"/>
              <a:t> has no envelope.</a:t>
            </a:r>
          </a:p>
          <a:p>
            <a:pPr marL="0" indent="0">
              <a:buNone/>
            </a:pPr>
            <a:r>
              <a:rPr lang="en-US" dirty="0" smtClean="0"/>
              <a:t>•Important human pathogens are </a:t>
            </a:r>
            <a:r>
              <a:rPr lang="en-US" dirty="0" err="1" smtClean="0"/>
              <a:t>noroviruses</a:t>
            </a:r>
            <a:r>
              <a:rPr lang="en-US" dirty="0" smtClean="0"/>
              <a:t> (Norwalk virus), the cause of epidemic acute gastroenteritis.</a:t>
            </a:r>
          </a:p>
          <a:p>
            <a:endParaRPr lang="en-US" dirty="0" smtClean="0"/>
          </a:p>
          <a:p>
            <a:pPr marL="0" indent="0">
              <a:buNone/>
            </a:pPr>
            <a:r>
              <a:rPr lang="en-US" dirty="0" err="1" smtClean="0"/>
              <a:t>D.Hepeviridae</a:t>
            </a:r>
            <a:r>
              <a:rPr lang="en-US" dirty="0" smtClean="0"/>
              <a:t> </a:t>
            </a:r>
          </a:p>
          <a:p>
            <a:pPr marL="0" indent="0">
              <a:buNone/>
            </a:pPr>
            <a:r>
              <a:rPr lang="en-US" dirty="0" smtClean="0"/>
              <a:t>•</a:t>
            </a:r>
            <a:r>
              <a:rPr lang="en-US" dirty="0" err="1" smtClean="0"/>
              <a:t>Hepeviruses</a:t>
            </a:r>
            <a:r>
              <a:rPr lang="en-US" dirty="0" smtClean="0"/>
              <a:t> are similar to </a:t>
            </a:r>
            <a:r>
              <a:rPr lang="en-US" dirty="0" err="1" smtClean="0"/>
              <a:t>caliciviruses</a:t>
            </a:r>
            <a:r>
              <a:rPr lang="en-US" dirty="0" smtClean="0"/>
              <a:t>. The particles are small(32-34nm), and ether-resistant.</a:t>
            </a:r>
          </a:p>
          <a:p>
            <a:pPr marL="0" indent="0">
              <a:buNone/>
            </a:pPr>
            <a:r>
              <a:rPr lang="en-US" dirty="0" smtClean="0"/>
              <a:t>•The genome is single-stranded RNA.</a:t>
            </a:r>
          </a:p>
          <a:p>
            <a:pPr marL="0" indent="0">
              <a:buNone/>
            </a:pPr>
            <a:r>
              <a:rPr lang="en-US" dirty="0" smtClean="0"/>
              <a:t>•It lacks a genome-linked protein.</a:t>
            </a:r>
          </a:p>
          <a:p>
            <a:pPr marL="0" indent="0">
              <a:buNone/>
            </a:pPr>
            <a:r>
              <a:rPr lang="en-US" dirty="0" smtClean="0"/>
              <a:t>•Human-hepatitis E virus belong to this group. </a:t>
            </a:r>
          </a:p>
          <a:p>
            <a:endParaRPr lang="en-US" dirty="0" smtClean="0"/>
          </a:p>
          <a:p>
            <a:endParaRPr lang="en-US" dirty="0"/>
          </a:p>
        </p:txBody>
      </p:sp>
    </p:spTree>
    <p:extLst>
      <p:ext uri="{BB962C8B-B14F-4D97-AF65-F5344CB8AC3E}">
        <p14:creationId xmlns:p14="http://schemas.microsoft.com/office/powerpoint/2010/main" val="824114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036496" cy="6858000"/>
          </a:xfrm>
        </p:spPr>
        <p:txBody>
          <a:bodyPr>
            <a:normAutofit fontScale="77500" lnSpcReduction="20000"/>
          </a:bodyPr>
          <a:lstStyle/>
          <a:p>
            <a:r>
              <a:rPr lang="en-US" dirty="0" err="1" smtClean="0"/>
              <a:t>E.Picobirnaviridae</a:t>
            </a:r>
            <a:r>
              <a:rPr lang="en-US" dirty="0" smtClean="0"/>
              <a:t> </a:t>
            </a:r>
          </a:p>
          <a:p>
            <a:pPr marL="0" indent="0">
              <a:buNone/>
            </a:pPr>
            <a:r>
              <a:rPr lang="en-US" dirty="0" smtClean="0"/>
              <a:t>•</a:t>
            </a:r>
            <a:r>
              <a:rPr lang="en-US" dirty="0" err="1" smtClean="0"/>
              <a:t>Picobirnaviuruses</a:t>
            </a:r>
            <a:r>
              <a:rPr lang="en-US" dirty="0" smtClean="0"/>
              <a:t> are small (35-40nm) non-enveloped viruses with icosahedral structure.</a:t>
            </a:r>
          </a:p>
          <a:p>
            <a:pPr marL="0" indent="0">
              <a:buNone/>
            </a:pPr>
            <a:r>
              <a:rPr lang="en-US" dirty="0" smtClean="0"/>
              <a:t>•The genome is </a:t>
            </a:r>
            <a:r>
              <a:rPr lang="en-US" dirty="0" err="1" smtClean="0"/>
              <a:t>linear,double</a:t>
            </a:r>
            <a:r>
              <a:rPr lang="en-US" dirty="0" smtClean="0"/>
              <a:t>-stranded RNA, segmented RNA (two segments)</a:t>
            </a:r>
          </a:p>
          <a:p>
            <a:pPr marL="0" indent="0">
              <a:buNone/>
            </a:pPr>
            <a:r>
              <a:rPr lang="en-US" dirty="0" smtClean="0"/>
              <a:t>•Human disease associations remain unclear.</a:t>
            </a:r>
          </a:p>
          <a:p>
            <a:endParaRPr lang="en-US" dirty="0" smtClean="0"/>
          </a:p>
          <a:p>
            <a:pPr marL="0" indent="0">
              <a:buNone/>
            </a:pPr>
            <a:endParaRPr lang="en-US" dirty="0" smtClean="0"/>
          </a:p>
          <a:p>
            <a:pPr marL="0" indent="0">
              <a:buNone/>
            </a:pPr>
            <a:r>
              <a:rPr lang="en-US" dirty="0" smtClean="0"/>
              <a:t> F. </a:t>
            </a:r>
            <a:r>
              <a:rPr lang="en-US" dirty="0" err="1" smtClean="0"/>
              <a:t>Reoviridae</a:t>
            </a:r>
            <a:r>
              <a:rPr lang="en-US" dirty="0" smtClean="0"/>
              <a:t> </a:t>
            </a:r>
          </a:p>
          <a:p>
            <a:pPr marL="0" indent="0">
              <a:buNone/>
            </a:pPr>
            <a:r>
              <a:rPr lang="en-US" dirty="0" smtClean="0"/>
              <a:t>•</a:t>
            </a:r>
            <a:r>
              <a:rPr lang="en-US" dirty="0" err="1" smtClean="0"/>
              <a:t>Reoviruses</a:t>
            </a:r>
            <a:r>
              <a:rPr lang="en-US" dirty="0" smtClean="0"/>
              <a:t> are medium size (60-80nm), ether-resistant, non-enveloped viruses having icosahedral symmetry. </a:t>
            </a:r>
            <a:endParaRPr lang="en-US" dirty="0"/>
          </a:p>
          <a:p>
            <a:pPr marL="0" indent="0">
              <a:buNone/>
            </a:pPr>
            <a:r>
              <a:rPr lang="en-US" dirty="0" smtClean="0"/>
              <a:t>Particles have two or three protein shells with channel extending from the surface to the core, short spikes extend from the </a:t>
            </a:r>
            <a:r>
              <a:rPr lang="en-US" dirty="0" err="1" smtClean="0"/>
              <a:t>virion</a:t>
            </a:r>
            <a:r>
              <a:rPr lang="en-US" dirty="0" smtClean="0"/>
              <a:t> surface.</a:t>
            </a:r>
          </a:p>
          <a:p>
            <a:pPr marL="0" indent="0">
              <a:buNone/>
            </a:pPr>
            <a:r>
              <a:rPr lang="en-US" dirty="0" smtClean="0"/>
              <a:t>•The genome is linear, single-stranded RNA , segmented RNA (10-12 segments).</a:t>
            </a:r>
          </a:p>
          <a:p>
            <a:pPr marL="0" indent="0">
              <a:buNone/>
            </a:pPr>
            <a:r>
              <a:rPr lang="en-US" dirty="0" smtClean="0"/>
              <a:t>•Replication occurs in the cytoplasm.</a:t>
            </a:r>
          </a:p>
          <a:p>
            <a:pPr marL="0" indent="0">
              <a:buNone/>
            </a:pPr>
            <a:r>
              <a:rPr lang="en-US" dirty="0" smtClean="0"/>
              <a:t>•Rhinoviruses of human include </a:t>
            </a:r>
            <a:r>
              <a:rPr lang="en-US" dirty="0" err="1" smtClean="0"/>
              <a:t>rotaviruses,which</a:t>
            </a:r>
            <a:r>
              <a:rPr lang="en-US" dirty="0" smtClean="0"/>
              <a:t> have a distinctive wheel-shaped appearance and cause gastroenteritis.</a:t>
            </a:r>
          </a:p>
          <a:p>
            <a:endParaRPr lang="en-US" dirty="0" smtClean="0"/>
          </a:p>
        </p:txBody>
      </p:sp>
    </p:spTree>
    <p:extLst>
      <p:ext uri="{BB962C8B-B14F-4D97-AF65-F5344CB8AC3E}">
        <p14:creationId xmlns:p14="http://schemas.microsoft.com/office/powerpoint/2010/main" val="1327873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16632"/>
            <a:ext cx="9144000" cy="6624736"/>
          </a:xfrm>
        </p:spPr>
        <p:txBody>
          <a:bodyPr>
            <a:normAutofit fontScale="85000" lnSpcReduction="20000"/>
          </a:bodyPr>
          <a:lstStyle/>
          <a:p>
            <a:pPr marL="0" indent="0">
              <a:buNone/>
            </a:pPr>
            <a:r>
              <a:rPr lang="en-US" dirty="0" err="1" smtClean="0"/>
              <a:t>G.Arboviruses</a:t>
            </a:r>
            <a:r>
              <a:rPr lang="en-US" dirty="0" smtClean="0"/>
              <a:t> and rodent-borne viruses </a:t>
            </a:r>
          </a:p>
          <a:p>
            <a:pPr marL="0" indent="0">
              <a:buNone/>
            </a:pPr>
            <a:r>
              <a:rPr lang="en-US" dirty="0" smtClean="0"/>
              <a:t>•They are ecologic grouping (not a virus family) of viruses.</a:t>
            </a:r>
          </a:p>
          <a:p>
            <a:pPr marL="0" indent="0">
              <a:buNone/>
            </a:pPr>
            <a:r>
              <a:rPr lang="en-US" dirty="0" smtClean="0"/>
              <a:t>•The </a:t>
            </a:r>
            <a:r>
              <a:rPr lang="en-US" dirty="0" err="1" smtClean="0"/>
              <a:t>arboviruses</a:t>
            </a:r>
            <a:r>
              <a:rPr lang="en-US" dirty="0" smtClean="0"/>
              <a:t> have a complex cycle involving arthropods as vector that transmit the viruses to hosts by their bite.</a:t>
            </a:r>
          </a:p>
          <a:p>
            <a:pPr marL="0" indent="0">
              <a:buNone/>
            </a:pPr>
            <a:r>
              <a:rPr lang="en-US" dirty="0" smtClean="0"/>
              <a:t>•Viral replication does not seem to harm the infected arthropod.</a:t>
            </a:r>
          </a:p>
          <a:p>
            <a:pPr marL="0" indent="0">
              <a:buNone/>
            </a:pPr>
            <a:r>
              <a:rPr lang="en-US" dirty="0" smtClean="0"/>
              <a:t>•</a:t>
            </a:r>
            <a:r>
              <a:rPr lang="en-US" dirty="0" err="1" smtClean="0"/>
              <a:t>Arboviruses</a:t>
            </a:r>
            <a:r>
              <a:rPr lang="en-US" dirty="0" smtClean="0"/>
              <a:t> infect </a:t>
            </a:r>
            <a:r>
              <a:rPr lang="en-US" dirty="0" err="1" smtClean="0"/>
              <a:t>human,mammals</a:t>
            </a:r>
            <a:r>
              <a:rPr lang="en-US" dirty="0" smtClean="0"/>
              <a:t>, </a:t>
            </a:r>
            <a:r>
              <a:rPr lang="en-US" dirty="0" err="1" smtClean="0"/>
              <a:t>animals,birds</a:t>
            </a:r>
            <a:r>
              <a:rPr lang="en-US" dirty="0" smtClean="0"/>
              <a:t>.</a:t>
            </a:r>
          </a:p>
          <a:p>
            <a:endParaRPr lang="en-US" dirty="0" smtClean="0"/>
          </a:p>
          <a:p>
            <a:pPr marL="0" indent="0">
              <a:buNone/>
            </a:pPr>
            <a:endParaRPr lang="en-US" dirty="0" smtClean="0"/>
          </a:p>
          <a:p>
            <a:pPr marL="0" indent="0">
              <a:buNone/>
            </a:pPr>
            <a:r>
              <a:rPr lang="en-US" dirty="0" err="1" smtClean="0"/>
              <a:t>H.Flaviviridae</a:t>
            </a:r>
            <a:r>
              <a:rPr lang="en-US" dirty="0" smtClean="0"/>
              <a:t> </a:t>
            </a:r>
          </a:p>
          <a:p>
            <a:r>
              <a:rPr lang="en-US" dirty="0" err="1" smtClean="0"/>
              <a:t>Flaviviruses</a:t>
            </a:r>
            <a:r>
              <a:rPr lang="en-US" dirty="0" smtClean="0"/>
              <a:t> are enveloped viruses, containing single-stranded RNA.</a:t>
            </a:r>
          </a:p>
          <a:p>
            <a:pPr marL="0" indent="0">
              <a:buNone/>
            </a:pPr>
            <a:r>
              <a:rPr lang="en-US" dirty="0" smtClean="0"/>
              <a:t>•This group of </a:t>
            </a:r>
            <a:r>
              <a:rPr lang="en-US" dirty="0" err="1" smtClean="0"/>
              <a:t>arboviruses</a:t>
            </a:r>
            <a:r>
              <a:rPr lang="en-US" dirty="0" smtClean="0"/>
              <a:t> includes yellow fever virus and dengue viruses.</a:t>
            </a:r>
          </a:p>
          <a:p>
            <a:pPr marL="0" indent="0">
              <a:buNone/>
            </a:pPr>
            <a:endParaRPr lang="en-US" dirty="0" smtClean="0"/>
          </a:p>
          <a:p>
            <a:pPr marL="0" indent="0">
              <a:buNone/>
            </a:pPr>
            <a:r>
              <a:rPr lang="en-US" dirty="0" smtClean="0"/>
              <a:t>•Most members are transmitted by blood-sucking arthropods. Hepatitis C virus is </a:t>
            </a:r>
            <a:r>
              <a:rPr lang="en-US" dirty="0" err="1" smtClean="0"/>
              <a:t>flavivirus</a:t>
            </a:r>
            <a:r>
              <a:rPr lang="en-US" dirty="0" smtClean="0"/>
              <a:t> with no known vector.</a:t>
            </a:r>
          </a:p>
          <a:p>
            <a:endParaRPr lang="en-US" dirty="0" smtClean="0"/>
          </a:p>
          <a:p>
            <a:endParaRPr lang="en-US" dirty="0"/>
          </a:p>
        </p:txBody>
      </p:sp>
    </p:spTree>
    <p:extLst>
      <p:ext uri="{BB962C8B-B14F-4D97-AF65-F5344CB8AC3E}">
        <p14:creationId xmlns:p14="http://schemas.microsoft.com/office/powerpoint/2010/main" val="1434543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036496" cy="7029400"/>
          </a:xfrm>
        </p:spPr>
        <p:txBody>
          <a:bodyPr>
            <a:normAutofit/>
          </a:bodyPr>
          <a:lstStyle/>
          <a:p>
            <a:pPr marL="0" indent="0">
              <a:buNone/>
            </a:pPr>
            <a:r>
              <a:rPr lang="en-US" dirty="0" err="1" smtClean="0"/>
              <a:t>I.Arenaviridae</a:t>
            </a:r>
            <a:endParaRPr lang="en-US" dirty="0" smtClean="0"/>
          </a:p>
          <a:p>
            <a:pPr marL="0" indent="0">
              <a:buNone/>
            </a:pPr>
            <a:r>
              <a:rPr lang="en-US" dirty="0" smtClean="0"/>
              <a:t>•</a:t>
            </a:r>
            <a:r>
              <a:rPr lang="en-US" dirty="0" err="1" smtClean="0"/>
              <a:t>Arenaviruses</a:t>
            </a:r>
            <a:r>
              <a:rPr lang="en-US" dirty="0" smtClean="0"/>
              <a:t> are pleomorphic, enveloped viruses.</a:t>
            </a:r>
          </a:p>
          <a:p>
            <a:pPr marL="0" indent="0">
              <a:buNone/>
            </a:pPr>
            <a:r>
              <a:rPr lang="en-US" dirty="0" smtClean="0"/>
              <a:t>•The genome is segmented, circular, single-stranded RNA.</a:t>
            </a:r>
          </a:p>
          <a:p>
            <a:pPr marL="0" indent="0">
              <a:buNone/>
            </a:pPr>
            <a:endParaRPr lang="en-US" dirty="0" smtClean="0"/>
          </a:p>
          <a:p>
            <a:pPr marL="0" indent="0">
              <a:buNone/>
            </a:pPr>
            <a:r>
              <a:rPr lang="en-US" dirty="0" smtClean="0"/>
              <a:t>•Replication occurs in the cytoplasm with assembly by budding on the plasma membrane.</a:t>
            </a:r>
          </a:p>
          <a:p>
            <a:pPr marL="0" indent="0">
              <a:buNone/>
            </a:pPr>
            <a:endParaRPr lang="en-US" dirty="0" smtClean="0"/>
          </a:p>
          <a:p>
            <a:pPr marL="0" indent="0">
              <a:buNone/>
            </a:pPr>
            <a:r>
              <a:rPr lang="en-US" dirty="0" smtClean="0"/>
              <a:t>•</a:t>
            </a:r>
            <a:r>
              <a:rPr lang="en-US" dirty="0" err="1" smtClean="0"/>
              <a:t>Arenaviruses</a:t>
            </a:r>
            <a:r>
              <a:rPr lang="en-US" dirty="0" smtClean="0"/>
              <a:t> pathogenic for humans cause chronic infections in rodents.</a:t>
            </a:r>
          </a:p>
          <a:p>
            <a:endParaRPr lang="en-US" dirty="0" smtClean="0"/>
          </a:p>
          <a:p>
            <a:pPr marL="0" indent="0">
              <a:buNone/>
            </a:pPr>
            <a:endParaRPr lang="en-US" dirty="0" smtClean="0"/>
          </a:p>
        </p:txBody>
      </p:sp>
    </p:spTree>
    <p:extLst>
      <p:ext uri="{BB962C8B-B14F-4D97-AF65-F5344CB8AC3E}">
        <p14:creationId xmlns:p14="http://schemas.microsoft.com/office/powerpoint/2010/main" val="3792850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036496" cy="6858000"/>
          </a:xfrm>
        </p:spPr>
        <p:txBody>
          <a:bodyPr>
            <a:normAutofit fontScale="92500" lnSpcReduction="20000"/>
          </a:bodyPr>
          <a:lstStyle/>
          <a:p>
            <a:r>
              <a:rPr lang="en-US" dirty="0" err="1" smtClean="0"/>
              <a:t>J.Coronaviridae</a:t>
            </a:r>
            <a:r>
              <a:rPr lang="en-US" dirty="0" smtClean="0"/>
              <a:t> </a:t>
            </a:r>
          </a:p>
          <a:p>
            <a:pPr marL="0" indent="0">
              <a:buNone/>
            </a:pPr>
            <a:r>
              <a:rPr lang="en-US" dirty="0" smtClean="0"/>
              <a:t>Coronaviruses are enveloped 120-160 nm , particle containing </a:t>
            </a:r>
            <a:r>
              <a:rPr lang="en-US" dirty="0" err="1" smtClean="0"/>
              <a:t>unsegmented</a:t>
            </a:r>
            <a:r>
              <a:rPr lang="en-US" dirty="0" smtClean="0"/>
              <a:t> genome of positive sense , single-stranded RNA.</a:t>
            </a:r>
          </a:p>
          <a:p>
            <a:endParaRPr lang="en-US" dirty="0" smtClean="0"/>
          </a:p>
          <a:p>
            <a:pPr marL="0" indent="0">
              <a:buNone/>
            </a:pPr>
            <a:r>
              <a:rPr lang="en-US" dirty="0" smtClean="0"/>
              <a:t>•Coronaviruses resemble </a:t>
            </a:r>
            <a:r>
              <a:rPr lang="en-US" dirty="0" err="1" smtClean="0"/>
              <a:t>orthomyxoviruses</a:t>
            </a:r>
            <a:r>
              <a:rPr lang="en-US" dirty="0" smtClean="0"/>
              <a:t> but have petal-shaped surface projections arranged in fringe.</a:t>
            </a:r>
          </a:p>
          <a:p>
            <a:endParaRPr lang="en-US" dirty="0" smtClean="0"/>
          </a:p>
          <a:p>
            <a:pPr marL="0" indent="0">
              <a:buNone/>
            </a:pPr>
            <a:r>
              <a:rPr lang="en-US" dirty="0" smtClean="0"/>
              <a:t>•Coronaviruses </a:t>
            </a:r>
            <a:r>
              <a:rPr lang="en-US" dirty="0" err="1" smtClean="0"/>
              <a:t>nucleocapsids</a:t>
            </a:r>
            <a:r>
              <a:rPr lang="en-US" dirty="0" smtClean="0"/>
              <a:t> develop in the cytoplasm and mature by budding into cytoplasm vesicles.</a:t>
            </a:r>
          </a:p>
          <a:p>
            <a:endParaRPr lang="en-US" dirty="0" smtClean="0"/>
          </a:p>
          <a:p>
            <a:pPr marL="0" indent="0">
              <a:buNone/>
            </a:pPr>
            <a:r>
              <a:rPr lang="en-US" dirty="0" smtClean="0"/>
              <a:t>•Human coronaviruses cause mild acute upper respiratory tract illnesses-cold- but more recently discovered coronavirus cause severe acute respiratory syndrome (SARS) and Middle East respiratory syndrome (MERS).</a:t>
            </a:r>
          </a:p>
          <a:p>
            <a:endParaRPr lang="en-US" dirty="0" smtClean="0"/>
          </a:p>
          <a:p>
            <a:endParaRPr lang="en-US" dirty="0" smtClean="0"/>
          </a:p>
          <a:p>
            <a:endParaRPr lang="en-US" dirty="0"/>
          </a:p>
        </p:txBody>
      </p:sp>
    </p:spTree>
    <p:extLst>
      <p:ext uri="{BB962C8B-B14F-4D97-AF65-F5344CB8AC3E}">
        <p14:creationId xmlns:p14="http://schemas.microsoft.com/office/powerpoint/2010/main" val="2024652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16632"/>
            <a:ext cx="9036496" cy="6741368"/>
          </a:xfrm>
        </p:spPr>
        <p:txBody>
          <a:bodyPr>
            <a:normAutofit fontScale="77500" lnSpcReduction="20000"/>
          </a:bodyPr>
          <a:lstStyle/>
          <a:p>
            <a:pPr marL="0" indent="0">
              <a:buNone/>
            </a:pPr>
            <a:r>
              <a:rPr lang="en-US" dirty="0" err="1" smtClean="0"/>
              <a:t>K.Retroviridae</a:t>
            </a:r>
            <a:r>
              <a:rPr lang="en-US" dirty="0" smtClean="0"/>
              <a:t> </a:t>
            </a:r>
          </a:p>
          <a:p>
            <a:pPr marL="0" indent="0">
              <a:buNone/>
            </a:pPr>
            <a:r>
              <a:rPr lang="en-US" dirty="0" smtClean="0"/>
              <a:t>•Retroviruses are spherical, enveloped viruses, the genome contains two copies of linear, single-stranded RNA, particle contain helical-</a:t>
            </a:r>
            <a:r>
              <a:rPr lang="en-US" dirty="0" err="1" smtClean="0"/>
              <a:t>nucleocapsid</a:t>
            </a:r>
            <a:r>
              <a:rPr lang="en-US" dirty="0" smtClean="0"/>
              <a:t> within icosahedral capsid.</a:t>
            </a:r>
          </a:p>
          <a:p>
            <a:pPr marL="0" indent="0">
              <a:buNone/>
            </a:pPr>
            <a:endParaRPr lang="en-US" dirty="0" smtClean="0"/>
          </a:p>
          <a:p>
            <a:pPr marL="0" indent="0">
              <a:buNone/>
            </a:pPr>
            <a:r>
              <a:rPr lang="en-US" dirty="0" smtClean="0"/>
              <a:t>•Replication  is unique , the </a:t>
            </a:r>
            <a:r>
              <a:rPr lang="en-US" dirty="0" err="1" smtClean="0"/>
              <a:t>virion</a:t>
            </a:r>
            <a:r>
              <a:rPr lang="en-US" dirty="0" smtClean="0"/>
              <a:t> contain reverse transcriptase enzyme that produce a DNA copy of the RNA genome. </a:t>
            </a:r>
          </a:p>
          <a:p>
            <a:pPr marL="0" indent="0">
              <a:buNone/>
            </a:pPr>
            <a:endParaRPr lang="en-US" dirty="0" smtClean="0"/>
          </a:p>
          <a:p>
            <a:pPr marL="0" indent="0">
              <a:buNone/>
            </a:pPr>
            <a:r>
              <a:rPr lang="en-US" dirty="0" smtClean="0"/>
              <a:t>•This DNA become circularized and integrated into host chromosomal DNA.</a:t>
            </a:r>
          </a:p>
          <a:p>
            <a:pPr marL="0" indent="0">
              <a:buNone/>
            </a:pPr>
            <a:r>
              <a:rPr lang="en-US" dirty="0" smtClean="0"/>
              <a:t>•</a:t>
            </a:r>
            <a:r>
              <a:rPr lang="en-US" dirty="0" err="1" smtClean="0"/>
              <a:t>Virion</a:t>
            </a:r>
            <a:r>
              <a:rPr lang="en-US" dirty="0" smtClean="0"/>
              <a:t> assembly occurs by budding from plasma membranes. </a:t>
            </a:r>
          </a:p>
          <a:p>
            <a:pPr marL="0" indent="0">
              <a:buNone/>
            </a:pPr>
            <a:endParaRPr lang="en-US" dirty="0" smtClean="0"/>
          </a:p>
          <a:p>
            <a:pPr marL="0" indent="0">
              <a:buNone/>
            </a:pPr>
            <a:r>
              <a:rPr lang="en-US" dirty="0" smtClean="0"/>
              <a:t>•Retroviruses are widely distributed; there are also endogenous proviruses resulting from ancient infections of germ cells transmitted as inherited genes in most species.</a:t>
            </a:r>
          </a:p>
          <a:p>
            <a:pPr marL="0" indent="0">
              <a:buNone/>
            </a:pPr>
            <a:endParaRPr lang="en-US" dirty="0" smtClean="0"/>
          </a:p>
          <a:p>
            <a:pPr marL="0" indent="0">
              <a:buNone/>
            </a:pPr>
            <a:r>
              <a:rPr lang="en-US" dirty="0" smtClean="0"/>
              <a:t>•Retroviruses cause acquired immunodeficiency syndrome  (AIDS).</a:t>
            </a:r>
          </a:p>
          <a:p>
            <a:endParaRPr lang="en-US" dirty="0" smtClean="0"/>
          </a:p>
          <a:p>
            <a:endParaRPr lang="en-US" dirty="0"/>
          </a:p>
        </p:txBody>
      </p:sp>
    </p:spTree>
    <p:extLst>
      <p:ext uri="{BB962C8B-B14F-4D97-AF65-F5344CB8AC3E}">
        <p14:creationId xmlns:p14="http://schemas.microsoft.com/office/powerpoint/2010/main" val="2560168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6858000"/>
          </a:xfrm>
        </p:spPr>
        <p:txBody>
          <a:bodyPr>
            <a:normAutofit fontScale="85000" lnSpcReduction="20000"/>
          </a:bodyPr>
          <a:lstStyle/>
          <a:p>
            <a:pPr marL="0" indent="0">
              <a:buNone/>
            </a:pPr>
            <a:r>
              <a:rPr lang="en-US" dirty="0" smtClean="0"/>
              <a:t>. </a:t>
            </a:r>
            <a:r>
              <a:rPr lang="en-US" dirty="0" err="1" smtClean="0"/>
              <a:t>Orthomyxoviridae</a:t>
            </a:r>
            <a:r>
              <a:rPr lang="en-US" dirty="0" smtClean="0"/>
              <a:t> </a:t>
            </a:r>
          </a:p>
          <a:p>
            <a:pPr marL="0" indent="0">
              <a:buNone/>
            </a:pPr>
            <a:r>
              <a:rPr lang="en-US" dirty="0" smtClean="0"/>
              <a:t>•</a:t>
            </a:r>
            <a:r>
              <a:rPr lang="en-US" dirty="0" err="1" smtClean="0"/>
              <a:t>Orthomyxoviruses</a:t>
            </a:r>
            <a:r>
              <a:rPr lang="en-US" dirty="0" smtClean="0"/>
              <a:t> are medium sized , enveloped viruses exhibiting helical symmetry, particles are either round or filamentous, that contain </a:t>
            </a:r>
            <a:r>
              <a:rPr lang="en-US" dirty="0" err="1" smtClean="0"/>
              <a:t>hemaggulutinin</a:t>
            </a:r>
            <a:r>
              <a:rPr lang="en-US" dirty="0" smtClean="0"/>
              <a:t> or neuraminidase activity.</a:t>
            </a:r>
          </a:p>
          <a:p>
            <a:pPr marL="0" indent="0">
              <a:buNone/>
            </a:pPr>
            <a:r>
              <a:rPr lang="en-US" dirty="0" smtClean="0"/>
              <a:t>•The genome is linear, segmented , single-stranded RNA (segmented range 890-2350 nucleotide)</a:t>
            </a:r>
          </a:p>
          <a:p>
            <a:endParaRPr lang="en-US" dirty="0" smtClean="0"/>
          </a:p>
          <a:p>
            <a:r>
              <a:rPr lang="en-US" dirty="0" err="1" smtClean="0"/>
              <a:t>Orthomyxoviruses</a:t>
            </a:r>
            <a:r>
              <a:rPr lang="en-US" dirty="0" smtClean="0"/>
              <a:t> include </a:t>
            </a:r>
            <a:r>
              <a:rPr lang="en-US" dirty="0" err="1" smtClean="0"/>
              <a:t>influenze</a:t>
            </a:r>
            <a:r>
              <a:rPr lang="en-US" dirty="0" smtClean="0"/>
              <a:t> viruses that infect human and </a:t>
            </a:r>
            <a:r>
              <a:rPr lang="en-US" dirty="0" err="1" smtClean="0"/>
              <a:t>animals.the</a:t>
            </a:r>
            <a:r>
              <a:rPr lang="en-US" dirty="0" smtClean="0"/>
              <a:t> segmented nature of the viral genome permits ready genetic </a:t>
            </a:r>
            <a:r>
              <a:rPr lang="en-US" dirty="0" err="1" smtClean="0"/>
              <a:t>reasssortment</a:t>
            </a:r>
            <a:r>
              <a:rPr lang="en-US" dirty="0" smtClean="0"/>
              <a:t> when two </a:t>
            </a:r>
            <a:r>
              <a:rPr lang="en-US" dirty="0" err="1" smtClean="0"/>
              <a:t>influenze</a:t>
            </a:r>
            <a:r>
              <a:rPr lang="en-US" dirty="0" smtClean="0"/>
              <a:t> </a:t>
            </a:r>
            <a:r>
              <a:rPr lang="en-US" dirty="0" err="1" smtClean="0"/>
              <a:t>viruse</a:t>
            </a:r>
            <a:r>
              <a:rPr lang="en-US" dirty="0" smtClean="0"/>
              <a:t> infected the same cell.</a:t>
            </a:r>
          </a:p>
          <a:p>
            <a:pPr marL="0" indent="0">
              <a:buNone/>
            </a:pPr>
            <a:endParaRPr lang="en-US" dirty="0" smtClean="0"/>
          </a:p>
          <a:p>
            <a:pPr marL="0" indent="0">
              <a:buNone/>
            </a:pPr>
            <a:r>
              <a:rPr lang="en-US" dirty="0" smtClean="0"/>
              <a:t>•Replication occurs in the cytoplasm , and enveloped acquired by budding into the Golgi.</a:t>
            </a:r>
          </a:p>
          <a:p>
            <a:pPr marL="0" indent="0">
              <a:buNone/>
            </a:pPr>
            <a:endParaRPr lang="en-US" dirty="0" smtClean="0"/>
          </a:p>
          <a:p>
            <a:pPr marL="0" indent="0">
              <a:buNone/>
            </a:pPr>
            <a:r>
              <a:rPr lang="en-US" dirty="0" smtClean="0"/>
              <a:t>•The majority of these viruses are transmitted to vertebrates by arthropods (</a:t>
            </a:r>
            <a:r>
              <a:rPr lang="en-US" dirty="0" err="1" smtClean="0"/>
              <a:t>arboviruses</a:t>
            </a:r>
            <a:r>
              <a:rPr lang="en-US" dirty="0" smtClean="0"/>
              <a:t>)</a:t>
            </a:r>
          </a:p>
          <a:p>
            <a:endParaRPr lang="en-US" dirty="0" smtClean="0"/>
          </a:p>
          <a:p>
            <a:endParaRPr lang="en-US" dirty="0"/>
          </a:p>
        </p:txBody>
      </p:sp>
    </p:spTree>
    <p:extLst>
      <p:ext uri="{BB962C8B-B14F-4D97-AF65-F5344CB8AC3E}">
        <p14:creationId xmlns:p14="http://schemas.microsoft.com/office/powerpoint/2010/main" val="116035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036496" cy="6858000"/>
          </a:xfrm>
        </p:spPr>
        <p:txBody>
          <a:bodyPr>
            <a:normAutofit fontScale="85000" lnSpcReduction="20000"/>
          </a:bodyPr>
          <a:lstStyle/>
          <a:p>
            <a:r>
              <a:rPr lang="en-US" dirty="0" err="1" smtClean="0"/>
              <a:t>M.Rhabdoviridae</a:t>
            </a:r>
            <a:endParaRPr lang="en-US" dirty="0" smtClean="0"/>
          </a:p>
          <a:p>
            <a:pPr marL="0" indent="0">
              <a:buNone/>
            </a:pPr>
            <a:r>
              <a:rPr lang="en-US" dirty="0" smtClean="0"/>
              <a:t>•</a:t>
            </a:r>
            <a:r>
              <a:rPr lang="en-US" dirty="0" err="1" smtClean="0"/>
              <a:t>Rhabdoviruses</a:t>
            </a:r>
            <a:r>
              <a:rPr lang="en-US" dirty="0" smtClean="0"/>
              <a:t> are enveloped </a:t>
            </a:r>
            <a:r>
              <a:rPr lang="en-US" dirty="0" err="1" smtClean="0"/>
              <a:t>virion</a:t>
            </a:r>
            <a:r>
              <a:rPr lang="en-US" dirty="0" smtClean="0"/>
              <a:t> resembling bullet , flat at one and round at other ,the envelop have 10-nm spikes</a:t>
            </a:r>
          </a:p>
          <a:p>
            <a:pPr marL="0" indent="0">
              <a:buNone/>
            </a:pPr>
            <a:endParaRPr lang="en-US" dirty="0" smtClean="0"/>
          </a:p>
          <a:p>
            <a:pPr marL="0" indent="0">
              <a:buNone/>
            </a:pPr>
            <a:r>
              <a:rPr lang="en-US" dirty="0" smtClean="0"/>
              <a:t>•The genome is linear, </a:t>
            </a:r>
            <a:r>
              <a:rPr lang="en-US" dirty="0" err="1" smtClean="0"/>
              <a:t>nonsegmented</a:t>
            </a:r>
            <a:r>
              <a:rPr lang="en-US" dirty="0" smtClean="0"/>
              <a:t> ,single-stranded RNA (</a:t>
            </a:r>
            <a:r>
              <a:rPr lang="en-US" dirty="0" err="1" smtClean="0"/>
              <a:t>Ex.Rabies</a:t>
            </a:r>
            <a:r>
              <a:rPr lang="en-US" dirty="0" smtClean="0"/>
              <a:t> virus) </a:t>
            </a:r>
          </a:p>
          <a:p>
            <a:endParaRPr lang="en-US" dirty="0" smtClean="0"/>
          </a:p>
          <a:p>
            <a:endParaRPr lang="en-US" dirty="0" smtClean="0"/>
          </a:p>
          <a:p>
            <a:pPr marL="0" indent="0">
              <a:buNone/>
            </a:pPr>
            <a:r>
              <a:rPr lang="en-US" dirty="0" err="1" smtClean="0"/>
              <a:t>N.Paramyxoviridae</a:t>
            </a:r>
            <a:endParaRPr lang="en-US" dirty="0" smtClean="0"/>
          </a:p>
          <a:p>
            <a:pPr marL="0" indent="0">
              <a:buNone/>
            </a:pPr>
            <a:r>
              <a:rPr lang="en-US" dirty="0" smtClean="0"/>
              <a:t>•</a:t>
            </a:r>
            <a:r>
              <a:rPr lang="en-US" dirty="0" err="1" smtClean="0"/>
              <a:t>Paramyxoviruses</a:t>
            </a:r>
            <a:r>
              <a:rPr lang="en-US" dirty="0" smtClean="0"/>
              <a:t> are similar to </a:t>
            </a:r>
            <a:r>
              <a:rPr lang="en-US" dirty="0" err="1" smtClean="0"/>
              <a:t>orhtomyxoviruses</a:t>
            </a:r>
            <a:r>
              <a:rPr lang="en-US" dirty="0" smtClean="0"/>
              <a:t> but larger , particles are pleomorphic </a:t>
            </a:r>
          </a:p>
          <a:p>
            <a:pPr marL="0" indent="0">
              <a:buNone/>
            </a:pPr>
            <a:r>
              <a:rPr lang="en-US" dirty="0" smtClean="0"/>
              <a:t>•The genome is linear , </a:t>
            </a:r>
            <a:r>
              <a:rPr lang="en-US" dirty="0" err="1" smtClean="0"/>
              <a:t>nonsegmented</a:t>
            </a:r>
            <a:r>
              <a:rPr lang="en-US" dirty="0" smtClean="0"/>
              <a:t> , single-stranded RNA .</a:t>
            </a:r>
          </a:p>
          <a:p>
            <a:pPr marL="0" indent="0">
              <a:buNone/>
            </a:pPr>
            <a:endParaRPr lang="en-US" dirty="0" smtClean="0"/>
          </a:p>
          <a:p>
            <a:pPr marL="0" indent="0">
              <a:buNone/>
            </a:pPr>
            <a:r>
              <a:rPr lang="en-US" dirty="0" smtClean="0"/>
              <a:t>•Those infecting humans include: mumps, measles, </a:t>
            </a:r>
            <a:r>
              <a:rPr lang="en-US" dirty="0" err="1" smtClean="0"/>
              <a:t>parainfluenze</a:t>
            </a:r>
            <a:r>
              <a:rPr lang="en-US" dirty="0" smtClean="0"/>
              <a:t>, </a:t>
            </a:r>
            <a:r>
              <a:rPr lang="en-US" dirty="0" err="1" smtClean="0"/>
              <a:t>metapneumovirus</a:t>
            </a:r>
            <a:r>
              <a:rPr lang="en-US" dirty="0" smtClean="0"/>
              <a:t>, these viruses are narrow host ranges</a:t>
            </a:r>
          </a:p>
          <a:p>
            <a:pPr marL="0" indent="0">
              <a:buNone/>
            </a:pPr>
            <a:r>
              <a:rPr lang="en-US" dirty="0" smtClean="0"/>
              <a:t> </a:t>
            </a:r>
            <a:endParaRPr lang="en-US" dirty="0"/>
          </a:p>
        </p:txBody>
      </p:sp>
    </p:spTree>
    <p:extLst>
      <p:ext uri="{BB962C8B-B14F-4D97-AF65-F5344CB8AC3E}">
        <p14:creationId xmlns:p14="http://schemas.microsoft.com/office/powerpoint/2010/main" val="3837449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260648"/>
            <a:ext cx="8928992" cy="659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3590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58018"/>
          </a:xfrm>
        </p:spPr>
        <p:txBody>
          <a:bodyPr>
            <a:normAutofit fontScale="90000"/>
          </a:bodyPr>
          <a:lstStyle/>
          <a:p>
            <a:endParaRPr lang="en-US" dirty="0"/>
          </a:p>
        </p:txBody>
      </p:sp>
      <p:sp>
        <p:nvSpPr>
          <p:cNvPr id="3" name="Content Placeholder 2"/>
          <p:cNvSpPr>
            <a:spLocks noGrp="1"/>
          </p:cNvSpPr>
          <p:nvPr>
            <p:ph idx="1"/>
          </p:nvPr>
        </p:nvSpPr>
        <p:spPr>
          <a:xfrm>
            <a:off x="107504" y="188640"/>
            <a:ext cx="8928992" cy="6480720"/>
          </a:xfrm>
        </p:spPr>
        <p:txBody>
          <a:bodyPr>
            <a:normAutofit fontScale="70000" lnSpcReduction="20000"/>
          </a:bodyPr>
          <a:lstStyle/>
          <a:p>
            <a:r>
              <a:rPr lang="en-US" dirty="0" smtClean="0"/>
              <a:t>Basis of classification </a:t>
            </a:r>
          </a:p>
          <a:p>
            <a:pPr marL="0" indent="0">
              <a:buNone/>
            </a:pPr>
            <a:r>
              <a:rPr lang="en-US" dirty="0" smtClean="0"/>
              <a:t>The following properties have been used as basis for the classification of viruses. The amount of information available in each category is not same for all viruses. Genome sequencing is now often performed early in virus identification, and comparisons with database provide detailed information on viral classification.</a:t>
            </a:r>
          </a:p>
          <a:p>
            <a:pPr marL="0" indent="0">
              <a:buNone/>
            </a:pPr>
            <a:endParaRPr lang="en-US" dirty="0" smtClean="0"/>
          </a:p>
          <a:p>
            <a:pPr marL="0" indent="0">
              <a:buNone/>
            </a:pPr>
            <a:r>
              <a:rPr lang="en-US" dirty="0" smtClean="0"/>
              <a:t>1.Virion morphology, including size, shape, type of symmetry, presence or absence of </a:t>
            </a:r>
            <a:r>
              <a:rPr lang="en-US" dirty="0" err="1" smtClean="0"/>
              <a:t>peplomer</a:t>
            </a:r>
            <a:r>
              <a:rPr lang="en-US" dirty="0" smtClean="0"/>
              <a:t>, and presence or absence of membranes.</a:t>
            </a:r>
          </a:p>
          <a:p>
            <a:pPr marL="0" indent="0">
              <a:buNone/>
            </a:pPr>
            <a:endParaRPr lang="en-US" dirty="0"/>
          </a:p>
          <a:p>
            <a:pPr marL="0" indent="0">
              <a:buNone/>
            </a:pPr>
            <a:r>
              <a:rPr lang="en-US" dirty="0" smtClean="0"/>
              <a:t>2.Virus genome properties, including type of nucleic acid (DNA or RNA), size of genome , </a:t>
            </a:r>
            <a:r>
              <a:rPr lang="en-US" dirty="0" err="1" smtClean="0"/>
              <a:t>strandedness</a:t>
            </a:r>
            <a:r>
              <a:rPr lang="en-US" dirty="0" smtClean="0"/>
              <a:t> (Single or double), whether linear or circular, sense (positive, </a:t>
            </a:r>
            <a:r>
              <a:rPr lang="en-US" dirty="0" err="1" smtClean="0"/>
              <a:t>negative,ambisense</a:t>
            </a:r>
            <a:r>
              <a:rPr lang="en-US" dirty="0" smtClean="0"/>
              <a:t>), segment (number ,size), nucleotide sequence, present GC content.</a:t>
            </a:r>
          </a:p>
          <a:p>
            <a:endParaRPr lang="en-US" dirty="0" smtClean="0"/>
          </a:p>
          <a:p>
            <a:pPr marL="0" indent="0">
              <a:buNone/>
            </a:pPr>
            <a:r>
              <a:rPr lang="en-US" dirty="0" smtClean="0"/>
              <a:t>3.Genome organization and replication , including gene order, number and position of open reading frames, strategy of replication (patterns of transcription, translation)and cellular sites (accumulation of proteins, </a:t>
            </a:r>
            <a:r>
              <a:rPr lang="en-US" dirty="0" err="1" smtClean="0"/>
              <a:t>virion</a:t>
            </a:r>
            <a:r>
              <a:rPr lang="en-US" dirty="0" smtClean="0"/>
              <a:t> assembly, </a:t>
            </a:r>
            <a:r>
              <a:rPr lang="en-US" dirty="0" err="1" smtClean="0"/>
              <a:t>virion</a:t>
            </a:r>
            <a:r>
              <a:rPr lang="en-US" dirty="0" smtClean="0"/>
              <a:t> release).</a:t>
            </a:r>
          </a:p>
          <a:p>
            <a:endParaRPr lang="en-US" dirty="0" smtClean="0"/>
          </a:p>
        </p:txBody>
      </p:sp>
    </p:spTree>
    <p:extLst>
      <p:ext uri="{BB962C8B-B14F-4D97-AF65-F5344CB8AC3E}">
        <p14:creationId xmlns:p14="http://schemas.microsoft.com/office/powerpoint/2010/main" val="3624980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4460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88640"/>
            <a:ext cx="9144000" cy="6552728"/>
          </a:xfrm>
        </p:spPr>
        <p:txBody>
          <a:bodyPr>
            <a:normAutofit fontScale="85000" lnSpcReduction="10000"/>
          </a:bodyPr>
          <a:lstStyle/>
          <a:p>
            <a:pPr marL="0" indent="0">
              <a:buNone/>
            </a:pPr>
            <a:r>
              <a:rPr lang="en-US" dirty="0" smtClean="0"/>
              <a:t>4.Virus protein properties, including number, size, amino acid sequence , modification (glycosylation, phosphorylation, </a:t>
            </a:r>
            <a:r>
              <a:rPr lang="en-US" dirty="0" err="1" smtClean="0"/>
              <a:t>myrislation</a:t>
            </a:r>
            <a:r>
              <a:rPr lang="en-US" dirty="0" smtClean="0"/>
              <a:t>), and functional activities of structural and nonstructural proteins (transcriptase , reverse transcriptase , </a:t>
            </a:r>
            <a:r>
              <a:rPr lang="en-US" dirty="0" err="1" smtClean="0"/>
              <a:t>neuramindase</a:t>
            </a:r>
            <a:r>
              <a:rPr lang="en-US" dirty="0" smtClean="0"/>
              <a:t> , fusion activities).</a:t>
            </a:r>
          </a:p>
          <a:p>
            <a:endParaRPr lang="en-US" dirty="0" smtClean="0"/>
          </a:p>
          <a:p>
            <a:pPr marL="0" indent="0">
              <a:buNone/>
            </a:pPr>
            <a:r>
              <a:rPr lang="en-US" dirty="0" smtClean="0"/>
              <a:t>5.Antigenic properties, particularly reaction to various antisera.</a:t>
            </a:r>
          </a:p>
          <a:p>
            <a:endParaRPr lang="en-US" dirty="0" smtClean="0"/>
          </a:p>
          <a:p>
            <a:pPr marL="0" indent="0">
              <a:buNone/>
            </a:pPr>
            <a:r>
              <a:rPr lang="en-US" dirty="0" smtClean="0"/>
              <a:t>6.Physicochemical properties of the </a:t>
            </a:r>
            <a:r>
              <a:rPr lang="en-US" dirty="0" err="1" smtClean="0"/>
              <a:t>virion</a:t>
            </a:r>
            <a:r>
              <a:rPr lang="en-US" dirty="0" smtClean="0"/>
              <a:t>, including molecular mass, buoyant density, PH stability, thermal stability and susceptibility to physical and chemical agents, especially solubilizing agent and detergents. </a:t>
            </a:r>
          </a:p>
          <a:p>
            <a:endParaRPr lang="en-US" dirty="0" smtClean="0"/>
          </a:p>
          <a:p>
            <a:pPr marL="0" indent="0">
              <a:buNone/>
            </a:pPr>
            <a:r>
              <a:rPr lang="en-US" dirty="0" smtClean="0"/>
              <a:t>7.Biologic properties, including natural host range, mode of transmission, vector relationships, pathogenicity, tissue tropisms, and pathology.</a:t>
            </a:r>
          </a:p>
          <a:p>
            <a:endParaRPr lang="en-US" dirty="0" smtClean="0"/>
          </a:p>
          <a:p>
            <a:endParaRPr lang="en-US" dirty="0" smtClean="0"/>
          </a:p>
          <a:p>
            <a:endParaRPr lang="en-US" dirty="0"/>
          </a:p>
        </p:txBody>
      </p:sp>
    </p:spTree>
    <p:extLst>
      <p:ext uri="{BB962C8B-B14F-4D97-AF65-F5344CB8AC3E}">
        <p14:creationId xmlns:p14="http://schemas.microsoft.com/office/powerpoint/2010/main" val="2369932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036496" cy="6858000"/>
          </a:xfrm>
        </p:spPr>
        <p:txBody>
          <a:bodyPr>
            <a:normAutofit fontScale="85000" lnSpcReduction="20000"/>
          </a:bodyPr>
          <a:lstStyle/>
          <a:p>
            <a:r>
              <a:rPr lang="en-US" dirty="0" smtClean="0"/>
              <a:t>DNA-containing virus families</a:t>
            </a:r>
          </a:p>
          <a:p>
            <a:pPr marL="0" indent="0">
              <a:buNone/>
            </a:pPr>
            <a:r>
              <a:rPr lang="en-US" dirty="0" err="1" smtClean="0"/>
              <a:t>A.parvoviridae</a:t>
            </a:r>
            <a:r>
              <a:rPr lang="en-US" dirty="0" smtClean="0"/>
              <a:t> </a:t>
            </a:r>
          </a:p>
          <a:p>
            <a:pPr marL="0" indent="0">
              <a:buNone/>
            </a:pPr>
            <a:r>
              <a:rPr lang="en-US" dirty="0" smtClean="0"/>
              <a:t>•</a:t>
            </a:r>
            <a:r>
              <a:rPr lang="en-US" dirty="0" err="1" smtClean="0"/>
              <a:t>Parvoviridae</a:t>
            </a:r>
            <a:r>
              <a:rPr lang="en-US" dirty="0" smtClean="0"/>
              <a:t> are very small viruses </a:t>
            </a:r>
          </a:p>
          <a:p>
            <a:pPr marL="0" indent="0">
              <a:buNone/>
            </a:pPr>
            <a:r>
              <a:rPr lang="en-US" dirty="0" smtClean="0"/>
              <a:t>•The particles have cubic symmetry, with 32 </a:t>
            </a:r>
            <a:r>
              <a:rPr lang="en-US" dirty="0" err="1" smtClean="0"/>
              <a:t>capsomeres</a:t>
            </a:r>
            <a:r>
              <a:rPr lang="en-US" dirty="0" smtClean="0"/>
              <a:t>, but they have no envelope. </a:t>
            </a:r>
          </a:p>
          <a:p>
            <a:pPr marL="0" indent="0">
              <a:buNone/>
            </a:pPr>
            <a:r>
              <a:rPr lang="en-US" dirty="0" smtClean="0"/>
              <a:t>•The genome is linear, single stranded DNA.</a:t>
            </a:r>
          </a:p>
          <a:p>
            <a:pPr marL="0" indent="0">
              <a:buNone/>
            </a:pPr>
            <a:r>
              <a:rPr lang="en-US" dirty="0" smtClean="0"/>
              <a:t>•Replication occurs only in actively dividing cells; capsid assembly takes place in the nucleus of the infected cell.</a:t>
            </a:r>
          </a:p>
          <a:p>
            <a:pPr marL="0" indent="0">
              <a:buNone/>
            </a:pPr>
            <a:endParaRPr lang="en-US" dirty="0" smtClean="0"/>
          </a:p>
          <a:p>
            <a:pPr marL="0" indent="0">
              <a:buNone/>
            </a:pPr>
            <a:endParaRPr lang="en-US" dirty="0" smtClean="0"/>
          </a:p>
          <a:p>
            <a:pPr marL="0" indent="0">
              <a:buNone/>
            </a:pPr>
            <a:r>
              <a:rPr lang="en-US" dirty="0" err="1" smtClean="0"/>
              <a:t>B.Anelloviridae</a:t>
            </a:r>
            <a:endParaRPr lang="en-US" dirty="0" smtClean="0"/>
          </a:p>
          <a:p>
            <a:pPr marL="0" indent="0">
              <a:buNone/>
            </a:pPr>
            <a:r>
              <a:rPr lang="en-US" dirty="0" smtClean="0"/>
              <a:t>•</a:t>
            </a:r>
            <a:r>
              <a:rPr lang="en-US" dirty="0" err="1" smtClean="0"/>
              <a:t>Anelloviridae</a:t>
            </a:r>
            <a:r>
              <a:rPr lang="en-US" dirty="0" smtClean="0"/>
              <a:t> are small (30 nm), </a:t>
            </a:r>
            <a:r>
              <a:rPr lang="en-US" dirty="0" err="1" smtClean="0"/>
              <a:t>icosahedrial</a:t>
            </a:r>
            <a:r>
              <a:rPr lang="en-US" dirty="0" smtClean="0"/>
              <a:t> </a:t>
            </a:r>
            <a:r>
              <a:rPr lang="en-US" dirty="0" err="1" smtClean="0"/>
              <a:t>virions</a:t>
            </a:r>
            <a:r>
              <a:rPr lang="en-US" dirty="0" smtClean="0"/>
              <a:t> that lack an </a:t>
            </a:r>
            <a:r>
              <a:rPr lang="en-US" dirty="0" err="1" smtClean="0"/>
              <a:t>evelope</a:t>
            </a:r>
            <a:r>
              <a:rPr lang="en-US" dirty="0" smtClean="0"/>
              <a:t>.</a:t>
            </a:r>
          </a:p>
          <a:p>
            <a:pPr marL="0" indent="0">
              <a:buNone/>
            </a:pPr>
            <a:r>
              <a:rPr lang="en-US" dirty="0" smtClean="0"/>
              <a:t>•The viral genome is negative sense, circular, single-stranded – DNA.</a:t>
            </a:r>
          </a:p>
          <a:p>
            <a:pPr marL="0" indent="0">
              <a:buNone/>
            </a:pPr>
            <a:r>
              <a:rPr lang="en-US" dirty="0" smtClean="0"/>
              <a:t>•</a:t>
            </a:r>
            <a:r>
              <a:rPr lang="en-US" dirty="0" err="1" smtClean="0"/>
              <a:t>Anelloviridae</a:t>
            </a:r>
            <a:r>
              <a:rPr lang="en-US" dirty="0" smtClean="0"/>
              <a:t> include torque </a:t>
            </a:r>
            <a:r>
              <a:rPr lang="en-US" dirty="0" err="1" smtClean="0"/>
              <a:t>teno</a:t>
            </a:r>
            <a:r>
              <a:rPr lang="en-US" dirty="0" smtClean="0"/>
              <a:t> viruses, and are globally distributed in human population and many animals’ species.</a:t>
            </a:r>
          </a:p>
          <a:p>
            <a:endParaRPr lang="en-US" dirty="0" smtClean="0"/>
          </a:p>
          <a:p>
            <a:endParaRPr lang="en-US" dirty="0" smtClean="0"/>
          </a:p>
          <a:p>
            <a:endParaRPr lang="en-US" dirty="0"/>
          </a:p>
        </p:txBody>
      </p:sp>
    </p:spTree>
    <p:extLst>
      <p:ext uri="{BB962C8B-B14F-4D97-AF65-F5344CB8AC3E}">
        <p14:creationId xmlns:p14="http://schemas.microsoft.com/office/powerpoint/2010/main" val="3071231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16632"/>
            <a:ext cx="9036496" cy="6741368"/>
          </a:xfrm>
        </p:spPr>
        <p:txBody>
          <a:bodyPr>
            <a:normAutofit fontScale="77500" lnSpcReduction="20000"/>
          </a:bodyPr>
          <a:lstStyle/>
          <a:p>
            <a:r>
              <a:rPr lang="en-US" dirty="0" err="1" smtClean="0"/>
              <a:t>C.Polymoaviridae</a:t>
            </a:r>
            <a:endParaRPr lang="en-US" dirty="0" smtClean="0"/>
          </a:p>
          <a:p>
            <a:pPr marL="0" indent="0">
              <a:buNone/>
            </a:pPr>
            <a:r>
              <a:rPr lang="en-US" dirty="0" smtClean="0"/>
              <a:t>•</a:t>
            </a:r>
            <a:r>
              <a:rPr lang="en-US" dirty="0" err="1" smtClean="0"/>
              <a:t>Polymoaviridae</a:t>
            </a:r>
            <a:r>
              <a:rPr lang="en-US" dirty="0" smtClean="0"/>
              <a:t> are small (45nm), non-enveloped, heat-stable. </a:t>
            </a:r>
            <a:r>
              <a:rPr lang="en-US" dirty="0" err="1" smtClean="0"/>
              <a:t>Solubiziation</a:t>
            </a:r>
            <a:r>
              <a:rPr lang="en-US" dirty="0" smtClean="0"/>
              <a:t>-resistant viruses exhibit cubic symmetry, with 72-capsomere.</a:t>
            </a:r>
          </a:p>
          <a:p>
            <a:pPr marL="0" indent="0">
              <a:buNone/>
            </a:pPr>
            <a:endParaRPr lang="en-US" dirty="0" smtClean="0"/>
          </a:p>
          <a:p>
            <a:pPr marL="0" indent="0">
              <a:buNone/>
            </a:pPr>
            <a:r>
              <a:rPr lang="en-US" dirty="0" smtClean="0"/>
              <a:t>•The name derives from Greek (poly-many and </a:t>
            </a:r>
            <a:r>
              <a:rPr lang="en-US" dirty="0" err="1" smtClean="0"/>
              <a:t>oma</a:t>
            </a:r>
            <a:r>
              <a:rPr lang="en-US" dirty="0" smtClean="0"/>
              <a:t> (tumor) and refers to the ability of some of these viruses to produce tumor in the infected hosts.</a:t>
            </a:r>
          </a:p>
          <a:p>
            <a:pPr marL="0" indent="0">
              <a:buNone/>
            </a:pPr>
            <a:endParaRPr lang="en-US" dirty="0" smtClean="0"/>
          </a:p>
          <a:p>
            <a:pPr marL="0" indent="0">
              <a:buNone/>
            </a:pPr>
            <a:r>
              <a:rPr lang="en-US" dirty="0" smtClean="0"/>
              <a:t>The genome is circular, double-stranded DNA.</a:t>
            </a:r>
          </a:p>
          <a:p>
            <a:pPr marL="0" indent="0">
              <a:buNone/>
            </a:pPr>
            <a:endParaRPr lang="en-US" dirty="0" smtClean="0"/>
          </a:p>
          <a:p>
            <a:pPr marL="0" indent="0">
              <a:buNone/>
            </a:pPr>
            <a:r>
              <a:rPr lang="en-US" dirty="0" smtClean="0"/>
              <a:t>•The agents have a slow growth cycle, stimulate cell DNA synthesis, and replicate within the nucleus.</a:t>
            </a:r>
          </a:p>
          <a:p>
            <a:pPr marL="0" indent="0">
              <a:buNone/>
            </a:pPr>
            <a:endParaRPr lang="en-US" dirty="0" smtClean="0"/>
          </a:p>
          <a:p>
            <a:pPr marL="0" indent="0">
              <a:buNone/>
            </a:pPr>
            <a:r>
              <a:rPr lang="en-US" dirty="0" smtClean="0"/>
              <a:t>•The most well-known </a:t>
            </a:r>
            <a:r>
              <a:rPr lang="en-US" dirty="0" err="1" smtClean="0"/>
              <a:t>polyomaviruses</a:t>
            </a:r>
            <a:r>
              <a:rPr lang="en-US" dirty="0" smtClean="0"/>
              <a:t> type C, the causative agent of progressive multifocal </a:t>
            </a:r>
            <a:r>
              <a:rPr lang="en-US" dirty="0" err="1" smtClean="0"/>
              <a:t>lekoencephalopathy</a:t>
            </a:r>
            <a:r>
              <a:rPr lang="en-US" dirty="0" smtClean="0"/>
              <a:t>.</a:t>
            </a:r>
          </a:p>
          <a:p>
            <a:pPr marL="0" indent="0">
              <a:buNone/>
            </a:pPr>
            <a:endParaRPr lang="en-US" dirty="0" smtClean="0"/>
          </a:p>
          <a:p>
            <a:pPr marL="0" indent="0">
              <a:buNone/>
            </a:pPr>
            <a:r>
              <a:rPr lang="en-US" dirty="0" smtClean="0"/>
              <a:t>•</a:t>
            </a:r>
            <a:r>
              <a:rPr lang="en-US" dirty="0" err="1" smtClean="0"/>
              <a:t>Bk</a:t>
            </a:r>
            <a:r>
              <a:rPr lang="en-US" dirty="0" smtClean="0"/>
              <a:t> virus, associated with nephropathy in transplant recipients.</a:t>
            </a:r>
          </a:p>
          <a:p>
            <a:endParaRPr lang="en-US" dirty="0" smtClean="0"/>
          </a:p>
          <a:p>
            <a:endParaRPr lang="en-US" dirty="0"/>
          </a:p>
        </p:txBody>
      </p:sp>
    </p:spTree>
    <p:extLst>
      <p:ext uri="{BB962C8B-B14F-4D97-AF65-F5344CB8AC3E}">
        <p14:creationId xmlns:p14="http://schemas.microsoft.com/office/powerpoint/2010/main" val="2243492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036496" cy="6858000"/>
          </a:xfrm>
        </p:spPr>
        <p:txBody>
          <a:bodyPr>
            <a:normAutofit fontScale="85000" lnSpcReduction="20000"/>
          </a:bodyPr>
          <a:lstStyle/>
          <a:p>
            <a:r>
              <a:rPr lang="en-US" dirty="0" err="1" smtClean="0"/>
              <a:t>D.Papillomaviridae</a:t>
            </a:r>
            <a:r>
              <a:rPr lang="en-US" dirty="0" smtClean="0"/>
              <a:t> </a:t>
            </a:r>
          </a:p>
          <a:p>
            <a:pPr marL="0" indent="0">
              <a:buNone/>
            </a:pPr>
            <a:r>
              <a:rPr lang="en-US" dirty="0" smtClean="0"/>
              <a:t>•Papillomaviruses are similar to </a:t>
            </a:r>
            <a:r>
              <a:rPr lang="en-US" dirty="0" err="1" smtClean="0"/>
              <a:t>polymoaviruses</a:t>
            </a:r>
            <a:r>
              <a:rPr lang="en-US" dirty="0" smtClean="0"/>
              <a:t> in some respects but with larger genome and particle size (55-60nm).</a:t>
            </a:r>
          </a:p>
          <a:p>
            <a:pPr marL="0" indent="0">
              <a:buNone/>
            </a:pPr>
            <a:r>
              <a:rPr lang="en-US" dirty="0" smtClean="0"/>
              <a:t>•The name refers to Latin-papilla (nipple) and Greek-</a:t>
            </a:r>
            <a:r>
              <a:rPr lang="en-US" dirty="0" err="1" smtClean="0"/>
              <a:t>oma</a:t>
            </a:r>
            <a:r>
              <a:rPr lang="en-US" dirty="0" smtClean="0"/>
              <a:t> (tumor). There are many types of human papillomaviruses, and certain high-risk types are causative agents of genital cancers in humans.</a:t>
            </a:r>
          </a:p>
          <a:p>
            <a:endParaRPr lang="en-US" dirty="0" smtClean="0"/>
          </a:p>
          <a:p>
            <a:pPr marL="0" indent="0">
              <a:buNone/>
            </a:pPr>
            <a:r>
              <a:rPr lang="en-US" dirty="0" err="1" smtClean="0"/>
              <a:t>E.Adenoviridae</a:t>
            </a:r>
            <a:endParaRPr lang="en-US" dirty="0" smtClean="0"/>
          </a:p>
          <a:p>
            <a:pPr marL="0" indent="0">
              <a:buNone/>
            </a:pPr>
            <a:r>
              <a:rPr lang="en-US" dirty="0" smtClean="0"/>
              <a:t>•</a:t>
            </a:r>
            <a:r>
              <a:rPr lang="en-US" dirty="0" err="1" smtClean="0"/>
              <a:t>Adeniviridae</a:t>
            </a:r>
            <a:r>
              <a:rPr lang="en-US" dirty="0" smtClean="0"/>
              <a:t> are medium-sized (70-90nm), non-envelope viruses exhibiting cubic symmetry with fiber spikes </a:t>
            </a:r>
            <a:r>
              <a:rPr lang="en-US" dirty="0" err="1" smtClean="0"/>
              <a:t>producting</a:t>
            </a:r>
            <a:r>
              <a:rPr lang="en-US" dirty="0" smtClean="0"/>
              <a:t> from </a:t>
            </a:r>
            <a:r>
              <a:rPr lang="en-US" dirty="0" err="1" smtClean="0"/>
              <a:t>capsomeres</a:t>
            </a:r>
            <a:r>
              <a:rPr lang="en-US" dirty="0" smtClean="0"/>
              <a:t> that aid in host attachment.</a:t>
            </a:r>
          </a:p>
          <a:p>
            <a:pPr marL="0" indent="0">
              <a:buNone/>
            </a:pPr>
            <a:r>
              <a:rPr lang="en-US" dirty="0" smtClean="0"/>
              <a:t>•The genome </a:t>
            </a:r>
            <a:r>
              <a:rPr lang="en-US" dirty="0" err="1" smtClean="0"/>
              <a:t>linear,double</a:t>
            </a:r>
            <a:r>
              <a:rPr lang="en-US" dirty="0" smtClean="0"/>
              <a:t>-stranded DNA</a:t>
            </a:r>
          </a:p>
          <a:p>
            <a:pPr marL="0" indent="0">
              <a:buNone/>
            </a:pPr>
            <a:r>
              <a:rPr lang="en-US" dirty="0" smtClean="0"/>
              <a:t>•Replication occurs in the nucleus.</a:t>
            </a:r>
          </a:p>
          <a:p>
            <a:pPr marL="0" indent="0">
              <a:buNone/>
            </a:pPr>
            <a:r>
              <a:rPr lang="en-US" dirty="0" smtClean="0"/>
              <a:t>•Complex splicing patterns produce mRNAs.</a:t>
            </a:r>
          </a:p>
          <a:p>
            <a:pPr marL="0" indent="0">
              <a:buNone/>
            </a:pPr>
            <a:r>
              <a:rPr lang="en-US" dirty="0" smtClean="0"/>
              <a:t>•Adenoviruses can cause acute respiratory diseases; some human adenoviruses can include tumors in newborn hamsters.</a:t>
            </a:r>
          </a:p>
          <a:p>
            <a:endParaRPr lang="en-US" dirty="0" smtClean="0"/>
          </a:p>
          <a:p>
            <a:endParaRPr lang="en-US" dirty="0"/>
          </a:p>
        </p:txBody>
      </p:sp>
    </p:spTree>
    <p:extLst>
      <p:ext uri="{BB962C8B-B14F-4D97-AF65-F5344CB8AC3E}">
        <p14:creationId xmlns:p14="http://schemas.microsoft.com/office/powerpoint/2010/main" val="1341213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036496" cy="6858000"/>
          </a:xfrm>
        </p:spPr>
        <p:txBody>
          <a:bodyPr>
            <a:normAutofit fontScale="77500" lnSpcReduction="20000"/>
          </a:bodyPr>
          <a:lstStyle/>
          <a:p>
            <a:r>
              <a:rPr lang="en-US" dirty="0" err="1" smtClean="0"/>
              <a:t>F.Hepadnaviridae</a:t>
            </a:r>
            <a:endParaRPr lang="en-US" dirty="0" smtClean="0"/>
          </a:p>
          <a:p>
            <a:pPr marL="0" indent="0">
              <a:buNone/>
            </a:pPr>
            <a:r>
              <a:rPr lang="en-US" dirty="0" smtClean="0"/>
              <a:t>•</a:t>
            </a:r>
            <a:r>
              <a:rPr lang="en-US" dirty="0" err="1" smtClean="0"/>
              <a:t>Hepadnaviruses</a:t>
            </a:r>
            <a:r>
              <a:rPr lang="en-US" dirty="0" smtClean="0"/>
              <a:t> are small (40-48nm) , enveloped viruses containing circular, partially double-stranded DNA molecules.</a:t>
            </a:r>
          </a:p>
          <a:p>
            <a:pPr marL="0" indent="0">
              <a:buNone/>
            </a:pPr>
            <a:endParaRPr lang="en-US" dirty="0" smtClean="0"/>
          </a:p>
          <a:p>
            <a:pPr marL="0" indent="0">
              <a:buNone/>
            </a:pPr>
            <a:r>
              <a:rPr lang="en-US" dirty="0" smtClean="0"/>
              <a:t>•Replication involves repair of the single-stranded gap in the DNA, transcription of RNA, and reverse transcription of the RNA to make genomic DNA.</a:t>
            </a:r>
          </a:p>
          <a:p>
            <a:pPr marL="0" indent="0">
              <a:buNone/>
            </a:pPr>
            <a:endParaRPr lang="en-US" dirty="0" smtClean="0"/>
          </a:p>
          <a:p>
            <a:pPr marL="0" indent="0">
              <a:buNone/>
            </a:pPr>
            <a:r>
              <a:rPr lang="en-US" dirty="0" smtClean="0"/>
              <a:t>•The virus consists of 27 nm icosahedral </a:t>
            </a:r>
            <a:r>
              <a:rPr lang="en-US" dirty="0" err="1" smtClean="0"/>
              <a:t>nucleocapsid</a:t>
            </a:r>
            <a:r>
              <a:rPr lang="en-US" dirty="0" smtClean="0"/>
              <a:t> core within a closely adherent envelope that contains lipid and viral surface antigen.</a:t>
            </a:r>
          </a:p>
          <a:p>
            <a:pPr marL="0" indent="0">
              <a:buNone/>
            </a:pPr>
            <a:endParaRPr lang="en-US" dirty="0" smtClean="0"/>
          </a:p>
          <a:p>
            <a:pPr marL="0" indent="0">
              <a:buNone/>
            </a:pPr>
            <a:r>
              <a:rPr lang="en-US" dirty="0" smtClean="0"/>
              <a:t>•The surface protein is characteristically overproduced during replication of the virus, which takes place in the liver, and is shed into bloodstream.</a:t>
            </a:r>
          </a:p>
          <a:p>
            <a:pPr marL="0" indent="0">
              <a:buNone/>
            </a:pPr>
            <a:endParaRPr lang="en-US" dirty="0" smtClean="0"/>
          </a:p>
          <a:p>
            <a:pPr marL="0" indent="0">
              <a:buNone/>
            </a:pPr>
            <a:r>
              <a:rPr lang="en-US" dirty="0" smtClean="0"/>
              <a:t>•Adenoviruses such as Hepatitis B virus can cause acute and chronic hepatitis; persistent infections are associated with high risk of the developing liver cancer.</a:t>
            </a:r>
          </a:p>
          <a:p>
            <a:endParaRPr lang="en-US" dirty="0" smtClean="0"/>
          </a:p>
          <a:p>
            <a:endParaRPr lang="en-US" dirty="0"/>
          </a:p>
        </p:txBody>
      </p:sp>
    </p:spTree>
    <p:extLst>
      <p:ext uri="{BB962C8B-B14F-4D97-AF65-F5344CB8AC3E}">
        <p14:creationId xmlns:p14="http://schemas.microsoft.com/office/powerpoint/2010/main" val="4090704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036496" cy="6741368"/>
          </a:xfrm>
        </p:spPr>
        <p:txBody>
          <a:bodyPr>
            <a:normAutofit fontScale="77500" lnSpcReduction="20000"/>
          </a:bodyPr>
          <a:lstStyle/>
          <a:p>
            <a:r>
              <a:rPr lang="en-US" dirty="0" err="1" smtClean="0"/>
              <a:t>G.Herpesviridae</a:t>
            </a:r>
            <a:endParaRPr lang="en-US" dirty="0" smtClean="0"/>
          </a:p>
          <a:p>
            <a:r>
              <a:rPr lang="en-US" dirty="0" smtClean="0"/>
              <a:t>•</a:t>
            </a:r>
            <a:r>
              <a:rPr lang="en-US" dirty="0" err="1" smtClean="0"/>
              <a:t>Herpesviruses</a:t>
            </a:r>
            <a:r>
              <a:rPr lang="en-US" dirty="0" smtClean="0"/>
              <a:t> are family of large </a:t>
            </a:r>
            <a:r>
              <a:rPr lang="en-US" dirty="0" err="1" smtClean="0"/>
              <a:t>virses</a:t>
            </a:r>
            <a:r>
              <a:rPr lang="en-US" dirty="0" smtClean="0"/>
              <a:t> 150-200 nm in diameter. The name refer to </a:t>
            </a:r>
            <a:r>
              <a:rPr lang="en-US" dirty="0" err="1" smtClean="0"/>
              <a:t>latin</a:t>
            </a:r>
            <a:r>
              <a:rPr lang="en-US" dirty="0" smtClean="0"/>
              <a:t> herpes (creep) , describing the spreading nature of skin lesions causes by these viruses.</a:t>
            </a:r>
          </a:p>
          <a:p>
            <a:endParaRPr lang="en-US" dirty="0" smtClean="0"/>
          </a:p>
          <a:p>
            <a:r>
              <a:rPr lang="en-US" dirty="0" smtClean="0"/>
              <a:t>The </a:t>
            </a:r>
            <a:r>
              <a:rPr lang="en-US" dirty="0" err="1" smtClean="0"/>
              <a:t>nucleocapsid</a:t>
            </a:r>
            <a:r>
              <a:rPr lang="en-US" dirty="0" smtClean="0"/>
              <a:t> is 100nm in diameter, with cubic symmetry and 162 </a:t>
            </a:r>
            <a:r>
              <a:rPr lang="en-US" dirty="0" err="1" smtClean="0"/>
              <a:t>capsomeres</a:t>
            </a:r>
            <a:r>
              <a:rPr lang="en-US" dirty="0" smtClean="0"/>
              <a:t>, surrounded by a lipid envelope.</a:t>
            </a:r>
          </a:p>
          <a:p>
            <a:pPr marL="0" indent="0">
              <a:buNone/>
            </a:pPr>
            <a:r>
              <a:rPr lang="en-US" dirty="0" smtClean="0"/>
              <a:t>•The genome is </a:t>
            </a:r>
            <a:r>
              <a:rPr lang="en-US" dirty="0" err="1" smtClean="0"/>
              <a:t>linear,double</a:t>
            </a:r>
            <a:r>
              <a:rPr lang="en-US" dirty="0" smtClean="0"/>
              <a:t>-stranded DNA .</a:t>
            </a:r>
          </a:p>
          <a:p>
            <a:pPr marL="0" indent="0">
              <a:buNone/>
            </a:pPr>
            <a:endParaRPr lang="en-US" dirty="0" smtClean="0"/>
          </a:p>
          <a:p>
            <a:pPr marL="0" indent="0">
              <a:buNone/>
            </a:pPr>
            <a:r>
              <a:rPr lang="en-US" dirty="0" smtClean="0"/>
              <a:t>•The latent infections may last for the life span of the host, usually in </a:t>
            </a:r>
            <a:r>
              <a:rPr lang="en-US" dirty="0" err="1" smtClean="0"/>
              <a:t>ganglial</a:t>
            </a:r>
            <a:r>
              <a:rPr lang="en-US" dirty="0" smtClean="0"/>
              <a:t> or </a:t>
            </a:r>
            <a:r>
              <a:rPr lang="en-US" dirty="0" err="1" smtClean="0"/>
              <a:t>lymphoblastoid</a:t>
            </a:r>
            <a:r>
              <a:rPr lang="en-US" dirty="0" smtClean="0"/>
              <a:t>  cells.</a:t>
            </a:r>
          </a:p>
          <a:p>
            <a:pPr marL="0" indent="0">
              <a:buNone/>
            </a:pPr>
            <a:endParaRPr lang="en-US" dirty="0" smtClean="0"/>
          </a:p>
          <a:p>
            <a:pPr marL="0" indent="0">
              <a:buNone/>
            </a:pPr>
            <a:r>
              <a:rPr lang="en-US" dirty="0" smtClean="0"/>
              <a:t>•Human </a:t>
            </a:r>
            <a:r>
              <a:rPr lang="en-US" dirty="0" err="1" smtClean="0"/>
              <a:t>herpesviruses</a:t>
            </a:r>
            <a:r>
              <a:rPr lang="en-US" dirty="0" smtClean="0"/>
              <a:t> include herpes simplex virus type 1and 2 (oral and genital lesions), varicella zoster virus (chickenpox and shingles),cytomegalovirus, Epstein-Barr virus (infectious mononucleosis and association with human neoplasms).</a:t>
            </a:r>
          </a:p>
          <a:p>
            <a:pPr marL="0" indent="0">
              <a:buNone/>
            </a:pPr>
            <a:endParaRPr lang="en-US" dirty="0" smtClean="0"/>
          </a:p>
          <a:p>
            <a:pPr marL="0" indent="0">
              <a:buNone/>
            </a:pPr>
            <a:r>
              <a:rPr lang="en-US" dirty="0" smtClean="0"/>
              <a:t>•Human </a:t>
            </a:r>
            <a:r>
              <a:rPr lang="en-US" dirty="0" err="1" smtClean="0"/>
              <a:t>herpesviruses</a:t>
            </a:r>
            <a:r>
              <a:rPr lang="en-US" dirty="0" smtClean="0"/>
              <a:t> 6 and 7 (</a:t>
            </a:r>
            <a:r>
              <a:rPr lang="en-US" dirty="0" err="1" smtClean="0"/>
              <a:t>Tcell</a:t>
            </a:r>
            <a:r>
              <a:rPr lang="en-US" dirty="0" smtClean="0"/>
              <a:t> </a:t>
            </a:r>
            <a:r>
              <a:rPr lang="en-US" dirty="0" err="1" smtClean="0"/>
              <a:t>lymphotropic</a:t>
            </a:r>
            <a:r>
              <a:rPr lang="en-US" dirty="0" smtClean="0"/>
              <a:t>), human </a:t>
            </a:r>
            <a:r>
              <a:rPr lang="en-US" dirty="0" err="1" smtClean="0"/>
              <a:t>herpesviruses</a:t>
            </a:r>
            <a:r>
              <a:rPr lang="en-US" dirty="0" smtClean="0"/>
              <a:t> 8 (associated with Kaposi sarcoma).</a:t>
            </a:r>
          </a:p>
          <a:p>
            <a:endParaRPr lang="en-US" dirty="0"/>
          </a:p>
        </p:txBody>
      </p:sp>
    </p:spTree>
    <p:extLst>
      <p:ext uri="{BB962C8B-B14F-4D97-AF65-F5344CB8AC3E}">
        <p14:creationId xmlns:p14="http://schemas.microsoft.com/office/powerpoint/2010/main" val="3832324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16632"/>
            <a:ext cx="9144000" cy="6741368"/>
          </a:xfrm>
        </p:spPr>
        <p:txBody>
          <a:bodyPr>
            <a:normAutofit fontScale="92500" lnSpcReduction="20000"/>
          </a:bodyPr>
          <a:lstStyle/>
          <a:p>
            <a:r>
              <a:rPr lang="en-US" dirty="0" smtClean="0"/>
              <a:t>H. </a:t>
            </a:r>
            <a:r>
              <a:rPr lang="en-US" dirty="0" err="1" smtClean="0"/>
              <a:t>Poxviridae</a:t>
            </a:r>
            <a:endParaRPr lang="en-US" dirty="0" smtClean="0"/>
          </a:p>
          <a:p>
            <a:pPr marL="0" indent="0">
              <a:buNone/>
            </a:pPr>
            <a:r>
              <a:rPr lang="en-US" dirty="0" smtClean="0"/>
              <a:t>•Poxviruses are large brick-</a:t>
            </a:r>
            <a:r>
              <a:rPr lang="en-US" dirty="0" err="1" smtClean="0"/>
              <a:t>shped</a:t>
            </a:r>
            <a:r>
              <a:rPr lang="en-US" dirty="0" smtClean="0"/>
              <a:t> or ovoid viruses 220-450nm, the particle structure is complex, with a lipid-containing envelope.</a:t>
            </a:r>
          </a:p>
          <a:p>
            <a:pPr marL="0" indent="0">
              <a:buNone/>
            </a:pPr>
            <a:r>
              <a:rPr lang="en-US" dirty="0" smtClean="0"/>
              <a:t>•The genome is linear ,covalently </a:t>
            </a:r>
            <a:r>
              <a:rPr lang="en-US" dirty="0" err="1" smtClean="0"/>
              <a:t>closed,double</a:t>
            </a:r>
            <a:r>
              <a:rPr lang="en-US" dirty="0" smtClean="0"/>
              <a:t>-stranded DNA</a:t>
            </a:r>
          </a:p>
          <a:p>
            <a:pPr marL="0" indent="0">
              <a:buNone/>
            </a:pPr>
            <a:endParaRPr lang="en-US" dirty="0" smtClean="0"/>
          </a:p>
          <a:p>
            <a:pPr marL="0" indent="0">
              <a:buNone/>
            </a:pPr>
            <a:r>
              <a:rPr lang="en-US" dirty="0" smtClean="0"/>
              <a:t>•Poxviruses particles contain about 100 proteins, including many with enzymatic activities, such as a DNA-dependent RNA polymerase.</a:t>
            </a:r>
          </a:p>
          <a:p>
            <a:pPr marL="0" indent="0">
              <a:buNone/>
            </a:pPr>
            <a:endParaRPr lang="en-US" dirty="0" smtClean="0"/>
          </a:p>
          <a:p>
            <a:pPr marL="0" indent="0">
              <a:buNone/>
            </a:pPr>
            <a:r>
              <a:rPr lang="en-US" dirty="0" smtClean="0"/>
              <a:t>•Replication occurs entirely within the cell cytoplasm.</a:t>
            </a:r>
          </a:p>
          <a:p>
            <a:pPr marL="0" indent="0">
              <a:buNone/>
            </a:pPr>
            <a:endParaRPr lang="en-US" dirty="0" smtClean="0"/>
          </a:p>
          <a:p>
            <a:pPr marL="0" indent="0">
              <a:buNone/>
            </a:pPr>
            <a:r>
              <a:rPr lang="en-US" dirty="0" smtClean="0"/>
              <a:t>•Some are pathogenic for human (</a:t>
            </a:r>
            <a:r>
              <a:rPr lang="en-US" dirty="0" err="1" smtClean="0"/>
              <a:t>smallpox,vaccine</a:t>
            </a:r>
            <a:r>
              <a:rPr lang="en-US" dirty="0" smtClean="0"/>
              <a:t>, </a:t>
            </a:r>
            <a:r>
              <a:rPr lang="en-US" dirty="0" err="1" smtClean="0"/>
              <a:t>contagiosum</a:t>
            </a:r>
            <a:r>
              <a:rPr lang="en-US" dirty="0" smtClean="0"/>
              <a:t>); other that are pathogenic for animals can infest humans (</a:t>
            </a:r>
            <a:r>
              <a:rPr lang="en-US" dirty="0" err="1" smtClean="0"/>
              <a:t>cowpox,monkeypox</a:t>
            </a:r>
            <a:r>
              <a:rPr lang="en-US" dirty="0" smtClean="0"/>
              <a:t>).  </a:t>
            </a:r>
          </a:p>
          <a:p>
            <a:endParaRPr lang="en-US" dirty="0" smtClean="0"/>
          </a:p>
          <a:p>
            <a:endParaRPr lang="en-US" dirty="0" smtClean="0"/>
          </a:p>
          <a:p>
            <a:endParaRPr lang="en-US" dirty="0"/>
          </a:p>
        </p:txBody>
      </p:sp>
    </p:spTree>
    <p:extLst>
      <p:ext uri="{BB962C8B-B14F-4D97-AF65-F5344CB8AC3E}">
        <p14:creationId xmlns:p14="http://schemas.microsoft.com/office/powerpoint/2010/main" val="25233577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1777</Words>
  <Application>Microsoft Office PowerPoint</Application>
  <PresentationFormat>On-screen Show (4:3)</PresentationFormat>
  <Paragraphs>179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Classification of viruses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Classification of viruses   </dc:title>
  <dc:creator>k</dc:creator>
  <cp:lastModifiedBy>k</cp:lastModifiedBy>
  <cp:revision>14</cp:revision>
  <dcterms:created xsi:type="dcterms:W3CDTF">2021-05-20T04:52:15Z</dcterms:created>
  <dcterms:modified xsi:type="dcterms:W3CDTF">2021-05-20T05:25:24Z</dcterms:modified>
</cp:coreProperties>
</file>