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336" r:id="rId7"/>
    <p:sldId id="292" r:id="rId8"/>
    <p:sldId id="290" r:id="rId9"/>
    <p:sldId id="265" r:id="rId10"/>
    <p:sldId id="316" r:id="rId11"/>
    <p:sldId id="266" r:id="rId12"/>
    <p:sldId id="267" r:id="rId13"/>
    <p:sldId id="268" r:id="rId14"/>
    <p:sldId id="323" r:id="rId15"/>
    <p:sldId id="269" r:id="rId16"/>
    <p:sldId id="301" r:id="rId17"/>
    <p:sldId id="340" r:id="rId18"/>
    <p:sldId id="342" r:id="rId19"/>
    <p:sldId id="344" r:id="rId20"/>
    <p:sldId id="327" r:id="rId21"/>
    <p:sldId id="303" r:id="rId22"/>
    <p:sldId id="328" r:id="rId23"/>
    <p:sldId id="329" r:id="rId24"/>
    <p:sldId id="271" r:id="rId25"/>
    <p:sldId id="277" r:id="rId26"/>
    <p:sldId id="335" r:id="rId27"/>
    <p:sldId id="273" r:id="rId28"/>
    <p:sldId id="331" r:id="rId29"/>
    <p:sldId id="333" r:id="rId30"/>
    <p:sldId id="278" r:id="rId31"/>
    <p:sldId id="337" r:id="rId32"/>
    <p:sldId id="338" r:id="rId33"/>
    <p:sldId id="279" r:id="rId34"/>
    <p:sldId id="286" r:id="rId35"/>
    <p:sldId id="287" r:id="rId36"/>
    <p:sldId id="309" r:id="rId37"/>
    <p:sldId id="345" r:id="rId38"/>
    <p:sldId id="288" r:id="rId39"/>
    <p:sldId id="314" r:id="rId40"/>
    <p:sldId id="28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er" initials="MF" lastIdx="1" clrIdx="0">
    <p:extLst>
      <p:ext uri="{19B8F6BF-5375-455C-9EA6-DF929625EA0E}">
        <p15:presenceInfo xmlns:p15="http://schemas.microsoft.com/office/powerpoint/2012/main" userId="Mah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1D0C-E7CD-4C4A-84C0-BAE44062E17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059F-02A3-49C2-B6D3-D2F34B2E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8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1D0C-E7CD-4C4A-84C0-BAE44062E17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059F-02A3-49C2-B6D3-D2F34B2E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5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1D0C-E7CD-4C4A-84C0-BAE44062E17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059F-02A3-49C2-B6D3-D2F34B2E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8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1D0C-E7CD-4C4A-84C0-BAE44062E17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059F-02A3-49C2-B6D3-D2F34B2E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2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1D0C-E7CD-4C4A-84C0-BAE44062E17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059F-02A3-49C2-B6D3-D2F34B2E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4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1D0C-E7CD-4C4A-84C0-BAE44062E17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059F-02A3-49C2-B6D3-D2F34B2E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2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1D0C-E7CD-4C4A-84C0-BAE44062E17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059F-02A3-49C2-B6D3-D2F34B2E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1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1D0C-E7CD-4C4A-84C0-BAE44062E17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059F-02A3-49C2-B6D3-D2F34B2E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3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1D0C-E7CD-4C4A-84C0-BAE44062E17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059F-02A3-49C2-B6D3-D2F34B2E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20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1D0C-E7CD-4C4A-84C0-BAE44062E17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059F-02A3-49C2-B6D3-D2F34B2E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69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B1D0C-E7CD-4C4A-84C0-BAE44062E17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0059F-02A3-49C2-B6D3-D2F34B2E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4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B1D0C-E7CD-4C4A-84C0-BAE44062E17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0059F-02A3-49C2-B6D3-D2F34B2E1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1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" b="63005"/>
          <a:stretch/>
        </p:blipFill>
        <p:spPr>
          <a:xfrm>
            <a:off x="0" y="102618"/>
            <a:ext cx="12192000" cy="548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5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003" y="416641"/>
            <a:ext cx="11431073" cy="132556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Pulpal </a:t>
            </a:r>
            <a:r>
              <a:rPr lang="en-US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hyperaemia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while bacteria are still some distance from the pulp acid permeating along the dentinal tubules gives rise to </a:t>
            </a:r>
            <a:r>
              <a:rPr lang="en-US" sz="2800" b="1" dirty="0" err="1" smtClean="0">
                <a:solidFill>
                  <a:srgbClr val="FF0000"/>
                </a:solidFill>
              </a:rPr>
              <a:t>hyperaemia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oedema</a:t>
            </a:r>
            <a:r>
              <a:rPr lang="en-US" sz="2800" b="1" dirty="0" smtClean="0">
                <a:solidFill>
                  <a:srgbClr val="FF0000"/>
                </a:solidFill>
              </a:rPr>
              <a:t> and a light cellular inflammatory infiltrate in the pulp.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t="36774" r="55581" b="30965"/>
          <a:stretch/>
        </p:blipFill>
        <p:spPr>
          <a:xfrm>
            <a:off x="2704562" y="1742204"/>
            <a:ext cx="6233375" cy="5115796"/>
          </a:xfrm>
        </p:spPr>
      </p:pic>
    </p:spTree>
    <p:extLst>
      <p:ext uri="{BB962C8B-B14F-4D97-AF65-F5344CB8AC3E}">
        <p14:creationId xmlns:p14="http://schemas.microsoft.com/office/powerpoint/2010/main" val="3677032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20" b="17646"/>
          <a:stretch/>
        </p:blipFill>
        <p:spPr>
          <a:xfrm>
            <a:off x="0" y="365124"/>
            <a:ext cx="11912958" cy="5314459"/>
          </a:xfrm>
        </p:spPr>
      </p:pic>
    </p:spTree>
    <p:extLst>
      <p:ext uri="{BB962C8B-B14F-4D97-AF65-F5344CB8AC3E}">
        <p14:creationId xmlns:p14="http://schemas.microsoft.com/office/powerpoint/2010/main" val="226025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62" b="8175"/>
          <a:stretch/>
        </p:blipFill>
        <p:spPr>
          <a:xfrm>
            <a:off x="-154547" y="826026"/>
            <a:ext cx="11732654" cy="2537137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8" b="84536"/>
          <a:stretch/>
        </p:blipFill>
        <p:spPr>
          <a:xfrm>
            <a:off x="17172" y="2319016"/>
            <a:ext cx="11243256" cy="212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75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9" b="56123"/>
          <a:stretch/>
        </p:blipFill>
        <p:spPr>
          <a:xfrm>
            <a:off x="0" y="115910"/>
            <a:ext cx="12192000" cy="5434884"/>
          </a:xfrm>
        </p:spPr>
      </p:pic>
    </p:spTree>
    <p:extLst>
      <p:ext uri="{BB962C8B-B14F-4D97-AF65-F5344CB8AC3E}">
        <p14:creationId xmlns:p14="http://schemas.microsoft.com/office/powerpoint/2010/main" val="92671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Acute pulpitis</a:t>
            </a:r>
            <a:r>
              <a:rPr lang="en-US" sz="3200" dirty="0" smtClean="0"/>
              <a:t>: Infection has penetrated the reactionary dentine causes inflammation to spread in the pulp and pus to form in the corner.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t="5992" r="46791" b="62716"/>
          <a:stretch/>
        </p:blipFill>
        <p:spPr>
          <a:xfrm>
            <a:off x="2653049" y="1571224"/>
            <a:ext cx="6684134" cy="5286776"/>
          </a:xfrm>
        </p:spPr>
      </p:pic>
    </p:spTree>
    <p:extLst>
      <p:ext uri="{BB962C8B-B14F-4D97-AF65-F5344CB8AC3E}">
        <p14:creationId xmlns:p14="http://schemas.microsoft.com/office/powerpoint/2010/main" val="3681716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98" b="39547"/>
          <a:stretch/>
        </p:blipFill>
        <p:spPr>
          <a:xfrm>
            <a:off x="193183" y="206062"/>
            <a:ext cx="11771289" cy="5280337"/>
          </a:xfrm>
        </p:spPr>
      </p:pic>
    </p:spTree>
    <p:extLst>
      <p:ext uri="{BB962C8B-B14F-4D97-AF65-F5344CB8AC3E}">
        <p14:creationId xmlns:p14="http://schemas.microsoft.com/office/powerpoint/2010/main" val="685105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8" b="26525"/>
          <a:stretch/>
        </p:blipFill>
        <p:spPr>
          <a:xfrm>
            <a:off x="115910" y="90152"/>
            <a:ext cx="11951594" cy="6658378"/>
          </a:xfrm>
        </p:spPr>
      </p:pic>
    </p:spTree>
    <p:extLst>
      <p:ext uri="{BB962C8B-B14F-4D97-AF65-F5344CB8AC3E}">
        <p14:creationId xmlns:p14="http://schemas.microsoft.com/office/powerpoint/2010/main" val="1831012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Acute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pulpitis: </a:t>
            </a:r>
            <a:r>
              <a:rPr lang="en-US" sz="3200" dirty="0" smtClean="0"/>
              <a:t>Beneath the carious exposure a dense inflammatory infiltrate is accumulating.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5" t="30498" r="12889" b="39313"/>
          <a:stretch/>
        </p:blipFill>
        <p:spPr>
          <a:xfrm>
            <a:off x="1687132" y="1506828"/>
            <a:ext cx="9362941" cy="5460642"/>
          </a:xfrm>
        </p:spPr>
      </p:pic>
    </p:spTree>
    <p:extLst>
      <p:ext uri="{BB962C8B-B14F-4D97-AF65-F5344CB8AC3E}">
        <p14:creationId xmlns:p14="http://schemas.microsoft.com/office/powerpoint/2010/main" val="1397728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Acute pulpitis: </a:t>
            </a:r>
            <a:r>
              <a:rPr lang="en-US" sz="3200" dirty="0" err="1" smtClean="0"/>
              <a:t>Occlusal</a:t>
            </a:r>
            <a:r>
              <a:rPr lang="en-US" sz="3200" dirty="0" smtClean="0"/>
              <a:t> caries penetrating to the pulp through a layer of reactionary dentine. Acute inflammation </a:t>
            </a:r>
            <a:r>
              <a:rPr lang="en-US" sz="3200" dirty="0" err="1" smtClean="0"/>
              <a:t>localised</a:t>
            </a:r>
            <a:r>
              <a:rPr lang="en-US" sz="3200" dirty="0" smtClean="0"/>
              <a:t> to the pulp horn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9" t="6880" r="8073" b="73882"/>
          <a:stretch/>
        </p:blipFill>
        <p:spPr>
          <a:xfrm>
            <a:off x="0" y="1815920"/>
            <a:ext cx="11745532" cy="5042079"/>
          </a:xfrm>
        </p:spPr>
      </p:pic>
    </p:spTree>
    <p:extLst>
      <p:ext uri="{BB962C8B-B14F-4D97-AF65-F5344CB8AC3E}">
        <p14:creationId xmlns:p14="http://schemas.microsoft.com/office/powerpoint/2010/main" val="2243277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Abcess</a:t>
            </a:r>
            <a:r>
              <a:rPr lang="en-US" sz="3200" b="1" dirty="0" smtClean="0">
                <a:solidFill>
                  <a:srgbClr val="FF0000"/>
                </a:solidFill>
              </a:rPr>
              <a:t> formation with pus due to caries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0" t="40917" r="49721" b="28301"/>
          <a:stretch/>
        </p:blipFill>
        <p:spPr>
          <a:xfrm>
            <a:off x="1893194" y="1197734"/>
            <a:ext cx="7276563" cy="5795493"/>
          </a:xfrm>
        </p:spPr>
      </p:pic>
    </p:spTree>
    <p:extLst>
      <p:ext uri="{BB962C8B-B14F-4D97-AF65-F5344CB8AC3E}">
        <p14:creationId xmlns:p14="http://schemas.microsoft.com/office/powerpoint/2010/main" val="41005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93" b="33709"/>
          <a:stretch/>
        </p:blipFill>
        <p:spPr>
          <a:xfrm>
            <a:off x="154546" y="141668"/>
            <a:ext cx="11629623" cy="62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53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23493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Acute pulpitis terminal stage</a:t>
            </a:r>
            <a:r>
              <a:rPr lang="en-US" sz="3200" dirty="0" smtClean="0"/>
              <a:t>: The entire pulp has been destroyed and replaced by inflammatory cells and dilated vessels.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3" t="5400" r="4100" b="64115"/>
          <a:stretch/>
        </p:blipFill>
        <p:spPr>
          <a:xfrm>
            <a:off x="2318197" y="1120462"/>
            <a:ext cx="7572777" cy="5737537"/>
          </a:xfrm>
        </p:spPr>
      </p:pic>
    </p:spTree>
    <p:extLst>
      <p:ext uri="{BB962C8B-B14F-4D97-AF65-F5344CB8AC3E}">
        <p14:creationId xmlns:p14="http://schemas.microsoft.com/office/powerpoint/2010/main" val="3269832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95" b="6695"/>
          <a:stretch/>
        </p:blipFill>
        <p:spPr>
          <a:xfrm>
            <a:off x="141668" y="115910"/>
            <a:ext cx="11900078" cy="6220496"/>
          </a:xfrm>
        </p:spPr>
      </p:pic>
    </p:spTree>
    <p:extLst>
      <p:ext uri="{BB962C8B-B14F-4D97-AF65-F5344CB8AC3E}">
        <p14:creationId xmlns:p14="http://schemas.microsoft.com/office/powerpoint/2010/main" val="2198140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3"/>
          <a:stretch/>
        </p:blipFill>
        <p:spPr>
          <a:xfrm>
            <a:off x="1403797" y="90152"/>
            <a:ext cx="9375819" cy="6658378"/>
          </a:xfrm>
        </p:spPr>
      </p:pic>
    </p:spTree>
    <p:extLst>
      <p:ext uri="{BB962C8B-B14F-4D97-AF65-F5344CB8AC3E}">
        <p14:creationId xmlns:p14="http://schemas.microsoft.com/office/powerpoint/2010/main" val="4108170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Chronic pulpitis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132" y="914400"/>
            <a:ext cx="8306874" cy="5486399"/>
          </a:xfrm>
        </p:spPr>
      </p:pic>
    </p:spTree>
    <p:extLst>
      <p:ext uri="{BB962C8B-B14F-4D97-AF65-F5344CB8AC3E}">
        <p14:creationId xmlns:p14="http://schemas.microsoft.com/office/powerpoint/2010/main" val="2479199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90" b="8767"/>
          <a:stretch/>
        </p:blipFill>
        <p:spPr>
          <a:xfrm>
            <a:off x="0" y="2047741"/>
            <a:ext cx="12024574" cy="2678806"/>
          </a:xfrm>
        </p:spPr>
      </p:pic>
    </p:spTree>
    <p:extLst>
      <p:ext uri="{BB962C8B-B14F-4D97-AF65-F5344CB8AC3E}">
        <p14:creationId xmlns:p14="http://schemas.microsoft.com/office/powerpoint/2010/main" val="2513203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8" b="70330"/>
          <a:stretch/>
        </p:blipFill>
        <p:spPr>
          <a:xfrm>
            <a:off x="0" y="115910"/>
            <a:ext cx="12192000" cy="6117465"/>
          </a:xfrm>
        </p:spPr>
      </p:pic>
    </p:spTree>
    <p:extLst>
      <p:ext uri="{BB962C8B-B14F-4D97-AF65-F5344CB8AC3E}">
        <p14:creationId xmlns:p14="http://schemas.microsoft.com/office/powerpoint/2010/main" val="939365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8" t="4809" r="42187" b="65890"/>
          <a:stretch/>
        </p:blipFill>
        <p:spPr>
          <a:xfrm>
            <a:off x="1867437" y="244700"/>
            <a:ext cx="7843233" cy="6613300"/>
          </a:xfrm>
        </p:spPr>
      </p:pic>
    </p:spTree>
    <p:extLst>
      <p:ext uri="{BB962C8B-B14F-4D97-AF65-F5344CB8AC3E}">
        <p14:creationId xmlns:p14="http://schemas.microsoft.com/office/powerpoint/2010/main" val="4052911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0" b="46060"/>
          <a:stretch/>
        </p:blipFill>
        <p:spPr>
          <a:xfrm>
            <a:off x="115910" y="365125"/>
            <a:ext cx="11977352" cy="6112948"/>
          </a:xfrm>
        </p:spPr>
      </p:pic>
    </p:spTree>
    <p:extLst>
      <p:ext uri="{BB962C8B-B14F-4D97-AF65-F5344CB8AC3E}">
        <p14:creationId xmlns:p14="http://schemas.microsoft.com/office/powerpoint/2010/main" val="2667088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0758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Pulp polyp</a:t>
            </a:r>
            <a:r>
              <a:rPr lang="en-US" sz="3200" dirty="0" smtClean="0"/>
              <a:t>: A hyperplastic nodule of tissue is growing out through a wide exposure of the pulp.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32926" r="45536" b="37495"/>
          <a:stretch/>
        </p:blipFill>
        <p:spPr>
          <a:xfrm>
            <a:off x="1558343" y="1107583"/>
            <a:ext cx="8603087" cy="5750417"/>
          </a:xfrm>
        </p:spPr>
      </p:pic>
    </p:spTree>
    <p:extLst>
      <p:ext uri="{BB962C8B-B14F-4D97-AF65-F5344CB8AC3E}">
        <p14:creationId xmlns:p14="http://schemas.microsoft.com/office/powerpoint/2010/main" val="1602466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Pulp polyp: </a:t>
            </a:r>
            <a:r>
              <a:rPr lang="en-US" sz="3200" dirty="0" smtClean="0"/>
              <a:t>Granulation tissue is proliferating from the pulp cavity and has acquired an epithelial covering.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5" t="5696" r="3682" b="64150"/>
          <a:stretch/>
        </p:blipFill>
        <p:spPr>
          <a:xfrm>
            <a:off x="2910625" y="1690688"/>
            <a:ext cx="7018986" cy="5167311"/>
          </a:xfrm>
        </p:spPr>
      </p:pic>
    </p:spTree>
    <p:extLst>
      <p:ext uri="{BB962C8B-B14F-4D97-AF65-F5344CB8AC3E}">
        <p14:creationId xmlns:p14="http://schemas.microsoft.com/office/powerpoint/2010/main" val="368648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52" b="9859"/>
          <a:stretch/>
        </p:blipFill>
        <p:spPr>
          <a:xfrm>
            <a:off x="592428" y="0"/>
            <a:ext cx="11397803" cy="66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280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5" b="54643"/>
          <a:stretch/>
        </p:blipFill>
        <p:spPr>
          <a:xfrm>
            <a:off x="90152" y="218941"/>
            <a:ext cx="12101848" cy="4868214"/>
          </a:xfrm>
        </p:spPr>
      </p:pic>
    </p:spTree>
    <p:extLst>
      <p:ext uri="{BB962C8B-B14F-4D97-AF65-F5344CB8AC3E}">
        <p14:creationId xmlns:p14="http://schemas.microsoft.com/office/powerpoint/2010/main" val="3458314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70" y="90152"/>
            <a:ext cx="9517488" cy="6767848"/>
          </a:xfrm>
        </p:spPr>
      </p:pic>
    </p:spTree>
    <p:extLst>
      <p:ext uri="{BB962C8B-B14F-4D97-AF65-F5344CB8AC3E}">
        <p14:creationId xmlns:p14="http://schemas.microsoft.com/office/powerpoint/2010/main" val="802477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90" y="103030"/>
            <a:ext cx="9066727" cy="6754969"/>
          </a:xfrm>
        </p:spPr>
      </p:pic>
    </p:spTree>
    <p:extLst>
      <p:ext uri="{BB962C8B-B14F-4D97-AF65-F5344CB8AC3E}">
        <p14:creationId xmlns:p14="http://schemas.microsoft.com/office/powerpoint/2010/main" val="2380771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65" b="14686"/>
          <a:stretch/>
        </p:blipFill>
        <p:spPr>
          <a:xfrm>
            <a:off x="141668" y="257577"/>
            <a:ext cx="11951594" cy="6272012"/>
          </a:xfrm>
        </p:spPr>
      </p:pic>
    </p:spTree>
    <p:extLst>
      <p:ext uri="{BB962C8B-B14F-4D97-AF65-F5344CB8AC3E}">
        <p14:creationId xmlns:p14="http://schemas.microsoft.com/office/powerpoint/2010/main" val="751875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35" b="7879"/>
          <a:stretch/>
        </p:blipFill>
        <p:spPr>
          <a:xfrm>
            <a:off x="244699" y="206063"/>
            <a:ext cx="11809925" cy="5628068"/>
          </a:xfrm>
        </p:spPr>
      </p:pic>
    </p:spTree>
    <p:extLst>
      <p:ext uri="{BB962C8B-B14F-4D97-AF65-F5344CB8AC3E}">
        <p14:creationId xmlns:p14="http://schemas.microsoft.com/office/powerpoint/2010/main" val="27431029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2" b="69738"/>
          <a:stretch/>
        </p:blipFill>
        <p:spPr>
          <a:xfrm>
            <a:off x="180304" y="103031"/>
            <a:ext cx="11822806" cy="4932608"/>
          </a:xfrm>
        </p:spPr>
      </p:pic>
    </p:spTree>
    <p:extLst>
      <p:ext uri="{BB962C8B-B14F-4D97-AF65-F5344CB8AC3E}">
        <p14:creationId xmlns:p14="http://schemas.microsoft.com/office/powerpoint/2010/main" val="31079091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9470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Pulp stone or </a:t>
            </a:r>
            <a:r>
              <a:rPr lang="en-US" sz="3200" b="1" dirty="0" err="1" smtClean="0">
                <a:solidFill>
                  <a:srgbClr val="FF0000"/>
                </a:solidFill>
              </a:rPr>
              <a:t>denticles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8" t="5400" r="9122" b="54347"/>
          <a:stretch/>
        </p:blipFill>
        <p:spPr>
          <a:xfrm>
            <a:off x="3026536" y="837128"/>
            <a:ext cx="7147774" cy="6020872"/>
          </a:xfrm>
        </p:spPr>
      </p:pic>
    </p:spTree>
    <p:extLst>
      <p:ext uri="{BB962C8B-B14F-4D97-AF65-F5344CB8AC3E}">
        <p14:creationId xmlns:p14="http://schemas.microsoft.com/office/powerpoint/2010/main" val="2154248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697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Pulp stone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41" y="746975"/>
            <a:ext cx="6593983" cy="6111024"/>
          </a:xfrm>
        </p:spPr>
      </p:pic>
    </p:spTree>
    <p:extLst>
      <p:ext uri="{BB962C8B-B14F-4D97-AF65-F5344CB8AC3E}">
        <p14:creationId xmlns:p14="http://schemas.microsoft.com/office/powerpoint/2010/main" val="2350478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7" b="46060"/>
          <a:stretch/>
        </p:blipFill>
        <p:spPr>
          <a:xfrm>
            <a:off x="180304" y="103031"/>
            <a:ext cx="12011696" cy="5164428"/>
          </a:xfrm>
        </p:spPr>
      </p:pic>
    </p:spTree>
    <p:extLst>
      <p:ext uri="{BB962C8B-B14F-4D97-AF65-F5344CB8AC3E}">
        <p14:creationId xmlns:p14="http://schemas.microsoft.com/office/powerpoint/2010/main" val="1520630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3030"/>
            <a:ext cx="10515600" cy="10045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Dystrophic calcification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2" r="52651" b="53459"/>
          <a:stretch/>
        </p:blipFill>
        <p:spPr>
          <a:xfrm>
            <a:off x="1815922" y="901522"/>
            <a:ext cx="8306872" cy="6078827"/>
          </a:xfrm>
        </p:spPr>
      </p:pic>
    </p:spTree>
    <p:extLst>
      <p:ext uri="{BB962C8B-B14F-4D97-AF65-F5344CB8AC3E}">
        <p14:creationId xmlns:p14="http://schemas.microsoft.com/office/powerpoint/2010/main" val="80785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" b="71217"/>
          <a:stretch/>
        </p:blipFill>
        <p:spPr>
          <a:xfrm>
            <a:off x="321972" y="0"/>
            <a:ext cx="11539470" cy="5692462"/>
          </a:xfrm>
        </p:spPr>
      </p:pic>
    </p:spTree>
    <p:extLst>
      <p:ext uri="{BB962C8B-B14F-4D97-AF65-F5344CB8AC3E}">
        <p14:creationId xmlns:p14="http://schemas.microsoft.com/office/powerpoint/2010/main" val="201842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40" b="20310"/>
          <a:stretch/>
        </p:blipFill>
        <p:spPr>
          <a:xfrm>
            <a:off x="145961" y="481033"/>
            <a:ext cx="11900078" cy="5262943"/>
          </a:xfrm>
        </p:spPr>
      </p:pic>
    </p:spTree>
    <p:extLst>
      <p:ext uri="{BB962C8B-B14F-4D97-AF65-F5344CB8AC3E}">
        <p14:creationId xmlns:p14="http://schemas.microsoft.com/office/powerpoint/2010/main" val="1195017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4" b="40436"/>
          <a:stretch/>
        </p:blipFill>
        <p:spPr>
          <a:xfrm>
            <a:off x="489397" y="-1"/>
            <a:ext cx="11526591" cy="6272011"/>
          </a:xfrm>
        </p:spPr>
      </p:pic>
    </p:spTree>
    <p:extLst>
      <p:ext uri="{BB962C8B-B14F-4D97-AF65-F5344CB8AC3E}">
        <p14:creationId xmlns:p14="http://schemas.microsoft.com/office/powerpoint/2010/main" val="82583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64" y="154546"/>
            <a:ext cx="8538692" cy="6703454"/>
          </a:xfrm>
        </p:spPr>
      </p:pic>
    </p:spTree>
    <p:extLst>
      <p:ext uri="{BB962C8B-B14F-4D97-AF65-F5344CB8AC3E}">
        <p14:creationId xmlns:p14="http://schemas.microsoft.com/office/powerpoint/2010/main" val="106819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Traumatic exposure during cavity preparation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0" t="21679" b="36884"/>
          <a:stretch/>
        </p:blipFill>
        <p:spPr>
          <a:xfrm>
            <a:off x="3039414" y="1690688"/>
            <a:ext cx="6053071" cy="5167312"/>
          </a:xfrm>
        </p:spPr>
      </p:pic>
    </p:spTree>
    <p:extLst>
      <p:ext uri="{BB962C8B-B14F-4D97-AF65-F5344CB8AC3E}">
        <p14:creationId xmlns:p14="http://schemas.microsoft.com/office/powerpoint/2010/main" val="71328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1364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Cracked tooth: </a:t>
            </a:r>
            <a:r>
              <a:rPr lang="en-US" sz="3200" dirty="0" smtClean="0"/>
              <a:t>The pulp died beneath the crack which was undetected clinically 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 t="6880" r="51395" b="67004"/>
          <a:stretch/>
        </p:blipFill>
        <p:spPr>
          <a:xfrm>
            <a:off x="2459866" y="1313646"/>
            <a:ext cx="6091706" cy="5544354"/>
          </a:xfrm>
        </p:spPr>
      </p:pic>
    </p:spTree>
    <p:extLst>
      <p:ext uri="{BB962C8B-B14F-4D97-AF65-F5344CB8AC3E}">
        <p14:creationId xmlns:p14="http://schemas.microsoft.com/office/powerpoint/2010/main" val="3536081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2" b="35997"/>
          <a:stretch/>
        </p:blipFill>
        <p:spPr>
          <a:xfrm>
            <a:off x="154546" y="365124"/>
            <a:ext cx="11668260" cy="5559157"/>
          </a:xfrm>
        </p:spPr>
      </p:pic>
    </p:spTree>
    <p:extLst>
      <p:ext uri="{BB962C8B-B14F-4D97-AF65-F5344CB8AC3E}">
        <p14:creationId xmlns:p14="http://schemas.microsoft.com/office/powerpoint/2010/main" val="3776544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186</Words>
  <Application>Microsoft Office PowerPoint</Application>
  <PresentationFormat>Widescreen</PresentationFormat>
  <Paragraphs>14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Traumatic exposure during cavity preparation</vt:lpstr>
      <vt:lpstr>Cracked tooth: The pulp died beneath the crack which was undetected clinically </vt:lpstr>
      <vt:lpstr>PowerPoint Presentation</vt:lpstr>
      <vt:lpstr>Pulpal hyperaemia while bacteria are still some distance from the pulp acid permeating along the dentinal tubules gives rise to hyperaemia, oedema and a light cellular inflammatory infiltrate in the pulp.</vt:lpstr>
      <vt:lpstr>PowerPoint Presentation</vt:lpstr>
      <vt:lpstr>PowerPoint Presentation</vt:lpstr>
      <vt:lpstr>PowerPoint Presentation</vt:lpstr>
      <vt:lpstr>Acute pulpitis: Infection has penetrated the reactionary dentine causes inflammation to spread in the pulp and pus to form in the corner.</vt:lpstr>
      <vt:lpstr>PowerPoint Presentation</vt:lpstr>
      <vt:lpstr>PowerPoint Presentation</vt:lpstr>
      <vt:lpstr>Acute pulpitis: Beneath the carious exposure a dense inflammatory infiltrate is accumulating.</vt:lpstr>
      <vt:lpstr>Acute pulpitis: Occlusal caries penetrating to the pulp through a layer of reactionary dentine. Acute inflammation localised to the pulp horn </vt:lpstr>
      <vt:lpstr>Abcess formation with pus due to caries </vt:lpstr>
      <vt:lpstr>Acute pulpitis terminal stage: The entire pulp has been destroyed and replaced by inflammatory cells and dilated vessels.</vt:lpstr>
      <vt:lpstr>PowerPoint Presentation</vt:lpstr>
      <vt:lpstr>PowerPoint Presentation</vt:lpstr>
      <vt:lpstr>Chronic pulpitis</vt:lpstr>
      <vt:lpstr>PowerPoint Presentation</vt:lpstr>
      <vt:lpstr>PowerPoint Presentation</vt:lpstr>
      <vt:lpstr>PowerPoint Presentation</vt:lpstr>
      <vt:lpstr>PowerPoint Presentation</vt:lpstr>
      <vt:lpstr>Pulp polyp: A hyperplastic nodule of tissue is growing out through a wide exposure of the pulp.</vt:lpstr>
      <vt:lpstr>Pulp polyp: Granulation tissue is proliferating from the pulp cavity and has acquired an epithelial covering.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Pulp stone or denticles</vt:lpstr>
      <vt:lpstr>Pulp stone</vt:lpstr>
      <vt:lpstr>PowerPoint Presentation</vt:lpstr>
      <vt:lpstr>Dystrophic calcification</vt:lpstr>
      <vt:lpstr>PowerPoint Presentation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28</cp:revision>
  <dcterms:created xsi:type="dcterms:W3CDTF">2020-12-24T07:30:43Z</dcterms:created>
  <dcterms:modified xsi:type="dcterms:W3CDTF">2021-03-05T12:29:27Z</dcterms:modified>
</cp:coreProperties>
</file>