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28" r:id="rId4"/>
    <p:sldId id="332" r:id="rId5"/>
    <p:sldId id="259" r:id="rId6"/>
    <p:sldId id="265" r:id="rId7"/>
    <p:sldId id="306" r:id="rId8"/>
    <p:sldId id="264" r:id="rId9"/>
    <p:sldId id="282" r:id="rId10"/>
    <p:sldId id="266" r:id="rId11"/>
    <p:sldId id="284" r:id="rId12"/>
    <p:sldId id="285" r:id="rId13"/>
    <p:sldId id="283" r:id="rId14"/>
    <p:sldId id="270" r:id="rId15"/>
    <p:sldId id="272" r:id="rId16"/>
    <p:sldId id="298" r:id="rId17"/>
    <p:sldId id="330" r:id="rId18"/>
    <p:sldId id="296" r:id="rId19"/>
    <p:sldId id="273" r:id="rId20"/>
    <p:sldId id="274" r:id="rId21"/>
    <p:sldId id="304" r:id="rId22"/>
    <p:sldId id="276" r:id="rId23"/>
    <p:sldId id="299" r:id="rId24"/>
    <p:sldId id="301" r:id="rId25"/>
    <p:sldId id="288" r:id="rId26"/>
    <p:sldId id="300" r:id="rId27"/>
    <p:sldId id="308" r:id="rId28"/>
    <p:sldId id="310" r:id="rId29"/>
    <p:sldId id="311" r:id="rId30"/>
    <p:sldId id="319" r:id="rId31"/>
    <p:sldId id="325" r:id="rId32"/>
    <p:sldId id="324" r:id="rId33"/>
    <p:sldId id="320" r:id="rId34"/>
    <p:sldId id="322" r:id="rId35"/>
    <p:sldId id="314" r:id="rId36"/>
    <p:sldId id="33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EB98-B26D-43D1-A3D3-57354CCD38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8D10-F342-48EB-80ED-76F204F5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7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EB98-B26D-43D1-A3D3-57354CCD38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8D10-F342-48EB-80ED-76F204F5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1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EB98-B26D-43D1-A3D3-57354CCD38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8D10-F342-48EB-80ED-76F204F5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5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EB98-B26D-43D1-A3D3-57354CCD38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8D10-F342-48EB-80ED-76F204F5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9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EB98-B26D-43D1-A3D3-57354CCD38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8D10-F342-48EB-80ED-76F204F5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5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EB98-B26D-43D1-A3D3-57354CCD38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8D10-F342-48EB-80ED-76F204F5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4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EB98-B26D-43D1-A3D3-57354CCD38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8D10-F342-48EB-80ED-76F204F5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4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EB98-B26D-43D1-A3D3-57354CCD38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8D10-F342-48EB-80ED-76F204F5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2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EB98-B26D-43D1-A3D3-57354CCD38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8D10-F342-48EB-80ED-76F204F5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EB98-B26D-43D1-A3D3-57354CCD38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8D10-F342-48EB-80ED-76F204F5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1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EB98-B26D-43D1-A3D3-57354CCD38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8D10-F342-48EB-80ED-76F204F5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DEB98-B26D-43D1-A3D3-57354CCD38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38D10-F342-48EB-80ED-76F204F5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9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05218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Periapical</a:t>
            </a:r>
            <a:r>
              <a:rPr lang="en-US" sz="4000" b="1" dirty="0" smtClean="0">
                <a:solidFill>
                  <a:srgbClr val="FF0000"/>
                </a:solidFill>
              </a:rPr>
              <a:t> pathology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t="52582" r="6536" b="5727"/>
          <a:stretch/>
        </p:blipFill>
        <p:spPr>
          <a:xfrm>
            <a:off x="0" y="805218"/>
            <a:ext cx="11996381" cy="59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4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64595" r="8619" b="8101"/>
          <a:stretch/>
        </p:blipFill>
        <p:spPr>
          <a:xfrm>
            <a:off x="708338" y="365126"/>
            <a:ext cx="10959921" cy="3665962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" t="8534" r="7116" b="84831"/>
          <a:stretch/>
        </p:blipFill>
        <p:spPr>
          <a:xfrm>
            <a:off x="671847" y="3928056"/>
            <a:ext cx="11032901" cy="11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0"/>
            <a:ext cx="11140226" cy="6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04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90153"/>
            <a:ext cx="10779617" cy="65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6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180304"/>
            <a:ext cx="11539470" cy="645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62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0" r="7865" b="38592"/>
          <a:stretch/>
        </p:blipFill>
        <p:spPr>
          <a:xfrm>
            <a:off x="90152" y="128789"/>
            <a:ext cx="11977352" cy="4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90372"/>
            <a:ext cx="10515600" cy="82874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Acute </a:t>
            </a:r>
            <a:r>
              <a:rPr lang="en-US" sz="4000" dirty="0" err="1" smtClean="0">
                <a:solidFill>
                  <a:srgbClr val="FF0000"/>
                </a:solidFill>
              </a:rPr>
              <a:t>periapical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periodotitis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21802" r="4147" b="46607"/>
          <a:stretch/>
        </p:blipFill>
        <p:spPr>
          <a:xfrm>
            <a:off x="128789" y="1119117"/>
            <a:ext cx="11540047" cy="57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5" r="49292" b="12489"/>
          <a:stretch/>
        </p:blipFill>
        <p:spPr>
          <a:xfrm>
            <a:off x="1159098" y="103032"/>
            <a:ext cx="8667481" cy="5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21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Acute </a:t>
            </a:r>
            <a:r>
              <a:rPr lang="en-US" sz="3200" b="1" dirty="0" err="1" smtClean="0">
                <a:solidFill>
                  <a:srgbClr val="FF0000"/>
                </a:solidFill>
              </a:rPr>
              <a:t>periapical</a:t>
            </a:r>
            <a:r>
              <a:rPr lang="en-US" sz="3200" b="1" dirty="0" smtClean="0">
                <a:solidFill>
                  <a:srgbClr val="FF0000"/>
                </a:solidFill>
              </a:rPr>
              <a:t> periodontitis: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 b="77653"/>
          <a:stretch/>
        </p:blipFill>
        <p:spPr>
          <a:xfrm>
            <a:off x="90152" y="1365161"/>
            <a:ext cx="12101848" cy="31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3" t="51079" r="5740" b="12489"/>
          <a:stretch/>
        </p:blipFill>
        <p:spPr>
          <a:xfrm>
            <a:off x="682580" y="0"/>
            <a:ext cx="9659155" cy="64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47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52019" r="3350" b="24131"/>
          <a:stretch/>
        </p:blipFill>
        <p:spPr>
          <a:xfrm>
            <a:off x="0" y="0"/>
            <a:ext cx="12192000" cy="5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470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3- Endodontic treatment: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11677" r="5496" b="71597"/>
          <a:stretch/>
        </p:blipFill>
        <p:spPr>
          <a:xfrm>
            <a:off x="268310" y="708338"/>
            <a:ext cx="11655380" cy="4353059"/>
          </a:xfrm>
        </p:spPr>
      </p:pic>
    </p:spTree>
    <p:extLst>
      <p:ext uri="{BB962C8B-B14F-4D97-AF65-F5344CB8AC3E}">
        <p14:creationId xmlns:p14="http://schemas.microsoft.com/office/powerpoint/2010/main" val="2214641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t="74554" r="6271" b="6291"/>
          <a:stretch/>
        </p:blipFill>
        <p:spPr>
          <a:xfrm>
            <a:off x="0" y="1"/>
            <a:ext cx="11505063" cy="2606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5" b="81409"/>
          <a:stretch/>
        </p:blipFill>
        <p:spPr>
          <a:xfrm>
            <a:off x="-557284" y="2265528"/>
            <a:ext cx="13306567" cy="17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" y="0"/>
            <a:ext cx="11191741" cy="65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4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17653" r="7068" b="43430"/>
          <a:stretch/>
        </p:blipFill>
        <p:spPr>
          <a:xfrm>
            <a:off x="0" y="103031"/>
            <a:ext cx="12337961" cy="49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2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85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7" r="2599" b="72653"/>
          <a:stretch/>
        </p:blipFill>
        <p:spPr>
          <a:xfrm>
            <a:off x="1078172" y="128788"/>
            <a:ext cx="9134773" cy="57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32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0"/>
            <a:ext cx="11372045" cy="57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6" t="31549" r="6802" b="40094"/>
          <a:stretch/>
        </p:blipFill>
        <p:spPr>
          <a:xfrm>
            <a:off x="831850" y="0"/>
            <a:ext cx="10668984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91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71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0"/>
            <a:ext cx="10664870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45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 t="24038" r="4413" b="47042"/>
          <a:stretch/>
        </p:blipFill>
        <p:spPr>
          <a:xfrm>
            <a:off x="231820" y="-1"/>
            <a:ext cx="11771290" cy="41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5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95534"/>
            <a:ext cx="11286697" cy="6762466"/>
          </a:xfrm>
        </p:spPr>
      </p:pic>
    </p:spTree>
    <p:extLst>
      <p:ext uri="{BB962C8B-B14F-4D97-AF65-F5344CB8AC3E}">
        <p14:creationId xmlns:p14="http://schemas.microsoft.com/office/powerpoint/2010/main" val="1312669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1" t="32428" b="16480"/>
          <a:stretch/>
        </p:blipFill>
        <p:spPr>
          <a:xfrm>
            <a:off x="1056068" y="141668"/>
            <a:ext cx="9118242" cy="63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55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0"/>
            <a:ext cx="11269014" cy="6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30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0"/>
            <a:ext cx="11500834" cy="66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00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707" y="4166689"/>
            <a:ext cx="10173743" cy="1500187"/>
          </a:xfrm>
        </p:spPr>
        <p:txBody>
          <a:bodyPr/>
          <a:lstStyle/>
          <a:p>
            <a:r>
              <a:rPr lang="en-US" dirty="0" smtClean="0"/>
              <a:t>3- water and electrolytes</a:t>
            </a:r>
          </a:p>
          <a:p>
            <a:r>
              <a:rPr lang="en-US" dirty="0" smtClean="0"/>
              <a:t>4- cholesterol crystals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55" b="8544"/>
          <a:stretch/>
        </p:blipFill>
        <p:spPr>
          <a:xfrm>
            <a:off x="0" y="103032"/>
            <a:ext cx="12192000" cy="410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69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22535" b="63173"/>
          <a:stretch/>
        </p:blipFill>
        <p:spPr>
          <a:xfrm>
            <a:off x="180304" y="1"/>
            <a:ext cx="12011696" cy="2415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68333" b="9860"/>
          <a:stretch/>
        </p:blipFill>
        <p:spPr>
          <a:xfrm>
            <a:off x="0" y="2415655"/>
            <a:ext cx="12192000" cy="376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31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 b="54554"/>
          <a:stretch/>
        </p:blipFill>
        <p:spPr>
          <a:xfrm>
            <a:off x="0" y="115910"/>
            <a:ext cx="11955439" cy="444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29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3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947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Periapical</a:t>
            </a:r>
            <a:r>
              <a:rPr lang="en-US" b="1" dirty="0" smtClean="0">
                <a:solidFill>
                  <a:srgbClr val="FF0000"/>
                </a:solidFill>
              </a:rPr>
              <a:t> pathology: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1678674"/>
            <a:ext cx="11477767" cy="484495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Chronic apical periodontitis ( </a:t>
            </a:r>
            <a:r>
              <a:rPr lang="en-US" dirty="0" err="1" smtClean="0"/>
              <a:t>periapical</a:t>
            </a:r>
            <a:r>
              <a:rPr lang="en-US" dirty="0" smtClean="0"/>
              <a:t> granuloma ).</a:t>
            </a:r>
          </a:p>
          <a:p>
            <a:pPr marL="514350" indent="-514350">
              <a:buAutoNum type="arabicPeriod"/>
            </a:pPr>
            <a:r>
              <a:rPr lang="en-US" dirty="0" smtClean="0"/>
              <a:t>Acute </a:t>
            </a:r>
            <a:r>
              <a:rPr lang="en-US" dirty="0" err="1" smtClean="0"/>
              <a:t>periapical</a:t>
            </a:r>
            <a:r>
              <a:rPr lang="en-US" dirty="0" smtClean="0"/>
              <a:t> periodontitis.</a:t>
            </a:r>
          </a:p>
          <a:p>
            <a:pPr marL="514350" indent="-514350">
              <a:buAutoNum type="arabicPeriod"/>
            </a:pPr>
            <a:r>
              <a:rPr lang="en-US" dirty="0" smtClean="0"/>
              <a:t>Acute </a:t>
            </a:r>
            <a:r>
              <a:rPr lang="en-US" dirty="0" err="1" smtClean="0"/>
              <a:t>periapical</a:t>
            </a:r>
            <a:r>
              <a:rPr lang="en-US" dirty="0" smtClean="0"/>
              <a:t> abscess.</a:t>
            </a:r>
          </a:p>
          <a:p>
            <a:pPr marL="514350" indent="-514350">
              <a:buAutoNum type="arabicPeriod"/>
            </a:pPr>
            <a:r>
              <a:rPr lang="en-US" dirty="0" smtClean="0"/>
              <a:t>Cellulitis.</a:t>
            </a:r>
          </a:p>
          <a:p>
            <a:pPr marL="514350" indent="-514350">
              <a:buAutoNum type="arabicPeriod"/>
            </a:pPr>
            <a:r>
              <a:rPr lang="en-US" dirty="0" smtClean="0"/>
              <a:t>Radicular cyst.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4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t="27727" r="5977" b="48604"/>
          <a:stretch/>
        </p:blipFill>
        <p:spPr>
          <a:xfrm>
            <a:off x="0" y="365125"/>
            <a:ext cx="12192000" cy="5378852"/>
          </a:xfrm>
        </p:spPr>
      </p:pic>
    </p:spTree>
    <p:extLst>
      <p:ext uri="{BB962C8B-B14F-4D97-AF65-F5344CB8AC3E}">
        <p14:creationId xmlns:p14="http://schemas.microsoft.com/office/powerpoint/2010/main" val="407842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Clinical features: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1-most of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periapical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granulomas are asymptomatic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6" b="69443"/>
          <a:stretch/>
        </p:blipFill>
        <p:spPr>
          <a:xfrm>
            <a:off x="-154547" y="1690688"/>
            <a:ext cx="12192000" cy="5167312"/>
          </a:xfrm>
        </p:spPr>
      </p:pic>
    </p:spTree>
    <p:extLst>
      <p:ext uri="{BB962C8B-B14F-4D97-AF65-F5344CB8AC3E}">
        <p14:creationId xmlns:p14="http://schemas.microsoft.com/office/powerpoint/2010/main" val="247952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0"/>
            <a:ext cx="10921284" cy="65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9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1" r="4100" b="34517"/>
          <a:stretch/>
        </p:blipFill>
        <p:spPr>
          <a:xfrm>
            <a:off x="0" y="528034"/>
            <a:ext cx="12093262" cy="4649273"/>
          </a:xfrm>
        </p:spPr>
      </p:pic>
    </p:spTree>
    <p:extLst>
      <p:ext uri="{BB962C8B-B14F-4D97-AF65-F5344CB8AC3E}">
        <p14:creationId xmlns:p14="http://schemas.microsoft.com/office/powerpoint/2010/main" val="278885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90152"/>
            <a:ext cx="11281893" cy="6606862"/>
          </a:xfrm>
        </p:spPr>
      </p:pic>
    </p:spTree>
    <p:extLst>
      <p:ext uri="{BB962C8B-B14F-4D97-AF65-F5344CB8AC3E}">
        <p14:creationId xmlns:p14="http://schemas.microsoft.com/office/powerpoint/2010/main" val="2026659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418</TotalTime>
  <Words>46</Words>
  <Application>Microsoft Office PowerPoint</Application>
  <PresentationFormat>Widescreen</PresentationFormat>
  <Paragraphs>13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Periapical pathology</vt:lpstr>
      <vt:lpstr>3- Endodontic treatment:</vt:lpstr>
      <vt:lpstr>PowerPoint Presentation</vt:lpstr>
      <vt:lpstr>Periapical pathology:</vt:lpstr>
      <vt:lpstr>PowerPoint Presentation</vt:lpstr>
      <vt:lpstr>Clinical features:  1-most of periapical granulomas are asymptomatic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Acute periapical periodotitis</vt:lpstr>
      <vt:lpstr>PowerPoint Presentation</vt:lpstr>
      <vt:lpstr>Acute periapical periodontitis: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34</cp:revision>
  <dcterms:created xsi:type="dcterms:W3CDTF">2020-12-28T15:19:17Z</dcterms:created>
  <dcterms:modified xsi:type="dcterms:W3CDTF">2021-01-06T16:20:14Z</dcterms:modified>
</cp:coreProperties>
</file>