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3" d="100"/>
          <a:sy n="73" d="100"/>
        </p:scale>
        <p:origin x="-540"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73C6CB-0BE9-4225-B52E-7D5BA4C19271}" type="datetimeFigureOut">
              <a:rPr lang="en-US" smtClean="0"/>
              <a:pPr/>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13DE4-CBF6-43AA-AB2F-26254A472FE3}" type="slidenum">
              <a:rPr lang="en-US" smtClean="0"/>
              <a:pPr/>
              <a:t>‹#›</a:t>
            </a:fld>
            <a:endParaRPr lang="en-US"/>
          </a:p>
        </p:txBody>
      </p:sp>
    </p:spTree>
    <p:extLst>
      <p:ext uri="{BB962C8B-B14F-4D97-AF65-F5344CB8AC3E}">
        <p14:creationId xmlns:p14="http://schemas.microsoft.com/office/powerpoint/2010/main" xmlns="" val="3990978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3C6CB-0BE9-4225-B52E-7D5BA4C19271}" type="datetimeFigureOut">
              <a:rPr lang="en-US" smtClean="0"/>
              <a:pPr/>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13DE4-CBF6-43AA-AB2F-26254A472FE3}" type="slidenum">
              <a:rPr lang="en-US" smtClean="0"/>
              <a:pPr/>
              <a:t>‹#›</a:t>
            </a:fld>
            <a:endParaRPr lang="en-US"/>
          </a:p>
        </p:txBody>
      </p:sp>
    </p:spTree>
    <p:extLst>
      <p:ext uri="{BB962C8B-B14F-4D97-AF65-F5344CB8AC3E}">
        <p14:creationId xmlns:p14="http://schemas.microsoft.com/office/powerpoint/2010/main" xmlns="" val="45823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3C6CB-0BE9-4225-B52E-7D5BA4C19271}" type="datetimeFigureOut">
              <a:rPr lang="en-US" smtClean="0"/>
              <a:pPr/>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13DE4-CBF6-43AA-AB2F-26254A472FE3}" type="slidenum">
              <a:rPr lang="en-US" smtClean="0"/>
              <a:pPr/>
              <a:t>‹#›</a:t>
            </a:fld>
            <a:endParaRPr lang="en-US"/>
          </a:p>
        </p:txBody>
      </p:sp>
    </p:spTree>
    <p:extLst>
      <p:ext uri="{BB962C8B-B14F-4D97-AF65-F5344CB8AC3E}">
        <p14:creationId xmlns:p14="http://schemas.microsoft.com/office/powerpoint/2010/main" xmlns="" val="358074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3C6CB-0BE9-4225-B52E-7D5BA4C19271}" type="datetimeFigureOut">
              <a:rPr lang="en-US" smtClean="0"/>
              <a:pPr/>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13DE4-CBF6-43AA-AB2F-26254A472FE3}" type="slidenum">
              <a:rPr lang="en-US" smtClean="0"/>
              <a:pPr/>
              <a:t>‹#›</a:t>
            </a:fld>
            <a:endParaRPr lang="en-US"/>
          </a:p>
        </p:txBody>
      </p:sp>
    </p:spTree>
    <p:extLst>
      <p:ext uri="{BB962C8B-B14F-4D97-AF65-F5344CB8AC3E}">
        <p14:creationId xmlns:p14="http://schemas.microsoft.com/office/powerpoint/2010/main" xmlns="" val="110306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73C6CB-0BE9-4225-B52E-7D5BA4C19271}" type="datetimeFigureOut">
              <a:rPr lang="en-US" smtClean="0"/>
              <a:pPr/>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13DE4-CBF6-43AA-AB2F-26254A472FE3}" type="slidenum">
              <a:rPr lang="en-US" smtClean="0"/>
              <a:pPr/>
              <a:t>‹#›</a:t>
            </a:fld>
            <a:endParaRPr lang="en-US"/>
          </a:p>
        </p:txBody>
      </p:sp>
    </p:spTree>
    <p:extLst>
      <p:ext uri="{BB962C8B-B14F-4D97-AF65-F5344CB8AC3E}">
        <p14:creationId xmlns:p14="http://schemas.microsoft.com/office/powerpoint/2010/main" xmlns="" val="1165459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73C6CB-0BE9-4225-B52E-7D5BA4C19271}" type="datetimeFigureOut">
              <a:rPr lang="en-US" smtClean="0"/>
              <a:pPr/>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C13DE4-CBF6-43AA-AB2F-26254A472FE3}" type="slidenum">
              <a:rPr lang="en-US" smtClean="0"/>
              <a:pPr/>
              <a:t>‹#›</a:t>
            </a:fld>
            <a:endParaRPr lang="en-US"/>
          </a:p>
        </p:txBody>
      </p:sp>
    </p:spTree>
    <p:extLst>
      <p:ext uri="{BB962C8B-B14F-4D97-AF65-F5344CB8AC3E}">
        <p14:creationId xmlns:p14="http://schemas.microsoft.com/office/powerpoint/2010/main" xmlns="" val="1588575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3C6CB-0BE9-4225-B52E-7D5BA4C19271}" type="datetimeFigureOut">
              <a:rPr lang="en-US" smtClean="0"/>
              <a:pPr/>
              <a:t>9/29/2021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C13DE4-CBF6-43AA-AB2F-26254A472FE3}" type="slidenum">
              <a:rPr lang="en-US" smtClean="0"/>
              <a:pPr/>
              <a:t>‹#›</a:t>
            </a:fld>
            <a:endParaRPr lang="en-US"/>
          </a:p>
        </p:txBody>
      </p:sp>
    </p:spTree>
    <p:extLst>
      <p:ext uri="{BB962C8B-B14F-4D97-AF65-F5344CB8AC3E}">
        <p14:creationId xmlns:p14="http://schemas.microsoft.com/office/powerpoint/2010/main" xmlns="" val="581559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73C6CB-0BE9-4225-B52E-7D5BA4C19271}" type="datetimeFigureOut">
              <a:rPr lang="en-US" smtClean="0"/>
              <a:pPr/>
              <a:t>9/29/2021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C13DE4-CBF6-43AA-AB2F-26254A472FE3}" type="slidenum">
              <a:rPr lang="en-US" smtClean="0"/>
              <a:pPr/>
              <a:t>‹#›</a:t>
            </a:fld>
            <a:endParaRPr lang="en-US"/>
          </a:p>
        </p:txBody>
      </p:sp>
    </p:spTree>
    <p:extLst>
      <p:ext uri="{BB962C8B-B14F-4D97-AF65-F5344CB8AC3E}">
        <p14:creationId xmlns:p14="http://schemas.microsoft.com/office/powerpoint/2010/main" xmlns="" val="1060235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3C6CB-0BE9-4225-B52E-7D5BA4C19271}" type="datetimeFigureOut">
              <a:rPr lang="en-US" smtClean="0"/>
              <a:pPr/>
              <a:t>9/29/2021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C13DE4-CBF6-43AA-AB2F-26254A472FE3}" type="slidenum">
              <a:rPr lang="en-US" smtClean="0"/>
              <a:pPr/>
              <a:t>‹#›</a:t>
            </a:fld>
            <a:endParaRPr lang="en-US"/>
          </a:p>
        </p:txBody>
      </p:sp>
    </p:spTree>
    <p:extLst>
      <p:ext uri="{BB962C8B-B14F-4D97-AF65-F5344CB8AC3E}">
        <p14:creationId xmlns:p14="http://schemas.microsoft.com/office/powerpoint/2010/main" xmlns="" val="2794033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3C6CB-0BE9-4225-B52E-7D5BA4C19271}" type="datetimeFigureOut">
              <a:rPr lang="en-US" smtClean="0"/>
              <a:pPr/>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C13DE4-CBF6-43AA-AB2F-26254A472FE3}" type="slidenum">
              <a:rPr lang="en-US" smtClean="0"/>
              <a:pPr/>
              <a:t>‹#›</a:t>
            </a:fld>
            <a:endParaRPr lang="en-US"/>
          </a:p>
        </p:txBody>
      </p:sp>
    </p:spTree>
    <p:extLst>
      <p:ext uri="{BB962C8B-B14F-4D97-AF65-F5344CB8AC3E}">
        <p14:creationId xmlns:p14="http://schemas.microsoft.com/office/powerpoint/2010/main" xmlns="" val="3175122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3C6CB-0BE9-4225-B52E-7D5BA4C19271}" type="datetimeFigureOut">
              <a:rPr lang="en-US" smtClean="0"/>
              <a:pPr/>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C13DE4-CBF6-43AA-AB2F-26254A472FE3}" type="slidenum">
              <a:rPr lang="en-US" smtClean="0"/>
              <a:pPr/>
              <a:t>‹#›</a:t>
            </a:fld>
            <a:endParaRPr lang="en-US"/>
          </a:p>
        </p:txBody>
      </p:sp>
    </p:spTree>
    <p:extLst>
      <p:ext uri="{BB962C8B-B14F-4D97-AF65-F5344CB8AC3E}">
        <p14:creationId xmlns:p14="http://schemas.microsoft.com/office/powerpoint/2010/main" xmlns="" val="613193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3C6CB-0BE9-4225-B52E-7D5BA4C19271}" type="datetimeFigureOut">
              <a:rPr lang="en-US" smtClean="0"/>
              <a:pPr/>
              <a:t>9/29/2021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C13DE4-CBF6-43AA-AB2F-26254A472FE3}" type="slidenum">
              <a:rPr lang="en-US" smtClean="0"/>
              <a:pPr/>
              <a:t>‹#›</a:t>
            </a:fld>
            <a:endParaRPr lang="en-US"/>
          </a:p>
        </p:txBody>
      </p:sp>
    </p:spTree>
    <p:extLst>
      <p:ext uri="{BB962C8B-B14F-4D97-AF65-F5344CB8AC3E}">
        <p14:creationId xmlns:p14="http://schemas.microsoft.com/office/powerpoint/2010/main" xmlns="" val="3681045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wma"/></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0.wma"/></Relationships>
</file>

<file path=ppt/slides/_rels/slide11.xml.rels><?xml version="1.0" encoding="UTF-8" standalone="yes"?>
<Relationships xmlns="http://schemas.openxmlformats.org/package/2006/relationships"><Relationship Id="rId3" Type="http://schemas.microsoft.com/office/2007/relationships/media" Target="../media/media11.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media" Target="../media/media12.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media" Target="../media/media13.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media" Target="../media/media14.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microsoft.com/office/2007/relationships/media" Target="../media/media15.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6.wma"/></Relationships>
</file>

<file path=ppt/slides/_rels/slide17.xml.rels><?xml version="1.0" encoding="UTF-8" standalone="yes"?>
<Relationships xmlns="http://schemas.openxmlformats.org/package/2006/relationships"><Relationship Id="rId3" Type="http://schemas.microsoft.com/office/2007/relationships/media" Target="../media/media17.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8.wma"/></Relationships>
</file>

<file path=ppt/slides/_rels/slide19.xml.rels><?xml version="1.0" encoding="UTF-8" standalone="yes"?>
<Relationships xmlns="http://schemas.openxmlformats.org/package/2006/relationships"><Relationship Id="rId3" Type="http://schemas.microsoft.com/office/2007/relationships/media" Target="../media/media19.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media" Target="../media/media2.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media" Target="../media/media20.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07/relationships/media" Target="../media/media21.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microsoft.com/office/2007/relationships/media" Target="../media/media22.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3.wma"/></Relationships>
</file>

<file path=ppt/slides/_rels/slide3.xml.rels><?xml version="1.0" encoding="UTF-8" standalone="yes"?>
<Relationships xmlns="http://schemas.openxmlformats.org/package/2006/relationships"><Relationship Id="rId3" Type="http://schemas.microsoft.com/office/2007/relationships/media" Target="../media/media3.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media" Target="../media/media4.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media" Target="../media/media5.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media" Target="../media/media6.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media" Target="../media/media7.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8.wma"/></Relationships>
</file>

<file path=ppt/slides/_rels/slide9.xml.rels><?xml version="1.0" encoding="UTF-8" standalone="yes"?>
<Relationships xmlns="http://schemas.openxmlformats.org/package/2006/relationships"><Relationship Id="rId3" Type="http://schemas.microsoft.com/office/2007/relationships/media" Target="../media/media9.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7624" y="1122363"/>
            <a:ext cx="9300376" cy="2387600"/>
          </a:xfrm>
        </p:spPr>
        <p:txBody>
          <a:bodyPr>
            <a:normAutofit fontScale="90000"/>
          </a:bodyPr>
          <a:lstStyle/>
          <a:p>
            <a:pPr algn="l"/>
            <a:r>
              <a:rPr lang="en-US" b="1" dirty="0" smtClean="0">
                <a:solidFill>
                  <a:srgbClr val="7030A0"/>
                </a:solidFill>
              </a:rPr>
              <a:t>Infections through skin and mucous membrane</a:t>
            </a:r>
            <a:br>
              <a:rPr lang="en-US" b="1" dirty="0" smtClean="0">
                <a:solidFill>
                  <a:srgbClr val="7030A0"/>
                </a:solidFill>
              </a:rPr>
            </a:br>
            <a:endParaRPr lang="en-US" b="1" dirty="0">
              <a:solidFill>
                <a:srgbClr val="7030A0"/>
              </a:solidFill>
            </a:endParaRPr>
          </a:p>
        </p:txBody>
      </p:sp>
      <p:sp>
        <p:nvSpPr>
          <p:cNvPr id="3" name="Subtitle 2"/>
          <p:cNvSpPr>
            <a:spLocks noGrp="1"/>
          </p:cNvSpPr>
          <p:nvPr>
            <p:ph type="subTitle" idx="1"/>
          </p:nvPr>
        </p:nvSpPr>
        <p:spPr/>
        <p:txBody>
          <a:bodyPr>
            <a:normAutofit lnSpcReduction="10000"/>
          </a:bodyPr>
          <a:lstStyle/>
          <a:p>
            <a:pPr algn="just"/>
            <a:r>
              <a:rPr lang="en-US" b="1" dirty="0" smtClean="0">
                <a:solidFill>
                  <a:srgbClr val="7030A0"/>
                </a:solidFill>
              </a:rPr>
              <a:t>By </a:t>
            </a:r>
          </a:p>
          <a:p>
            <a:pPr algn="just"/>
            <a:r>
              <a:rPr lang="en-US" b="1" dirty="0" err="1" smtClean="0">
                <a:solidFill>
                  <a:srgbClr val="7030A0"/>
                </a:solidFill>
              </a:rPr>
              <a:t>Dhabyia</a:t>
            </a:r>
            <a:r>
              <a:rPr lang="en-US" b="1" dirty="0" smtClean="0">
                <a:solidFill>
                  <a:srgbClr val="7030A0"/>
                </a:solidFill>
              </a:rPr>
              <a:t> </a:t>
            </a:r>
            <a:r>
              <a:rPr lang="en-US" b="1" dirty="0" err="1" smtClean="0">
                <a:solidFill>
                  <a:srgbClr val="7030A0"/>
                </a:solidFill>
              </a:rPr>
              <a:t>ihsan</a:t>
            </a:r>
            <a:endParaRPr lang="en-US" b="1" dirty="0" smtClean="0">
              <a:solidFill>
                <a:srgbClr val="7030A0"/>
              </a:solidFill>
            </a:endParaRPr>
          </a:p>
          <a:p>
            <a:pPr algn="just"/>
            <a:r>
              <a:rPr lang="en-US" b="1" dirty="0" err="1" smtClean="0">
                <a:solidFill>
                  <a:srgbClr val="7030A0"/>
                </a:solidFill>
              </a:rPr>
              <a:t>Abd</a:t>
            </a:r>
            <a:r>
              <a:rPr lang="en-US" b="1" dirty="0" smtClean="0">
                <a:solidFill>
                  <a:srgbClr val="7030A0"/>
                </a:solidFill>
              </a:rPr>
              <a:t> </a:t>
            </a:r>
            <a:r>
              <a:rPr lang="en-US" b="1" dirty="0" err="1" smtClean="0">
                <a:solidFill>
                  <a:srgbClr val="7030A0"/>
                </a:solidFill>
              </a:rPr>
              <a:t>elwahab</a:t>
            </a:r>
            <a:r>
              <a:rPr lang="en-US" b="1" dirty="0" smtClean="0">
                <a:solidFill>
                  <a:srgbClr val="7030A0"/>
                </a:solidFill>
              </a:rPr>
              <a:t> </a:t>
            </a:r>
            <a:r>
              <a:rPr lang="en-US" b="1" smtClean="0">
                <a:solidFill>
                  <a:srgbClr val="7030A0"/>
                </a:solidFill>
              </a:rPr>
              <a:t>alshekhly</a:t>
            </a:r>
            <a:endParaRPr lang="en-US" b="1" dirty="0" smtClean="0">
              <a:solidFill>
                <a:srgbClr val="7030A0"/>
              </a:solidFill>
            </a:endParaRPr>
          </a:p>
          <a:p>
            <a:pPr algn="just"/>
            <a:r>
              <a:rPr lang="en-US" b="1" dirty="0" smtClean="0">
                <a:solidFill>
                  <a:srgbClr val="7030A0"/>
                </a:solidFill>
              </a:rPr>
              <a:t>2020-2021</a:t>
            </a:r>
            <a:endParaRPr lang="en-US" b="1" dirty="0">
              <a:solidFill>
                <a:srgbClr val="7030A0"/>
              </a:solidFill>
            </a:endParaRPr>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291713409"/>
      </p:ext>
    </p:extLst>
  </p:cSld>
  <p:clrMapOvr>
    <a:masterClrMapping/>
  </p:clrMapOvr>
  <mc:AlternateContent xmlns:mc="http://schemas.openxmlformats.org/markup-compatibility/2006">
    <mc:Choice xmlns:p14="http://schemas.microsoft.com/office/powerpoint/2010/main" xmlns="" Requires="p14">
      <p:transition spd="slow" p14:dur="2000" advTm="11409"/>
    </mc:Choice>
    <mc:Fallback>
      <p:transition spd="slow" advTm="11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73742"/>
            <a:ext cx="12192000" cy="6931742"/>
          </a:xfrm>
          <a:prstGeom prst="rect">
            <a:avLst/>
          </a:prstGeom>
        </p:spPr>
      </p:pic>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4009322738"/>
      </p:ext>
    </p:extLst>
  </p:cSld>
  <p:clrMapOvr>
    <a:masterClrMapping/>
  </p:clrMapOvr>
  <mc:AlternateContent xmlns:mc="http://schemas.openxmlformats.org/markup-compatibility/2006">
    <mc:Choice xmlns:p14="http://schemas.microsoft.com/office/powerpoint/2010/main" xmlns="" Requires="p14">
      <p:transition spd="slow" p14:dur="2000" advTm="2951"/>
    </mc:Choice>
    <mc:Fallback>
      <p:transition spd="slow" advTm="2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68826" y="520798"/>
            <a:ext cx="12123174" cy="5786199"/>
          </a:xfrm>
          <a:prstGeom prst="rect">
            <a:avLst/>
          </a:prstGeom>
        </p:spPr>
        <p:txBody>
          <a:bodyPr wrap="square">
            <a:spAutoFit/>
          </a:bodyPr>
          <a:lstStyle/>
          <a:p>
            <a:r>
              <a:rPr lang="en-US" sz="2800" b="1" dirty="0" smtClean="0">
                <a:solidFill>
                  <a:srgbClr val="C00000"/>
                </a:solidFill>
              </a:rPr>
              <a:t>Chickenpox</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3" name="Rectangle 2"/>
          <p:cNvSpPr/>
          <p:nvPr/>
        </p:nvSpPr>
        <p:spPr>
          <a:xfrm>
            <a:off x="68826" y="1315174"/>
            <a:ext cx="12260826" cy="4093428"/>
          </a:xfrm>
          <a:prstGeom prst="rect">
            <a:avLst/>
          </a:prstGeom>
        </p:spPr>
        <p:txBody>
          <a:bodyPr wrap="square">
            <a:spAutoFit/>
          </a:bodyPr>
          <a:lstStyle/>
          <a:p>
            <a:pPr algn="just"/>
            <a:r>
              <a:rPr lang="en-US" sz="2000" dirty="0" smtClean="0"/>
              <a:t>Is caused by the varicella-zoster virus (human herpes virus type 3); chickenpox is the acute invasive phase of the infection, and herpes zoster (shingles) represents reactivation of the latent phase.</a:t>
            </a:r>
          </a:p>
          <a:p>
            <a:pPr algn="just"/>
            <a:endParaRPr lang="en-US" sz="2000" dirty="0" smtClean="0"/>
          </a:p>
          <a:p>
            <a:pPr algn="just"/>
            <a:r>
              <a:rPr lang="en-US" sz="2000" dirty="0" smtClean="0"/>
              <a:t>Chickenpox, which is extremely contagious, is spread by</a:t>
            </a:r>
          </a:p>
          <a:p>
            <a:pPr algn="just"/>
            <a:r>
              <a:rPr lang="en-US" sz="2000" dirty="0" smtClean="0"/>
              <a:t>Mucosal (usually nasopharyngeal) inoculation via infected airborne droplets or aerosolized particles</a:t>
            </a:r>
          </a:p>
          <a:p>
            <a:pPr algn="just"/>
            <a:r>
              <a:rPr lang="en-US" sz="2000" dirty="0" smtClean="0"/>
              <a:t>Direct contact with the virus (e.g., via skin lesions)</a:t>
            </a:r>
          </a:p>
          <a:p>
            <a:pPr algn="just"/>
            <a:endParaRPr lang="en-US" sz="2000" dirty="0" smtClean="0"/>
          </a:p>
          <a:p>
            <a:pPr algn="just"/>
            <a:r>
              <a:rPr lang="en-US" sz="2000" dirty="0" smtClean="0"/>
              <a:t>Chickenpox is most communicable during the prodromal and early stages of the eruption. It is communicable from 48 hours before the first skin lesions appear until the final lesions have crusted. Indirect transmission (by carriers who are immune) does not occur.</a:t>
            </a:r>
          </a:p>
          <a:p>
            <a:pPr algn="just"/>
            <a:endParaRPr lang="en-US" sz="2000" dirty="0"/>
          </a:p>
          <a:p>
            <a:pPr algn="just"/>
            <a:endParaRPr lang="en-US" sz="2000" dirty="0" smtClean="0"/>
          </a:p>
          <a:p>
            <a:pPr algn="just"/>
            <a:r>
              <a:rPr lang="en-US" sz="2000" dirty="0" smtClean="0"/>
              <a:t>   Chickenpox is rarely severe. In adults and immunocompromised children, infection can often be serious.</a:t>
            </a:r>
            <a:endParaRPr lang="en-US" sz="2000" dirty="0"/>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95034555"/>
      </p:ext>
    </p:extLst>
  </p:cSld>
  <p:clrMapOvr>
    <a:masterClrMapping/>
  </p:clrMapOvr>
  <mc:AlternateContent xmlns:mc="http://schemas.openxmlformats.org/markup-compatibility/2006">
    <mc:Choice xmlns:p14="http://schemas.microsoft.com/office/powerpoint/2010/main" xmlns="" Requires="p14">
      <p:transition spd="slow" p14:dur="2000" advTm="96472"/>
    </mc:Choice>
    <mc:Fallback>
      <p:transition spd="slow" advTm="96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0" y="197346"/>
            <a:ext cx="12192000" cy="6740307"/>
          </a:xfrm>
          <a:prstGeom prst="rect">
            <a:avLst/>
          </a:prstGeom>
        </p:spPr>
        <p:txBody>
          <a:bodyPr wrap="square">
            <a:spAutoFit/>
          </a:bodyPr>
          <a:lstStyle/>
          <a:p>
            <a:pPr algn="just"/>
            <a:r>
              <a:rPr lang="en-US" dirty="0" smtClean="0"/>
              <a:t>Mild headache, moderate fever, and malaise may occur 7 to 21 days after exposure, about 24 to 36 hours before lesions appear. This prodromal is more likely in patients &gt; 10 years and is usually more severe in adults.</a:t>
            </a:r>
          </a:p>
          <a:p>
            <a:pPr algn="just"/>
            <a:endParaRPr lang="en-US" dirty="0" smtClean="0"/>
          </a:p>
          <a:p>
            <a:pPr algn="just"/>
            <a:r>
              <a:rPr lang="en-US" dirty="0" smtClean="0"/>
              <a:t> </a:t>
            </a:r>
          </a:p>
          <a:p>
            <a:pPr algn="just"/>
            <a:r>
              <a:rPr lang="en-US" dirty="0" smtClean="0"/>
              <a:t>Lesions evolve from macules to papules and vesicles, which then crust. A hallmark of chickenpox is that lesions develop in crops so that they are in various stages of development in any affected region. The eruption may be generalized (in severe cases) involving the trunk, extremities, and face, or more limited but almost always involves the upper trunk.</a:t>
            </a:r>
          </a:p>
          <a:p>
            <a:pPr algn="just"/>
            <a:r>
              <a:rPr lang="en-US" dirty="0" smtClean="0"/>
              <a:t>Ulcerated lesions may develop on the mucous membranes, including the oropharynx and upper respiratory tract, palpebral conjunctiva, and rectal and vaginal mucosa.</a:t>
            </a:r>
          </a:p>
          <a:p>
            <a:pPr algn="just"/>
            <a:endParaRPr lang="en-US" dirty="0"/>
          </a:p>
          <a:p>
            <a:pPr algn="just"/>
            <a:endParaRPr lang="en-US" dirty="0" smtClean="0"/>
          </a:p>
          <a:p>
            <a:pPr algn="just"/>
            <a:endParaRPr lang="en-US" dirty="0" smtClean="0"/>
          </a:p>
          <a:p>
            <a:pPr algn="just"/>
            <a:r>
              <a:rPr lang="en-US" dirty="0" smtClean="0"/>
              <a:t>In the mouth, vesicles rupture immediately, are indistinguishable from those of herpetic gingivostomatitis, and often cause pain during swallowing.</a:t>
            </a:r>
          </a:p>
          <a:p>
            <a:pPr algn="just"/>
            <a:endParaRPr lang="en-US" dirty="0"/>
          </a:p>
          <a:p>
            <a:pPr algn="just"/>
            <a:endParaRPr lang="en-US" dirty="0" smtClean="0"/>
          </a:p>
          <a:p>
            <a:pPr algn="just"/>
            <a:endParaRPr lang="en-US" dirty="0"/>
          </a:p>
          <a:p>
            <a:pPr algn="just"/>
            <a:endParaRPr lang="en-US" dirty="0" smtClean="0"/>
          </a:p>
          <a:p>
            <a:pPr algn="just"/>
            <a:endParaRPr lang="en-US" dirty="0"/>
          </a:p>
          <a:p>
            <a:pPr algn="just"/>
            <a:endParaRPr lang="en-US" dirty="0" smtClean="0"/>
          </a:p>
          <a:p>
            <a:pPr algn="just"/>
            <a:r>
              <a:rPr lang="en-US" dirty="0" smtClean="0"/>
              <a:t>Scalp lesions may result in tender, enlarged sub occipital and posterior cervical lymph nodes.</a:t>
            </a:r>
          </a:p>
          <a:p>
            <a:pPr algn="just"/>
            <a:r>
              <a:rPr lang="en-US" dirty="0" smtClean="0"/>
              <a:t>New lesions usually cease to appear by the 5th day, and the majority are crusted by the 6th day; most crusts disappear &lt; 20 days after onset.</a:t>
            </a:r>
          </a:p>
          <a:p>
            <a:pPr algn="just"/>
            <a:r>
              <a:rPr lang="en-US" dirty="0" smtClean="0"/>
              <a:t> </a:t>
            </a:r>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4149994714"/>
      </p:ext>
    </p:extLst>
  </p:cSld>
  <p:clrMapOvr>
    <a:masterClrMapping/>
  </p:clrMapOvr>
  <mc:AlternateContent xmlns:mc="http://schemas.openxmlformats.org/markup-compatibility/2006">
    <mc:Choice xmlns:p14="http://schemas.microsoft.com/office/powerpoint/2010/main" xmlns="" Requires="p14">
      <p:transition spd="slow" p14:dur="2000" advTm="79177"/>
    </mc:Choice>
    <mc:Fallback>
      <p:transition spd="slow" advTm="79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0" y="751344"/>
            <a:ext cx="12192000" cy="5663089"/>
          </a:xfrm>
          <a:prstGeom prst="rect">
            <a:avLst/>
          </a:prstGeom>
        </p:spPr>
        <p:txBody>
          <a:bodyPr wrap="square">
            <a:spAutoFit/>
          </a:bodyPr>
          <a:lstStyle/>
          <a:p>
            <a:r>
              <a:rPr lang="en-US" sz="2400" b="1" dirty="0" smtClean="0">
                <a:solidFill>
                  <a:srgbClr val="C00000"/>
                </a:solidFill>
              </a:rPr>
              <a:t>Complications</a:t>
            </a:r>
          </a:p>
          <a:p>
            <a:pPr algn="just"/>
            <a:r>
              <a:rPr lang="en-US" sz="2000" dirty="0" smtClean="0"/>
              <a:t>Secondary bacterial infection (typically streptococcal or staphylococcal) of the vesicles may occur, causing cellulitis or rarely necrotizing fasciitis or streptococcal toxic shock.</a:t>
            </a:r>
          </a:p>
          <a:p>
            <a:pPr algn="just"/>
            <a:endParaRPr lang="en-US" sz="2000" dirty="0" smtClean="0"/>
          </a:p>
          <a:p>
            <a:pPr algn="just"/>
            <a:r>
              <a:rPr lang="en-US" sz="2000" dirty="0" smtClean="0"/>
              <a:t>Pneumonia may complicate severe chickenpox in adults, neonates, and immunocompromised patients of all ages but usually not in immunocompetent young children.</a:t>
            </a:r>
          </a:p>
          <a:p>
            <a:pPr algn="just"/>
            <a:endParaRPr lang="en-US" sz="2000" dirty="0" smtClean="0"/>
          </a:p>
          <a:p>
            <a:pPr algn="just"/>
            <a:r>
              <a:rPr lang="en-US" sz="2000" dirty="0" smtClean="0"/>
              <a:t>Myocarditis, hepatitis, and hemorrhagic complications may also occur.</a:t>
            </a:r>
          </a:p>
          <a:p>
            <a:pPr algn="just"/>
            <a:endParaRPr lang="en-US" sz="2000" dirty="0" smtClean="0"/>
          </a:p>
          <a:p>
            <a:pPr algn="just"/>
            <a:r>
              <a:rPr lang="en-US" sz="2000" dirty="0" smtClean="0"/>
              <a:t>Acute post infectious cerebellar ataxia is one of the most common neurologic complications; it occurs in 1/4000 cases in children.</a:t>
            </a:r>
          </a:p>
          <a:p>
            <a:pPr algn="just"/>
            <a:r>
              <a:rPr lang="en-US" sz="2000" dirty="0" smtClean="0"/>
              <a:t>Transverse myelitis may also occur.</a:t>
            </a:r>
          </a:p>
          <a:p>
            <a:pPr algn="just"/>
            <a:endParaRPr lang="en-US" sz="2000" dirty="0" smtClean="0"/>
          </a:p>
          <a:p>
            <a:pPr algn="just"/>
            <a:r>
              <a:rPr lang="en-US" sz="2000" dirty="0" smtClean="0"/>
              <a:t>Reye syndrome, a rare but severe childhood complication, may begin 3 to 8 days after onset of the rash primarily following the use of aspirin.</a:t>
            </a:r>
          </a:p>
          <a:p>
            <a:pPr algn="just"/>
            <a:endParaRPr lang="en-US" sz="2000" dirty="0" smtClean="0"/>
          </a:p>
          <a:p>
            <a:pPr algn="just"/>
            <a:r>
              <a:rPr lang="en-US" sz="2000" dirty="0" smtClean="0"/>
              <a:t>In adults, encephalitis, which can be life threatening, occurs in 1 to 2/1000 cases of chickenpox.</a:t>
            </a:r>
          </a:p>
          <a:p>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114751685"/>
      </p:ext>
    </p:extLst>
  </p:cSld>
  <p:clrMapOvr>
    <a:masterClrMapping/>
  </p:clrMapOvr>
  <mc:AlternateContent xmlns:mc="http://schemas.openxmlformats.org/markup-compatibility/2006">
    <mc:Choice xmlns:p14="http://schemas.microsoft.com/office/powerpoint/2010/main" xmlns="" Requires="p14">
      <p:transition spd="slow" p14:dur="2000" advTm="64274"/>
    </mc:Choice>
    <mc:Fallback>
      <p:transition spd="slow" advTm="6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0" y="1028343"/>
            <a:ext cx="12192000" cy="5016758"/>
          </a:xfrm>
          <a:prstGeom prst="rect">
            <a:avLst/>
          </a:prstGeom>
        </p:spPr>
        <p:txBody>
          <a:bodyPr wrap="square">
            <a:spAutoFit/>
          </a:bodyPr>
          <a:lstStyle/>
          <a:p>
            <a:r>
              <a:rPr lang="en-US" sz="2400" b="1" dirty="0" smtClean="0">
                <a:solidFill>
                  <a:srgbClr val="C00000"/>
                </a:solidFill>
              </a:rPr>
              <a:t>Treatment</a:t>
            </a:r>
          </a:p>
          <a:p>
            <a:endParaRPr lang="en-US" dirty="0"/>
          </a:p>
          <a:p>
            <a:endParaRPr lang="en-US" dirty="0" smtClean="0"/>
          </a:p>
          <a:p>
            <a:pPr algn="just"/>
            <a:r>
              <a:rPr lang="en-US" sz="2000" dirty="0" smtClean="0"/>
              <a:t>Symptomatic treatment</a:t>
            </a:r>
          </a:p>
          <a:p>
            <a:pPr algn="just"/>
            <a:r>
              <a:rPr lang="en-US" sz="2000" dirty="0" smtClean="0"/>
              <a:t>Valacyclovir or famciclovir for patient’s ≥ 12 years</a:t>
            </a:r>
          </a:p>
          <a:p>
            <a:pPr algn="just"/>
            <a:r>
              <a:rPr lang="en-US" sz="2000" dirty="0" smtClean="0"/>
              <a:t>IV acyclovir for immunocompromised patients and others at risk of severe disease</a:t>
            </a:r>
          </a:p>
          <a:p>
            <a:pPr algn="just"/>
            <a:endParaRPr lang="en-US" sz="2000" dirty="0" smtClean="0"/>
          </a:p>
          <a:p>
            <a:pPr algn="just"/>
            <a:r>
              <a:rPr lang="en-US" sz="2000" dirty="0" smtClean="0"/>
              <a:t>Mild cases of chickenpox in children require only symptomatic treatment. Relief of itching and prevention of scratching, which predisposes to secondary bacterial infection, may be difficult. Wet compresses or, for severe itching, systemic antihistamines and colloidal oatmeal baths may help.</a:t>
            </a:r>
          </a:p>
          <a:p>
            <a:pPr algn="just"/>
            <a:endParaRPr lang="en-US" sz="2000" dirty="0" smtClean="0"/>
          </a:p>
          <a:p>
            <a:pPr algn="just"/>
            <a:r>
              <a:rPr lang="en-US" sz="2000" dirty="0" smtClean="0"/>
              <a:t>To prevent secondary bacterial infection, patients should bathe regularly and keep their underclothing and hands clean and their nails clipped. Antiseptics should not be applied unless lesions become infected; bacterial superinfection is treated with antibiotics.</a:t>
            </a:r>
          </a:p>
          <a:p>
            <a:pPr algn="just"/>
            <a:endParaRPr lang="en-US" sz="2000" dirty="0" smtClean="0"/>
          </a:p>
          <a:p>
            <a:pPr algn="just"/>
            <a:r>
              <a:rPr lang="en-US" sz="2000" dirty="0" smtClean="0"/>
              <a:t>Patients should not return to school or work until the final lesions have crusted.</a:t>
            </a:r>
            <a:endParaRPr lang="en-US" sz="20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531044191"/>
      </p:ext>
    </p:extLst>
  </p:cSld>
  <p:clrMapOvr>
    <a:masterClrMapping/>
  </p:clrMapOvr>
  <mc:AlternateContent xmlns:mc="http://schemas.openxmlformats.org/markup-compatibility/2006">
    <mc:Choice xmlns:p14="http://schemas.microsoft.com/office/powerpoint/2010/main" xmlns="" Requires="p14">
      <p:transition spd="slow" p14:dur="2000" advTm="60984"/>
    </mc:Choice>
    <mc:Fallback>
      <p:transition spd="slow" advTm="60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26142" y="318219"/>
            <a:ext cx="11847871" cy="5632311"/>
          </a:xfrm>
          <a:prstGeom prst="rect">
            <a:avLst/>
          </a:prstGeom>
        </p:spPr>
        <p:txBody>
          <a:bodyPr wrap="square">
            <a:spAutoFit/>
          </a:bodyPr>
          <a:lstStyle/>
          <a:p>
            <a:r>
              <a:rPr lang="en-US" sz="2400" b="1" dirty="0" smtClean="0">
                <a:solidFill>
                  <a:srgbClr val="C00000"/>
                </a:solidFill>
              </a:rPr>
              <a:t>Prevention</a:t>
            </a:r>
          </a:p>
          <a:p>
            <a:endParaRPr lang="en-US" dirty="0"/>
          </a:p>
          <a:p>
            <a:endParaRPr lang="en-US" dirty="0" smtClean="0"/>
          </a:p>
          <a:p>
            <a:endParaRPr lang="en-US" dirty="0" smtClean="0"/>
          </a:p>
          <a:p>
            <a:pPr algn="just"/>
            <a:r>
              <a:rPr lang="en-US" sz="2400" dirty="0" smtClean="0"/>
              <a:t>Infection provides lifelong protection.</a:t>
            </a:r>
          </a:p>
          <a:p>
            <a:pPr algn="just"/>
            <a:endParaRPr lang="en-US" sz="2400" dirty="0" smtClean="0"/>
          </a:p>
          <a:p>
            <a:pPr algn="just"/>
            <a:r>
              <a:rPr lang="en-US" sz="2400" dirty="0" smtClean="0"/>
              <a:t>Potentially susceptible people should take strict precautions to avoid people capable of transmitting the infection.</a:t>
            </a:r>
          </a:p>
          <a:p>
            <a:pPr algn="just"/>
            <a:r>
              <a:rPr lang="en-US" sz="2400" dirty="0" smtClean="0"/>
              <a:t>Vaccination</a:t>
            </a:r>
          </a:p>
          <a:p>
            <a:pPr algn="just"/>
            <a:endParaRPr lang="en-US" sz="2400" dirty="0" smtClean="0"/>
          </a:p>
          <a:p>
            <a:pPr algn="just"/>
            <a:r>
              <a:rPr lang="en-US" sz="2400" dirty="0" smtClean="0"/>
              <a:t>A live-attenuated varicella vaccine is available  </a:t>
            </a:r>
          </a:p>
          <a:p>
            <a:pPr algn="just"/>
            <a:endParaRPr lang="en-US" sz="2400" dirty="0" smtClean="0"/>
          </a:p>
          <a:p>
            <a:pPr algn="just"/>
            <a:endParaRPr lang="en-US" sz="2400" dirty="0" smtClean="0"/>
          </a:p>
          <a:p>
            <a:pPr algn="just"/>
            <a:r>
              <a:rPr lang="en-US" sz="2400" dirty="0" smtClean="0"/>
              <a:t>Combination measles-mumps-rubella-varicella (MMRV) vaccine</a:t>
            </a:r>
          </a:p>
          <a:p>
            <a:pPr algn="just"/>
            <a:endParaRPr lang="en-US" sz="2400" dirty="0" smtClean="0"/>
          </a:p>
          <a:p>
            <a:r>
              <a:rPr lang="en-US" dirty="0" smtClean="0"/>
              <a:t>   </a:t>
            </a:r>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021199972"/>
      </p:ext>
    </p:extLst>
  </p:cSld>
  <p:clrMapOvr>
    <a:masterClrMapping/>
  </p:clrMapOvr>
  <mc:AlternateContent xmlns:mc="http://schemas.openxmlformats.org/markup-compatibility/2006">
    <mc:Choice xmlns:p14="http://schemas.microsoft.com/office/powerpoint/2010/main" xmlns="" Requires="p14">
      <p:transition spd="slow" p14:dur="2000" advTm="20603"/>
    </mc:Choice>
    <mc:Fallback>
      <p:transition spd="slow" advTm="20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12192000" cy="6858000"/>
          </a:xfrm>
          <a:prstGeom prst="rect">
            <a:avLst/>
          </a:prstGeom>
        </p:spPr>
      </p:pic>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62341368"/>
      </p:ext>
    </p:extLst>
  </p:cSld>
  <p:clrMapOvr>
    <a:masterClrMapping/>
  </p:clrMapOvr>
  <mc:AlternateContent xmlns:mc="http://schemas.openxmlformats.org/markup-compatibility/2006">
    <mc:Choice xmlns:p14="http://schemas.microsoft.com/office/powerpoint/2010/main" xmlns="" Requires="p14">
      <p:transition spd="slow" p14:dur="2000" advTm="4869"/>
    </mc:Choice>
    <mc:Fallback>
      <p:transition spd="slow" advTm="4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0" y="105013"/>
            <a:ext cx="11926529" cy="461665"/>
          </a:xfrm>
          <a:prstGeom prst="rect">
            <a:avLst/>
          </a:prstGeom>
        </p:spPr>
        <p:txBody>
          <a:bodyPr wrap="square">
            <a:spAutoFit/>
          </a:bodyPr>
          <a:lstStyle/>
          <a:p>
            <a:r>
              <a:rPr lang="en-US" sz="2400" b="1" dirty="0" smtClean="0">
                <a:solidFill>
                  <a:srgbClr val="C00000"/>
                </a:solidFill>
              </a:rPr>
              <a:t>Herpes simplex</a:t>
            </a:r>
            <a:endParaRPr lang="en-US" sz="2400" b="1" dirty="0">
              <a:solidFill>
                <a:srgbClr val="C00000"/>
              </a:solidFill>
            </a:endParaRPr>
          </a:p>
        </p:txBody>
      </p:sp>
      <p:sp>
        <p:nvSpPr>
          <p:cNvPr id="3" name="Rectangle 2"/>
          <p:cNvSpPr/>
          <p:nvPr/>
        </p:nvSpPr>
        <p:spPr>
          <a:xfrm>
            <a:off x="0" y="877468"/>
            <a:ext cx="12192000" cy="4708981"/>
          </a:xfrm>
          <a:prstGeom prst="rect">
            <a:avLst/>
          </a:prstGeom>
        </p:spPr>
        <p:txBody>
          <a:bodyPr wrap="square">
            <a:spAutoFit/>
          </a:bodyPr>
          <a:lstStyle/>
          <a:p>
            <a:pPr algn="just"/>
            <a:r>
              <a:rPr lang="en-US" sz="2000" dirty="0" smtClean="0"/>
              <a:t>infection of either the skin or the genitalia caused by either of two strains of herpes simplex virus. Herpes simplex virus type 1 (HSV-1) is transmitted orally and is responsible for cold sores and fever blisters, typically occurring around the mouth, whereas herpes simplex virus type 2 (HSV-2) is transmitted sexually and is the main cause of the condition known as genital herpes.</a:t>
            </a:r>
          </a:p>
          <a:p>
            <a:pPr algn="just"/>
            <a:r>
              <a:rPr lang="en-US" sz="2000" dirty="0" smtClean="0"/>
              <a:t>Anyone can be infected with HSV, regardless of age. Your risk is based almost entirely on exposure to the infection.</a:t>
            </a:r>
          </a:p>
          <a:p>
            <a:pPr algn="just"/>
            <a:r>
              <a:rPr lang="en-US" sz="2000" dirty="0" smtClean="0"/>
              <a:t>In cases of sexually transmitted HSV, people are more at risk when they have sex not protected by condoms or other barrier methods.</a:t>
            </a:r>
          </a:p>
          <a:p>
            <a:pPr algn="just"/>
            <a:r>
              <a:rPr lang="en-US" sz="2000" dirty="0" smtClean="0"/>
              <a:t>Other risk factors for HSV-2 include:</a:t>
            </a:r>
          </a:p>
          <a:p>
            <a:pPr algn="just"/>
            <a:r>
              <a:rPr lang="en-US" sz="2000" dirty="0" smtClean="0"/>
              <a:t>Having multiple sex partners</a:t>
            </a:r>
          </a:p>
          <a:p>
            <a:pPr algn="just"/>
            <a:r>
              <a:rPr lang="en-US" sz="2000" dirty="0" smtClean="0"/>
              <a:t>Having sex at a younger age</a:t>
            </a:r>
          </a:p>
          <a:p>
            <a:pPr algn="just"/>
            <a:r>
              <a:rPr lang="en-US" sz="2000" dirty="0" smtClean="0"/>
              <a:t>Being female</a:t>
            </a:r>
          </a:p>
          <a:p>
            <a:pPr algn="just"/>
            <a:r>
              <a:rPr lang="en-US" sz="2000" dirty="0" smtClean="0"/>
              <a:t>Having another sexually transmitted infection (STI)</a:t>
            </a:r>
          </a:p>
          <a:p>
            <a:pPr algn="just"/>
            <a:r>
              <a:rPr lang="en-US" sz="2000" dirty="0" smtClean="0"/>
              <a:t>Having a weakened immune system</a:t>
            </a:r>
          </a:p>
          <a:p>
            <a:pPr algn="just"/>
            <a:r>
              <a:rPr lang="en-US" sz="2000" dirty="0" smtClean="0"/>
              <a:t>If a pregnant woman is having an outbreak of genital herpes at the time of childbirth, it can expose the baby to both types of HSV, and may put them at risk for serious complications.</a:t>
            </a:r>
            <a:endParaRPr lang="en-US" sz="2000" dirty="0"/>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213334516"/>
      </p:ext>
    </p:extLst>
  </p:cSld>
  <p:clrMapOvr>
    <a:masterClrMapping/>
  </p:clrMapOvr>
  <mc:AlternateContent xmlns:mc="http://schemas.openxmlformats.org/markup-compatibility/2006">
    <mc:Choice xmlns:p14="http://schemas.microsoft.com/office/powerpoint/2010/main" xmlns="" Requires="p14">
      <p:transition spd="slow" p14:dur="2000" advTm="75240"/>
    </mc:Choice>
    <mc:Fallback>
      <p:transition spd="slow" advTm="75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88490" y="0"/>
            <a:ext cx="12349316" cy="6951406"/>
          </a:xfrm>
          <a:prstGeom prst="rect">
            <a:avLst/>
          </a:prstGeom>
        </p:spPr>
      </p:pic>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254080594"/>
      </p:ext>
    </p:extLst>
  </p:cSld>
  <p:clrMapOvr>
    <a:masterClrMapping/>
  </p:clrMapOvr>
  <mc:AlternateContent xmlns:mc="http://schemas.openxmlformats.org/markup-compatibility/2006">
    <mc:Choice xmlns:p14="http://schemas.microsoft.com/office/powerpoint/2010/main" xmlns="" Requires="p14">
      <p:transition spd="slow" p14:dur="2000" advTm="30524"/>
    </mc:Choice>
    <mc:Fallback>
      <p:transition spd="slow" advTm="30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1" y="256683"/>
            <a:ext cx="12191999" cy="6370975"/>
          </a:xfrm>
          <a:prstGeom prst="rect">
            <a:avLst/>
          </a:prstGeom>
        </p:spPr>
        <p:txBody>
          <a:bodyPr wrap="square">
            <a:spAutoFit/>
          </a:bodyPr>
          <a:lstStyle/>
          <a:p>
            <a:pPr algn="just"/>
            <a:r>
              <a:rPr lang="en-US" sz="2400" dirty="0" smtClean="0">
                <a:solidFill>
                  <a:srgbClr val="C00000"/>
                </a:solidFill>
              </a:rPr>
              <a:t>Some of the symptoms associated with this virus include:</a:t>
            </a:r>
          </a:p>
          <a:p>
            <a:pPr algn="just"/>
            <a:endParaRPr lang="en-US" sz="2400" dirty="0" smtClean="0">
              <a:solidFill>
                <a:srgbClr val="C00000"/>
              </a:solidFill>
            </a:endParaRPr>
          </a:p>
          <a:p>
            <a:pPr algn="just"/>
            <a:r>
              <a:rPr lang="en-US" sz="2400" dirty="0" smtClean="0"/>
              <a:t>Blistering sores (in the mouth or on the genitals)</a:t>
            </a:r>
          </a:p>
          <a:p>
            <a:pPr algn="just"/>
            <a:endParaRPr lang="en-US" sz="2400" dirty="0" smtClean="0"/>
          </a:p>
          <a:p>
            <a:pPr algn="just"/>
            <a:r>
              <a:rPr lang="en-US" sz="2400" dirty="0" smtClean="0"/>
              <a:t>Pain during urination (genital herpes)</a:t>
            </a:r>
          </a:p>
          <a:p>
            <a:pPr algn="just"/>
            <a:endParaRPr lang="en-US" sz="2400" dirty="0" smtClean="0"/>
          </a:p>
          <a:p>
            <a:pPr algn="just"/>
            <a:r>
              <a:rPr lang="en-US" sz="2400" dirty="0" smtClean="0"/>
              <a:t>Itching</a:t>
            </a:r>
          </a:p>
          <a:p>
            <a:pPr algn="just"/>
            <a:endParaRPr lang="en-US" sz="2400" dirty="0" smtClean="0"/>
          </a:p>
          <a:p>
            <a:pPr algn="just"/>
            <a:r>
              <a:rPr lang="en-US" sz="2400" dirty="0" smtClean="0"/>
              <a:t>You may also experience symptoms that are similar to the flu. These symptoms can include:</a:t>
            </a:r>
          </a:p>
          <a:p>
            <a:pPr algn="just"/>
            <a:endParaRPr lang="en-US" sz="2400" dirty="0" smtClean="0"/>
          </a:p>
          <a:p>
            <a:pPr algn="just"/>
            <a:r>
              <a:rPr lang="en-US" sz="2400" dirty="0" smtClean="0"/>
              <a:t>Fever</a:t>
            </a:r>
          </a:p>
          <a:p>
            <a:pPr algn="just"/>
            <a:r>
              <a:rPr lang="en-US" sz="2400" dirty="0" smtClean="0"/>
              <a:t>Swollen lymph nodes</a:t>
            </a:r>
          </a:p>
          <a:p>
            <a:pPr algn="just"/>
            <a:r>
              <a:rPr lang="en-US" sz="2400" dirty="0" smtClean="0"/>
              <a:t>Headaches</a:t>
            </a:r>
          </a:p>
          <a:p>
            <a:pPr algn="just"/>
            <a:r>
              <a:rPr lang="en-US" sz="2400" dirty="0" smtClean="0"/>
              <a:t>Tiredness</a:t>
            </a:r>
          </a:p>
          <a:p>
            <a:pPr algn="just"/>
            <a:r>
              <a:rPr lang="en-US" sz="2400" dirty="0" smtClean="0"/>
              <a:t>Lack of appetite</a:t>
            </a:r>
          </a:p>
          <a:p>
            <a:pPr algn="just"/>
            <a:r>
              <a:rPr lang="en-US" sz="2400" dirty="0" smtClean="0"/>
              <a:t>HSV can also spread to the eyes, causing a condition called herpes keratitis. This can cause symptoms such as eye pain, discharge, and a gritty feeling in the eye.</a:t>
            </a:r>
            <a:endParaRPr lang="en-US" sz="24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010983141"/>
      </p:ext>
    </p:extLst>
  </p:cSld>
  <p:clrMapOvr>
    <a:masterClrMapping/>
  </p:clrMapOvr>
  <mc:AlternateContent xmlns:mc="http://schemas.openxmlformats.org/markup-compatibility/2006">
    <mc:Choice xmlns:p14="http://schemas.microsoft.com/office/powerpoint/2010/main" xmlns="" Requires="p14">
      <p:transition spd="slow" p14:dur="2000" advTm="38180"/>
    </mc:Choice>
    <mc:Fallback>
      <p:transition spd="slow" advTm="38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157316" y="416200"/>
            <a:ext cx="12034684" cy="5909310"/>
          </a:xfrm>
          <a:prstGeom prst="rect">
            <a:avLst/>
          </a:prstGeom>
        </p:spPr>
        <p:txBody>
          <a:bodyPr wrap="square">
            <a:spAutoFit/>
          </a:bodyPr>
          <a:lstStyle/>
          <a:p>
            <a:pPr algn="just"/>
            <a:r>
              <a:rPr lang="en-US" sz="2400" dirty="0" smtClean="0"/>
              <a:t>Skin infections are more frequent in immunodeficient patients, seniors and infants than in healthy individuals with an intact immune system. The severity of infections ranges from localized, self-limiting cutaneous infections to widespread necrosis of the skin, muscle, and fascia. The most frequent infections of the skin and mucous membranes are caused by bacterial and viral infectious agents. Fungal infection are also important especially in immunocompromised patients. In particular, viruses play an important and increasing role in the development of several tumors including HPV-associated cervical, anal and penile </a:t>
            </a:r>
            <a:r>
              <a:rPr lang="en-US" sz="2400" smtClean="0"/>
              <a:t>cancer </a:t>
            </a:r>
            <a:endParaRPr lang="en-US" sz="2400" dirty="0" smtClean="0"/>
          </a:p>
          <a:p>
            <a:pPr algn="just"/>
            <a:endParaRPr lang="en-US" sz="2400" dirty="0"/>
          </a:p>
          <a:p>
            <a:pPr algn="just"/>
            <a:endParaRPr lang="en-US" sz="2400" dirty="0" smtClean="0"/>
          </a:p>
          <a:p>
            <a:pPr algn="just"/>
            <a:endParaRPr lang="en-US" sz="2400" dirty="0" smtClean="0"/>
          </a:p>
          <a:p>
            <a:pPr algn="just"/>
            <a:r>
              <a:rPr lang="en-US" sz="2400" dirty="0" smtClean="0"/>
              <a:t>The skin and mucous membranes act as a physical barrier preventing penetration by microbes. If the skin is cut then the blood produces a clot which seals the wound and prevents microbes from entering. Mucous membranes line many tracts and structures of the body, including the mouth, nose, eyelids, trachea   and lungs, stomach and intestines, and the ureters, urethra, and urinary bladder. ...</a:t>
            </a:r>
          </a:p>
          <a:p>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66888495"/>
      </p:ext>
    </p:extLst>
  </p:cSld>
  <p:clrMapOvr>
    <a:masterClrMapping/>
  </p:clrMapOvr>
  <mc:AlternateContent xmlns:mc="http://schemas.openxmlformats.org/markup-compatibility/2006">
    <mc:Choice xmlns:p14="http://schemas.microsoft.com/office/powerpoint/2010/main" xmlns="" Requires="p14">
      <p:transition spd="slow" p14:dur="2000" advTm="144231"/>
    </mc:Choice>
    <mc:Fallback>
      <p:transition spd="slow" advTm="144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0" y="187007"/>
            <a:ext cx="12083845" cy="5355312"/>
          </a:xfrm>
          <a:prstGeom prst="rect">
            <a:avLst/>
          </a:prstGeom>
        </p:spPr>
        <p:txBody>
          <a:bodyPr wrap="square">
            <a:spAutoFit/>
          </a:bodyPr>
          <a:lstStyle/>
          <a:p>
            <a:r>
              <a:rPr lang="en-US" sz="2400" dirty="0" smtClean="0">
                <a:solidFill>
                  <a:srgbClr val="C00000"/>
                </a:solidFill>
              </a:rPr>
              <a:t>How is herpes simplex diagnosed?</a:t>
            </a:r>
          </a:p>
          <a:p>
            <a:endParaRPr lang="en-US" dirty="0"/>
          </a:p>
          <a:p>
            <a:endParaRPr lang="en-US" dirty="0" smtClean="0"/>
          </a:p>
          <a:p>
            <a:endParaRPr lang="en-US" dirty="0" smtClean="0"/>
          </a:p>
          <a:p>
            <a:pPr algn="just"/>
            <a:r>
              <a:rPr lang="en-US" sz="2400" dirty="0" smtClean="0"/>
              <a:t>This type of virus is generally diagnosed with a physical exam. Your doctor may check your body for sores and ask you about some of your symptoms.</a:t>
            </a:r>
          </a:p>
          <a:p>
            <a:pPr algn="just"/>
            <a:endParaRPr lang="en-US" sz="2400" dirty="0"/>
          </a:p>
          <a:p>
            <a:pPr algn="just"/>
            <a:endParaRPr lang="en-US" sz="2400" dirty="0" smtClean="0"/>
          </a:p>
          <a:p>
            <a:pPr algn="just"/>
            <a:r>
              <a:rPr lang="en-US" sz="2400" dirty="0" smtClean="0"/>
              <a:t>Your doctor may also request HSV testing. This is known as a herpes culture. It will confirm the diagnosis if you have sores on your genitals. During this test, your doctor will take a swab sample of fluid from the sore and then send it to a laboratory for testing.</a:t>
            </a:r>
          </a:p>
          <a:p>
            <a:pPr algn="just"/>
            <a:endParaRPr lang="en-US" sz="2400" dirty="0"/>
          </a:p>
          <a:p>
            <a:pPr algn="just"/>
            <a:endParaRPr lang="en-US" sz="2400" dirty="0" smtClean="0"/>
          </a:p>
          <a:p>
            <a:pPr algn="just"/>
            <a:r>
              <a:rPr lang="en-US" sz="2400" dirty="0" smtClean="0"/>
              <a:t>Blood tests for antibodies to HSV-1 and HSV-2 can also help diagnose these infections. This is especially helpful when there are no sores present.</a:t>
            </a:r>
            <a:endParaRPr lang="en-US" sz="24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124406639"/>
      </p:ext>
    </p:extLst>
  </p:cSld>
  <p:clrMapOvr>
    <a:masterClrMapping/>
  </p:clrMapOvr>
  <mc:AlternateContent xmlns:mc="http://schemas.openxmlformats.org/markup-compatibility/2006">
    <mc:Choice xmlns:p14="http://schemas.microsoft.com/office/powerpoint/2010/main" xmlns="" Requires="p14">
      <p:transition spd="slow" p14:dur="2000" advTm="42552"/>
    </mc:Choice>
    <mc:Fallback>
      <p:transition spd="slow" advTm="42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0" y="255834"/>
            <a:ext cx="12192000" cy="6186309"/>
          </a:xfrm>
          <a:prstGeom prst="rect">
            <a:avLst/>
          </a:prstGeom>
        </p:spPr>
        <p:txBody>
          <a:bodyPr wrap="square">
            <a:spAutoFit/>
          </a:bodyPr>
          <a:lstStyle/>
          <a:p>
            <a:r>
              <a:rPr lang="en-US" sz="2400" b="1" dirty="0" smtClean="0">
                <a:solidFill>
                  <a:srgbClr val="C00000"/>
                </a:solidFill>
              </a:rPr>
              <a:t>How is herpes simplex treated?</a:t>
            </a:r>
          </a:p>
          <a:p>
            <a:endParaRPr lang="en-US" sz="2400" b="1" dirty="0">
              <a:solidFill>
                <a:srgbClr val="C00000"/>
              </a:solidFill>
            </a:endParaRPr>
          </a:p>
          <a:p>
            <a:endParaRPr lang="en-US" dirty="0" smtClean="0"/>
          </a:p>
          <a:p>
            <a:endParaRPr lang="en-US" dirty="0" smtClean="0"/>
          </a:p>
          <a:p>
            <a:pPr algn="just"/>
            <a:r>
              <a:rPr lang="en-US" sz="2400" dirty="0" smtClean="0"/>
              <a:t>There is currently no cure for this virus. Treatment focuses on getting rid of sores and limiting outbreaks.</a:t>
            </a:r>
          </a:p>
          <a:p>
            <a:pPr algn="just"/>
            <a:r>
              <a:rPr lang="en-US" sz="2400" dirty="0" smtClean="0"/>
              <a:t>It’s possible that your sores will go away without treatment. However, your doctor may determine you need one or more of the following medications:</a:t>
            </a:r>
          </a:p>
          <a:p>
            <a:pPr algn="just"/>
            <a:endParaRPr lang="en-US" sz="2400" dirty="0" smtClean="0"/>
          </a:p>
          <a:p>
            <a:pPr algn="just"/>
            <a:r>
              <a:rPr lang="en-US" sz="2400" dirty="0" smtClean="0"/>
              <a:t>Acyclovir</a:t>
            </a:r>
          </a:p>
          <a:p>
            <a:pPr algn="just"/>
            <a:endParaRPr lang="en-US" sz="2400" dirty="0" smtClean="0"/>
          </a:p>
          <a:p>
            <a:pPr algn="just"/>
            <a:r>
              <a:rPr lang="en-US" sz="2400" dirty="0" smtClean="0"/>
              <a:t>Famciclovir</a:t>
            </a:r>
          </a:p>
          <a:p>
            <a:pPr algn="just"/>
            <a:endParaRPr lang="en-US" sz="2400" dirty="0" smtClean="0"/>
          </a:p>
          <a:p>
            <a:pPr algn="just"/>
            <a:r>
              <a:rPr lang="en-US" sz="2400" dirty="0" smtClean="0"/>
              <a:t>Val acyclovir</a:t>
            </a:r>
          </a:p>
          <a:p>
            <a:pPr algn="just"/>
            <a:endParaRPr lang="en-US" sz="2400" dirty="0" smtClean="0"/>
          </a:p>
          <a:p>
            <a:pPr algn="just"/>
            <a:r>
              <a:rPr lang="en-US" sz="2400" dirty="0" smtClean="0"/>
              <a:t>These medications can help people infected with the virus reduce the risk of transmitting it to others. The medications also help to lower the intensity and frequency of outbreaks.</a:t>
            </a:r>
            <a:endParaRPr lang="en-US" sz="24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445606887"/>
      </p:ext>
    </p:extLst>
  </p:cSld>
  <p:clrMapOvr>
    <a:masterClrMapping/>
  </p:clrMapOvr>
  <mc:AlternateContent xmlns:mc="http://schemas.openxmlformats.org/markup-compatibility/2006">
    <mc:Choice xmlns:p14="http://schemas.microsoft.com/office/powerpoint/2010/main" xmlns="" Requires="p14">
      <p:transition spd="slow" p14:dur="2000" advTm="35951"/>
    </mc:Choice>
    <mc:Fallback>
      <p:transition spd="slow" advTm="35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0" y="121232"/>
            <a:ext cx="12192000" cy="6432530"/>
          </a:xfrm>
          <a:prstGeom prst="rect">
            <a:avLst/>
          </a:prstGeom>
        </p:spPr>
        <p:txBody>
          <a:bodyPr wrap="square">
            <a:spAutoFit/>
          </a:bodyPr>
          <a:lstStyle/>
          <a:p>
            <a:r>
              <a:rPr lang="en-US" sz="2400" b="1" dirty="0" smtClean="0">
                <a:solidFill>
                  <a:srgbClr val="C00000"/>
                </a:solidFill>
              </a:rPr>
              <a:t>Preventing the spread of herpes simplex infections</a:t>
            </a:r>
          </a:p>
          <a:p>
            <a:endParaRPr lang="en-US" sz="2400" b="1" dirty="0">
              <a:solidFill>
                <a:srgbClr val="C00000"/>
              </a:solidFill>
            </a:endParaRPr>
          </a:p>
          <a:p>
            <a:endParaRPr lang="en-US" sz="2400" b="1" dirty="0" smtClean="0">
              <a:solidFill>
                <a:srgbClr val="C00000"/>
              </a:solidFill>
            </a:endParaRPr>
          </a:p>
          <a:p>
            <a:pPr algn="just"/>
            <a:r>
              <a:rPr lang="en-US" sz="2000" dirty="0" smtClean="0"/>
              <a:t>Although there is no cure for herpes, you can take measures to avoid contracting the virus, or to prevent transmitting HSV to another person.</a:t>
            </a:r>
          </a:p>
          <a:p>
            <a:pPr algn="just"/>
            <a:endParaRPr lang="en-US" sz="2000" dirty="0" smtClean="0"/>
          </a:p>
          <a:p>
            <a:pPr algn="just"/>
            <a:r>
              <a:rPr lang="en-US" sz="2000" dirty="0" smtClean="0"/>
              <a:t>Try to avoid direct physical contact with other people.</a:t>
            </a:r>
          </a:p>
          <a:p>
            <a:pPr algn="just"/>
            <a:endParaRPr lang="en-US" sz="2000" dirty="0" smtClean="0"/>
          </a:p>
          <a:p>
            <a:pPr algn="just"/>
            <a:r>
              <a:rPr lang="en-US" sz="2000" dirty="0" smtClean="0"/>
              <a:t>Don’t share any items that can pass the virus around, such as cups, towels, silverware, clothing, makeup, or lip balm.</a:t>
            </a:r>
          </a:p>
          <a:p>
            <a:pPr algn="just"/>
            <a:endParaRPr lang="en-US" sz="2000" dirty="0" smtClean="0"/>
          </a:p>
          <a:p>
            <a:pPr algn="just"/>
            <a:r>
              <a:rPr lang="en-US" sz="2000" dirty="0" smtClean="0"/>
              <a:t>Don’t participate in oral sex, kissing, or any other type of sexual activity during an outbreak.</a:t>
            </a:r>
          </a:p>
          <a:p>
            <a:pPr algn="just"/>
            <a:endParaRPr lang="en-US" sz="2000" dirty="0" smtClean="0"/>
          </a:p>
          <a:p>
            <a:pPr algn="just"/>
            <a:r>
              <a:rPr lang="en-US" sz="2000" dirty="0" smtClean="0"/>
              <a:t>Wash your hands thoroughly and apply medication with cotton swabs to reduce contact with sores.</a:t>
            </a:r>
          </a:p>
          <a:p>
            <a:pPr algn="just"/>
            <a:endParaRPr lang="en-US" sz="2000" dirty="0" smtClean="0"/>
          </a:p>
          <a:p>
            <a:pPr algn="just"/>
            <a:r>
              <a:rPr lang="en-US" sz="2000" dirty="0" smtClean="0"/>
              <a:t>People with HSV-2 should avoid any type of sexual activity with other people during an outbreak. If the person is not experiencing symptoms but has been diagnosed with the virus, a condom should be used during intercourse. But even when using a condom, the virus can still be passed to a partner from uncovered skin.</a:t>
            </a:r>
          </a:p>
          <a:p>
            <a:pPr algn="just"/>
            <a:endParaRPr lang="en-US" sz="2000" dirty="0" smtClean="0"/>
          </a:p>
          <a:p>
            <a:pPr algn="just"/>
            <a:r>
              <a:rPr lang="en-US" sz="2000" dirty="0" smtClean="0"/>
              <a:t>Women who are pregnant and infected may have to take medication to prevent the virus from infecting their unborn babies</a:t>
            </a:r>
            <a:r>
              <a:rPr lang="en-US" dirty="0" smtClean="0"/>
              <a:t>.</a:t>
            </a:r>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852212398"/>
      </p:ext>
    </p:extLst>
  </p:cSld>
  <p:clrMapOvr>
    <a:masterClrMapping/>
  </p:clrMapOvr>
  <mc:AlternateContent xmlns:mc="http://schemas.openxmlformats.org/markup-compatibility/2006">
    <mc:Choice xmlns:p14="http://schemas.microsoft.com/office/powerpoint/2010/main" xmlns="" Requires="p14">
      <p:transition spd="slow" p14:dur="2000" advTm="77135"/>
    </mc:Choice>
    <mc:Fallback>
      <p:transition spd="slow" advTm="77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0" y="1582341"/>
            <a:ext cx="12192000" cy="4893647"/>
          </a:xfrm>
          <a:prstGeom prst="rect">
            <a:avLst/>
          </a:prstGeom>
        </p:spPr>
        <p:txBody>
          <a:bodyPr wrap="square">
            <a:spAutoFit/>
          </a:bodyPr>
          <a:lstStyle/>
          <a:p>
            <a:pPr algn="ctr"/>
            <a:r>
              <a:rPr lang="en-US" sz="6600" b="1" dirty="0" smtClean="0">
                <a:solidFill>
                  <a:srgbClr val="7030A0"/>
                </a:solidFill>
              </a:rPr>
              <a:t>Thank you</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800" b="1" dirty="0" smtClean="0">
                <a:solidFill>
                  <a:srgbClr val="7030A0"/>
                </a:solidFill>
              </a:rPr>
              <a:t>By</a:t>
            </a:r>
          </a:p>
          <a:p>
            <a:r>
              <a:rPr lang="en-US" sz="2800" b="1" dirty="0" smtClean="0">
                <a:solidFill>
                  <a:srgbClr val="7030A0"/>
                </a:solidFill>
              </a:rPr>
              <a:t>Dr Dhabyia Ihsan</a:t>
            </a:r>
          </a:p>
          <a:p>
            <a:r>
              <a:rPr lang="en-US" sz="2800" b="1" dirty="0" smtClean="0">
                <a:solidFill>
                  <a:srgbClr val="7030A0"/>
                </a:solidFill>
              </a:rPr>
              <a:t>2020-2021</a:t>
            </a:r>
            <a:endParaRPr lang="en-US" sz="2800" b="1" dirty="0">
              <a:solidFill>
                <a:srgbClr val="7030A0"/>
              </a:solidFill>
            </a:endParaRPr>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935325436"/>
      </p:ext>
    </p:extLst>
  </p:cSld>
  <p:clrMapOvr>
    <a:masterClrMapping/>
  </p:clrMapOvr>
  <mc:AlternateContent xmlns:mc="http://schemas.openxmlformats.org/markup-compatibility/2006">
    <mc:Choice xmlns:p14="http://schemas.microsoft.com/office/powerpoint/2010/main" xmlns="" Requires="p14">
      <p:transition spd="slow" p14:dur="2000" advTm="5071"/>
    </mc:Choice>
    <mc:Fallback>
      <p:transition spd="slow" advTm="5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0" y="944091"/>
            <a:ext cx="12083845" cy="5970865"/>
          </a:xfrm>
          <a:prstGeom prst="rect">
            <a:avLst/>
          </a:prstGeom>
        </p:spPr>
        <p:txBody>
          <a:bodyPr wrap="square">
            <a:spAutoFit/>
          </a:bodyPr>
          <a:lstStyle/>
          <a:p>
            <a:pPr algn="just"/>
            <a:r>
              <a:rPr lang="en-US" sz="2800" dirty="0" smtClean="0"/>
              <a:t>It affects the mucous membranes, which are the thin skin coverings on the inside surface of the mouth. The membranes produce the protective mucus, as well as lining the digestive system, from the mouth to the anus. Stomatitis is a type of microsites, a condition defined as pain or inflammation of the mucous membrane.</a:t>
            </a:r>
          </a:p>
          <a:p>
            <a:pPr algn="just"/>
            <a:endParaRPr lang="en-US" sz="2800" dirty="0"/>
          </a:p>
          <a:p>
            <a:pPr algn="just"/>
            <a:endParaRPr lang="en-US" sz="2800" dirty="0" smtClean="0"/>
          </a:p>
          <a:p>
            <a:pPr algn="just"/>
            <a:endParaRPr lang="en-US" sz="2800" dirty="0"/>
          </a:p>
          <a:p>
            <a:pPr algn="just"/>
            <a:endParaRPr lang="en-US" sz="2800" dirty="0" smtClean="0"/>
          </a:p>
          <a:p>
            <a:pPr algn="just"/>
            <a:r>
              <a:rPr lang="en-US" sz="2800" dirty="0" smtClean="0"/>
              <a:t> </a:t>
            </a:r>
          </a:p>
          <a:p>
            <a:pPr algn="just"/>
            <a:r>
              <a:rPr lang="en-US" sz="2800" dirty="0" smtClean="0"/>
              <a:t>Stomatitis is inflammation of the mouth. It affects the mucous membranes, which are the thin skin coverings on the inside surface of the mouth. The membranes produce the protective mucus, as well as lining the digestive system, from the mouth to the anus.</a:t>
            </a:r>
          </a:p>
          <a:p>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926568787"/>
      </p:ext>
    </p:extLst>
  </p:cSld>
  <p:clrMapOvr>
    <a:masterClrMapping/>
  </p:clrMapOvr>
  <mc:AlternateContent xmlns:mc="http://schemas.openxmlformats.org/markup-compatibility/2006">
    <mc:Choice xmlns:p14="http://schemas.microsoft.com/office/powerpoint/2010/main" xmlns="" Requires="p14">
      <p:transition spd="slow" p14:dur="2000" advTm="57205"/>
    </mc:Choice>
    <mc:Fallback>
      <p:transition spd="slow" advTm="57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403123" y="609289"/>
            <a:ext cx="12123174" cy="3570208"/>
          </a:xfrm>
          <a:prstGeom prst="rect">
            <a:avLst/>
          </a:prstGeom>
        </p:spPr>
        <p:txBody>
          <a:bodyPr wrap="square">
            <a:spAutoFit/>
          </a:bodyPr>
          <a:lstStyle/>
          <a:p>
            <a:r>
              <a:rPr lang="en-US" sz="2400" b="1" dirty="0" smtClean="0">
                <a:solidFill>
                  <a:srgbClr val="C00000"/>
                </a:solidFill>
              </a:rPr>
              <a:t>Stomatitis</a:t>
            </a:r>
          </a:p>
          <a:p>
            <a:endParaRPr lang="en-US" b="1" dirty="0">
              <a:solidFill>
                <a:srgbClr val="C00000"/>
              </a:solidFill>
            </a:endParaRPr>
          </a:p>
          <a:p>
            <a:endParaRPr lang="en-US" b="1" dirty="0" smtClean="0">
              <a:solidFill>
                <a:srgbClr val="C00000"/>
              </a:solidFill>
            </a:endParaRPr>
          </a:p>
          <a:p>
            <a:endParaRPr lang="en-US" b="1" dirty="0">
              <a:solidFill>
                <a:srgbClr val="C00000"/>
              </a:solidFill>
            </a:endParaRPr>
          </a:p>
          <a:p>
            <a:endParaRPr lang="en-US" b="1" dirty="0" smtClean="0">
              <a:solidFill>
                <a:srgbClr val="C00000"/>
              </a:solidFill>
            </a:endParaRPr>
          </a:p>
          <a:p>
            <a:endParaRPr lang="en-US" b="1" dirty="0">
              <a:solidFill>
                <a:srgbClr val="C00000"/>
              </a:solidFill>
            </a:endParaRPr>
          </a:p>
          <a:p>
            <a:endParaRPr lang="en-US" b="1" dirty="0" smtClean="0">
              <a:solidFill>
                <a:srgbClr val="C00000"/>
              </a:solidFill>
            </a:endParaRPr>
          </a:p>
          <a:p>
            <a:endParaRPr lang="en-US" b="1" dirty="0">
              <a:solidFill>
                <a:srgbClr val="C00000"/>
              </a:solidFill>
            </a:endParaRPr>
          </a:p>
          <a:p>
            <a:endParaRPr lang="en-US" b="1" dirty="0" smtClean="0">
              <a:solidFill>
                <a:srgbClr val="C00000"/>
              </a:solidFill>
            </a:endParaRPr>
          </a:p>
          <a:p>
            <a:endParaRPr lang="en-US" b="1" dirty="0">
              <a:solidFill>
                <a:srgbClr val="C00000"/>
              </a:solidFill>
            </a:endParaRPr>
          </a:p>
          <a:p>
            <a:endParaRPr lang="en-US" b="1" dirty="0" smtClean="0">
              <a:solidFill>
                <a:srgbClr val="C00000"/>
              </a:solidFill>
            </a:endParaRPr>
          </a:p>
          <a:p>
            <a:endParaRPr lang="en-US" b="1" dirty="0">
              <a:solidFill>
                <a:srgbClr val="C00000"/>
              </a:solidFill>
            </a:endParaRPr>
          </a:p>
        </p:txBody>
      </p:sp>
      <p:sp>
        <p:nvSpPr>
          <p:cNvPr id="3" name="Rectangle 2"/>
          <p:cNvSpPr/>
          <p:nvPr/>
        </p:nvSpPr>
        <p:spPr>
          <a:xfrm>
            <a:off x="108154" y="1002238"/>
            <a:ext cx="11946194" cy="5570756"/>
          </a:xfrm>
          <a:prstGeom prst="rect">
            <a:avLst/>
          </a:prstGeom>
        </p:spPr>
        <p:txBody>
          <a:bodyPr wrap="square">
            <a:spAutoFit/>
          </a:bodyPr>
          <a:lstStyle/>
          <a:p>
            <a:pPr algn="just"/>
            <a:r>
              <a:rPr lang="en-US" sz="2000" dirty="0" smtClean="0"/>
              <a:t>Can be broken down into different categories, depending on which area of the mouth is affected:</a:t>
            </a:r>
          </a:p>
          <a:p>
            <a:pPr algn="just"/>
            <a:r>
              <a:rPr lang="en-US" sz="2000" dirty="0" smtClean="0"/>
              <a:t>Cheilitis – inflammation of the lips and around the mouth</a:t>
            </a:r>
          </a:p>
          <a:p>
            <a:pPr algn="just"/>
            <a:r>
              <a:rPr lang="en-US" sz="2000" dirty="0" smtClean="0"/>
              <a:t>Glossitis – inflammation of the tongue</a:t>
            </a:r>
          </a:p>
          <a:p>
            <a:pPr algn="just"/>
            <a:r>
              <a:rPr lang="en-US" sz="2000" dirty="0" smtClean="0"/>
              <a:t>Gingivitis – inflammation of the gums</a:t>
            </a:r>
          </a:p>
          <a:p>
            <a:pPr algn="just"/>
            <a:r>
              <a:rPr lang="en-US" sz="2000" dirty="0" smtClean="0"/>
              <a:t>Pharyngitis – inflammation of the back of the mouth</a:t>
            </a:r>
          </a:p>
          <a:p>
            <a:pPr algn="just"/>
            <a:r>
              <a:rPr lang="en-US" sz="2000" dirty="0" smtClean="0"/>
              <a:t> Stomatitis can be caused by a variety of different factors, which may overlap with each other at the same time. Often it will be due to injury, infection, allergy, or skin disease.</a:t>
            </a:r>
          </a:p>
          <a:p>
            <a:pPr algn="just"/>
            <a:r>
              <a:rPr lang="en-US" sz="2000" dirty="0" smtClean="0"/>
              <a:t> The most common causes are:</a:t>
            </a:r>
          </a:p>
          <a:p>
            <a:pPr algn="just"/>
            <a:r>
              <a:rPr lang="en-US" sz="2000" dirty="0" smtClean="0"/>
              <a:t>Trauma from ill-fitting dentures or braces, biting the inside of the cheek, tongue, or lip, and surgery</a:t>
            </a:r>
          </a:p>
          <a:p>
            <a:pPr algn="just"/>
            <a:r>
              <a:rPr lang="en-US" sz="2000" dirty="0" smtClean="0"/>
              <a:t>Chemotherapy treatment for cancer</a:t>
            </a:r>
          </a:p>
          <a:p>
            <a:pPr algn="just"/>
            <a:r>
              <a:rPr lang="en-US" sz="2000" dirty="0" smtClean="0"/>
              <a:t>Viral infection, such as herpes yeast infection, such as thrush any condition associated with dry mouth smoking or chewing tobacco</a:t>
            </a:r>
          </a:p>
          <a:p>
            <a:pPr algn="just"/>
            <a:r>
              <a:rPr lang="en-US" sz="2000" dirty="0" smtClean="0"/>
              <a:t>Other examples include: Bacterial infections-Sexually transmitted infections-Weakened or deficient immune system</a:t>
            </a:r>
          </a:p>
          <a:p>
            <a:pPr algn="just"/>
            <a:r>
              <a:rPr lang="en-US" sz="2000" dirty="0" smtClean="0"/>
              <a:t>Irritation from strong chemicals-Stress-Certain diseases, including Behcet’s disease, Crohn’s disease, and lupus</a:t>
            </a:r>
          </a:p>
          <a:p>
            <a:pPr algn="just"/>
            <a:r>
              <a:rPr lang="en-US" sz="2000" dirty="0" smtClean="0"/>
              <a:t>Medications, including sulfa drugs, anti-epileptics, and some antibiotics</a:t>
            </a:r>
          </a:p>
          <a:p>
            <a:pPr algn="just"/>
            <a:r>
              <a:rPr lang="en-US" sz="2000" dirty="0" smtClean="0"/>
              <a:t>Nutritional deficiencies-Allergic reactions-Burns caused by hot food and drink</a:t>
            </a:r>
          </a:p>
          <a:p>
            <a:endParaRPr lang="en-US" dirty="0"/>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177065724"/>
      </p:ext>
    </p:extLst>
  </p:cSld>
  <p:clrMapOvr>
    <a:masterClrMapping/>
  </p:clrMapOvr>
  <mc:AlternateContent xmlns:mc="http://schemas.openxmlformats.org/markup-compatibility/2006">
    <mc:Choice xmlns:p14="http://schemas.microsoft.com/office/powerpoint/2010/main" xmlns="" Requires="p14">
      <p:transition spd="slow" p14:dur="2000" advTm="90492"/>
    </mc:Choice>
    <mc:Fallback>
      <p:transition spd="slow" advTm="90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0" y="444342"/>
            <a:ext cx="12192000" cy="7386638"/>
          </a:xfrm>
          <a:prstGeom prst="rect">
            <a:avLst/>
          </a:prstGeom>
        </p:spPr>
        <p:txBody>
          <a:bodyPr wrap="square">
            <a:spAutoFit/>
          </a:bodyPr>
          <a:lstStyle/>
          <a:p>
            <a:pPr algn="just"/>
            <a:r>
              <a:rPr lang="en-US" sz="2000" dirty="0" smtClean="0">
                <a:solidFill>
                  <a:srgbClr val="C00000"/>
                </a:solidFill>
              </a:rPr>
              <a:t>Symptoms</a:t>
            </a:r>
          </a:p>
          <a:p>
            <a:pPr algn="just"/>
            <a:r>
              <a:rPr lang="en-US" sz="2000" dirty="0" smtClean="0"/>
              <a:t>Stomatitis often results in pain, stinging, and soreness. Each person may experience different symptoms. These can include:</a:t>
            </a:r>
          </a:p>
          <a:p>
            <a:pPr algn="just"/>
            <a:r>
              <a:rPr lang="en-US" sz="2000" dirty="0" smtClean="0"/>
              <a:t>Mouth ulcers with a white or yellow layer and red base, usually inside the lips, cheek, or on the tongue</a:t>
            </a:r>
          </a:p>
          <a:p>
            <a:pPr algn="just"/>
            <a:r>
              <a:rPr lang="en-US" sz="2000" dirty="0" smtClean="0"/>
              <a:t>Red patches</a:t>
            </a:r>
          </a:p>
          <a:p>
            <a:pPr algn="just"/>
            <a:r>
              <a:rPr lang="en-US" sz="2000" dirty="0" smtClean="0"/>
              <a:t>Blisters</a:t>
            </a:r>
          </a:p>
          <a:p>
            <a:pPr algn="just"/>
            <a:r>
              <a:rPr lang="en-US" sz="2000" dirty="0" smtClean="0"/>
              <a:t>Swelling</a:t>
            </a:r>
          </a:p>
          <a:p>
            <a:pPr algn="just"/>
            <a:r>
              <a:rPr lang="en-US" sz="2000" dirty="0" smtClean="0"/>
              <a:t>Oral dysaesthesia – a burning feeling in the mouth</a:t>
            </a:r>
          </a:p>
          <a:p>
            <a:pPr algn="just"/>
            <a:r>
              <a:rPr lang="en-US" sz="2000" dirty="0" smtClean="0"/>
              <a:t>Lesions that heal in 4-14 days and often recur</a:t>
            </a:r>
          </a:p>
          <a:p>
            <a:pPr algn="just"/>
            <a:endParaRPr lang="en-US" sz="2000" dirty="0" smtClean="0"/>
          </a:p>
          <a:p>
            <a:pPr algn="just"/>
            <a:endParaRPr lang="en-US" sz="2000" dirty="0"/>
          </a:p>
          <a:p>
            <a:pPr algn="just"/>
            <a:r>
              <a:rPr lang="en-US" sz="2000" dirty="0" smtClean="0">
                <a:solidFill>
                  <a:srgbClr val="C00000"/>
                </a:solidFill>
              </a:rPr>
              <a:t>Diagnosis</a:t>
            </a:r>
          </a:p>
          <a:p>
            <a:pPr algn="just"/>
            <a:r>
              <a:rPr lang="en-US" sz="2000" dirty="0" smtClean="0"/>
              <a:t>Diagnosis will depend entirely on what is causing the stomatitis. Relevant investigations include a physical examination, as doctors can learn a lot by looking at the appearance and distribution of ulcers.</a:t>
            </a:r>
          </a:p>
          <a:p>
            <a:pPr algn="just"/>
            <a:r>
              <a:rPr lang="en-US" sz="2000" dirty="0" smtClean="0"/>
              <a:t> Other tests might include:</a:t>
            </a:r>
          </a:p>
          <a:p>
            <a:pPr algn="just"/>
            <a:r>
              <a:rPr lang="en-US" sz="2000" dirty="0" smtClean="0"/>
              <a:t>Swabs, both bacterial and viral</a:t>
            </a:r>
          </a:p>
          <a:p>
            <a:pPr algn="just"/>
            <a:r>
              <a:rPr lang="en-US" sz="2000" dirty="0" smtClean="0"/>
              <a:t>Tissue scrapings or swabs for fungal infections</a:t>
            </a:r>
          </a:p>
          <a:p>
            <a:pPr algn="just"/>
            <a:r>
              <a:rPr lang="en-US" sz="2000" dirty="0" smtClean="0"/>
              <a:t>Biopsy, or the removal of cells or tissue for further study</a:t>
            </a:r>
          </a:p>
          <a:p>
            <a:pPr algn="just"/>
            <a:r>
              <a:rPr lang="en-US" sz="2000" dirty="0" smtClean="0"/>
              <a:t>Blood tests Patch tests to identify allergy</a:t>
            </a:r>
          </a:p>
          <a:p>
            <a:pPr algn="just"/>
            <a:r>
              <a:rPr lang="en-US" sz="2000" dirty="0" smtClean="0"/>
              <a:t>A doctor will also look at a person’s medical history to see if a current or previous medication has caused the stomatitis. The doctor will also ask a person about their sexual history and whether they have ever smoked.</a:t>
            </a:r>
          </a:p>
          <a:p>
            <a:endParaRPr lang="en-US" dirty="0" smtClean="0"/>
          </a:p>
          <a:p>
            <a:endParaRPr lang="en-US" dirty="0"/>
          </a:p>
          <a:p>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297641465"/>
      </p:ext>
    </p:extLst>
  </p:cSld>
  <p:clrMapOvr>
    <a:masterClrMapping/>
  </p:clrMapOvr>
  <mc:AlternateContent xmlns:mc="http://schemas.openxmlformats.org/markup-compatibility/2006">
    <mc:Choice xmlns:p14="http://schemas.microsoft.com/office/powerpoint/2010/main" xmlns="" Requires="p14">
      <p:transition spd="slow" p14:dur="2000" advTm="87440"/>
    </mc:Choice>
    <mc:Fallback>
      <p:transition spd="slow" advTm="8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0" y="-79653"/>
            <a:ext cx="12192000" cy="6555641"/>
          </a:xfrm>
          <a:prstGeom prst="rect">
            <a:avLst/>
          </a:prstGeom>
        </p:spPr>
        <p:txBody>
          <a:bodyPr wrap="square">
            <a:spAutoFit/>
          </a:bodyPr>
          <a:lstStyle/>
          <a:p>
            <a:pPr algn="just"/>
            <a:r>
              <a:rPr lang="en-US" sz="2000" b="1" dirty="0" smtClean="0">
                <a:solidFill>
                  <a:srgbClr val="C00000"/>
                </a:solidFill>
              </a:rPr>
              <a:t>Treatment</a:t>
            </a:r>
          </a:p>
          <a:p>
            <a:pPr algn="just"/>
            <a:endParaRPr lang="en-US" sz="2000" dirty="0" smtClean="0"/>
          </a:p>
          <a:p>
            <a:pPr algn="just"/>
            <a:r>
              <a:rPr lang="en-US" sz="2000" dirty="0" smtClean="0"/>
              <a:t>Treatment for stomatitis will depend on the cause. Treating the root cause is important for stomatitis caused by the following:</a:t>
            </a:r>
          </a:p>
          <a:p>
            <a:pPr algn="just"/>
            <a:r>
              <a:rPr lang="en-US" sz="2000" dirty="0" smtClean="0"/>
              <a:t>Allergy: If caused by an allergic reaction, then the doctor will try to identify what the allergy is and look to eliminate its effects.</a:t>
            </a:r>
          </a:p>
          <a:p>
            <a:pPr algn="just"/>
            <a:r>
              <a:rPr lang="en-US" sz="2000" dirty="0" smtClean="0"/>
              <a:t>Infection: Stomatitis caused by an infection may require specialized treatment and medications depending on what the infection is.</a:t>
            </a:r>
          </a:p>
          <a:p>
            <a:pPr algn="just"/>
            <a:r>
              <a:rPr lang="en-US" sz="2000" dirty="0" smtClean="0"/>
              <a:t>Disease: If a specific disease causes stomatitis, a doctor will aim to identify this and treat it.</a:t>
            </a:r>
          </a:p>
          <a:p>
            <a:pPr algn="just"/>
            <a:r>
              <a:rPr lang="en-US" sz="2000" dirty="0" smtClean="0"/>
              <a:t>Nutritional deficiency: A doctor can identify and address nutritional problems with medication or diet.</a:t>
            </a:r>
          </a:p>
          <a:p>
            <a:pPr algn="just"/>
            <a:endParaRPr lang="en-US" sz="2000" dirty="0" smtClean="0"/>
          </a:p>
          <a:p>
            <a:pPr algn="just"/>
            <a:r>
              <a:rPr lang="en-US" sz="2000" dirty="0" smtClean="0"/>
              <a:t>Topical treatment</a:t>
            </a:r>
          </a:p>
          <a:p>
            <a:pPr algn="just"/>
            <a:r>
              <a:rPr lang="en-US" sz="2000" dirty="0" smtClean="0"/>
              <a:t>Topical treatments applied directly to the skin have been found to help lessen the pain and speed up healing. Types of topical treatment include:</a:t>
            </a:r>
          </a:p>
          <a:p>
            <a:pPr algn="just"/>
            <a:endParaRPr lang="en-US" sz="2000" dirty="0"/>
          </a:p>
          <a:p>
            <a:pPr algn="just"/>
            <a:endParaRPr lang="en-US" sz="2000" dirty="0" smtClean="0"/>
          </a:p>
          <a:p>
            <a:pPr algn="just"/>
            <a:r>
              <a:rPr lang="en-US" sz="2000" dirty="0" smtClean="0"/>
              <a:t>Topical corticosteroids: Often a rinse, these aim to eliminate symptoms to allow the person to eat, drink, and speak without pain or discomfort.</a:t>
            </a:r>
          </a:p>
          <a:p>
            <a:pPr algn="just"/>
            <a:r>
              <a:rPr lang="en-US" sz="2000" dirty="0" smtClean="0"/>
              <a:t>Topical antibiotics: These are usually in gel or rinse format and have anti-inflammatory and antibiotic properties.</a:t>
            </a:r>
          </a:p>
          <a:p>
            <a:pPr algn="just"/>
            <a:r>
              <a:rPr lang="en-US" sz="2000" dirty="0" smtClean="0"/>
              <a:t>Topical anesthetics: These are numbing medications, mostly available by prescription that people can apply directly to the sores for temporary pain relief.</a:t>
            </a:r>
            <a:endParaRPr lang="en-US" sz="20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751024746"/>
      </p:ext>
    </p:extLst>
  </p:cSld>
  <p:clrMapOvr>
    <a:masterClrMapping/>
  </p:clrMapOvr>
  <mc:AlternateContent xmlns:mc="http://schemas.openxmlformats.org/markup-compatibility/2006">
    <mc:Choice xmlns:p14="http://schemas.microsoft.com/office/powerpoint/2010/main" xmlns="" Requires="p14">
      <p:transition spd="slow" p14:dur="2000" advTm="88142"/>
    </mc:Choice>
    <mc:Fallback>
      <p:transition spd="slow" advTm="88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403123" y="435359"/>
            <a:ext cx="12054348" cy="5447645"/>
          </a:xfrm>
          <a:prstGeom prst="rect">
            <a:avLst/>
          </a:prstGeom>
        </p:spPr>
        <p:txBody>
          <a:bodyPr wrap="square">
            <a:spAutoFit/>
          </a:bodyPr>
          <a:lstStyle/>
          <a:p>
            <a:pPr algn="just"/>
            <a:r>
              <a:rPr lang="en-US" sz="2400" b="1" dirty="0" smtClean="0">
                <a:solidFill>
                  <a:srgbClr val="C00000"/>
                </a:solidFill>
              </a:rPr>
              <a:t>Prevention</a:t>
            </a:r>
          </a:p>
          <a:p>
            <a:pPr algn="just"/>
            <a:endParaRPr lang="en-US" sz="2400" dirty="0" smtClean="0"/>
          </a:p>
          <a:p>
            <a:pPr algn="just"/>
            <a:r>
              <a:rPr lang="en-US" sz="2400" dirty="0" smtClean="0"/>
              <a:t>There are basic precautions that people can take to try and stop stomatitis returning, such as:</a:t>
            </a:r>
          </a:p>
          <a:p>
            <a:pPr algn="just"/>
            <a:endParaRPr lang="en-US" sz="2400" dirty="0" smtClean="0"/>
          </a:p>
          <a:p>
            <a:pPr algn="just"/>
            <a:r>
              <a:rPr lang="en-US" sz="2400" dirty="0" smtClean="0"/>
              <a:t>Using an antiseptic and non-alcoholic mouthwash</a:t>
            </a:r>
          </a:p>
          <a:p>
            <a:pPr algn="just"/>
            <a:endParaRPr lang="en-US" sz="2400" dirty="0" smtClean="0"/>
          </a:p>
          <a:p>
            <a:pPr algn="just"/>
            <a:r>
              <a:rPr lang="en-US" sz="2400" dirty="0" smtClean="0"/>
              <a:t>Treating chronic dry mouth</a:t>
            </a:r>
          </a:p>
          <a:p>
            <a:pPr algn="just"/>
            <a:endParaRPr lang="en-US" sz="2400" dirty="0" smtClean="0"/>
          </a:p>
          <a:p>
            <a:pPr algn="just"/>
            <a:r>
              <a:rPr lang="en-US" sz="2400" dirty="0" smtClean="0"/>
              <a:t>Using a soft toothbrush</a:t>
            </a:r>
          </a:p>
          <a:p>
            <a:pPr algn="just"/>
            <a:endParaRPr lang="en-US" sz="2400" dirty="0" smtClean="0"/>
          </a:p>
          <a:p>
            <a:pPr algn="just"/>
            <a:r>
              <a:rPr lang="en-US" sz="2400" dirty="0" smtClean="0"/>
              <a:t>Maintaining proper nutrition and hydration</a:t>
            </a:r>
          </a:p>
          <a:p>
            <a:pPr algn="just"/>
            <a:endParaRPr lang="en-US" sz="2400" dirty="0" smtClean="0"/>
          </a:p>
          <a:p>
            <a:pPr algn="just"/>
            <a:r>
              <a:rPr lang="en-US" sz="2400" dirty="0" smtClean="0"/>
              <a:t>Receiving routine dental care</a:t>
            </a:r>
          </a:p>
          <a:p>
            <a:endParaRPr lang="en-US" dirty="0" smtClean="0"/>
          </a:p>
          <a:p>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040618908"/>
      </p:ext>
    </p:extLst>
  </p:cSld>
  <p:clrMapOvr>
    <a:masterClrMapping/>
  </p:clrMapOvr>
  <mc:AlternateContent xmlns:mc="http://schemas.openxmlformats.org/markup-compatibility/2006">
    <mc:Choice xmlns:p14="http://schemas.microsoft.com/office/powerpoint/2010/main" xmlns="" Requires="p14">
      <p:transition spd="slow" p14:dur="2000" advTm="27392"/>
    </mc:Choice>
    <mc:Fallback>
      <p:transition spd="slow" advTm="27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 y="0"/>
            <a:ext cx="12064180" cy="6858000"/>
          </a:xfrm>
          <a:prstGeom prst="rect">
            <a:avLst/>
          </a:prstGeom>
        </p:spPr>
      </p:pic>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704638" y="5884283"/>
            <a:ext cx="487362" cy="487362"/>
          </a:xfrm>
          <a:prstGeom prst="rect">
            <a:avLst/>
          </a:prstGeom>
        </p:spPr>
      </p:pic>
    </p:spTree>
    <p:extLst>
      <p:ext uri="{BB962C8B-B14F-4D97-AF65-F5344CB8AC3E}">
        <p14:creationId xmlns:p14="http://schemas.microsoft.com/office/powerpoint/2010/main" xmlns="" val="4132722390"/>
      </p:ext>
    </p:extLst>
  </p:cSld>
  <p:clrMapOvr>
    <a:masterClrMapping/>
  </p:clrMapOvr>
  <mc:AlternateContent xmlns:mc="http://schemas.openxmlformats.org/markup-compatibility/2006">
    <mc:Choice xmlns:p14="http://schemas.microsoft.com/office/powerpoint/2010/main" xmlns="" Requires="p14">
      <p:transition spd="slow" p14:dur="2000" advTm="7644"/>
    </mc:Choice>
    <mc:Fallback>
      <p:transition spd="slow" advTm="7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0" y="277699"/>
            <a:ext cx="12192000" cy="6555641"/>
          </a:xfrm>
          <a:prstGeom prst="rect">
            <a:avLst/>
          </a:prstGeom>
        </p:spPr>
        <p:txBody>
          <a:bodyPr wrap="square">
            <a:spAutoFit/>
          </a:bodyPr>
          <a:lstStyle/>
          <a:p>
            <a:r>
              <a:rPr lang="en-US" sz="2400" b="1" dirty="0" smtClean="0">
                <a:solidFill>
                  <a:srgbClr val="C00000"/>
                </a:solidFill>
              </a:rPr>
              <a:t>Candidiasis</a:t>
            </a:r>
          </a:p>
          <a:p>
            <a:endParaRPr lang="en-US" dirty="0" smtClean="0"/>
          </a:p>
          <a:p>
            <a:endParaRPr lang="en-US" dirty="0" smtClean="0"/>
          </a:p>
          <a:p>
            <a:pPr algn="just"/>
            <a:r>
              <a:rPr lang="en-US" dirty="0" smtClean="0"/>
              <a:t> </a:t>
            </a:r>
            <a:r>
              <a:rPr lang="en-US" sz="2400" dirty="0" smtClean="0"/>
              <a:t>Is an infection caused by a fungus called Candida; most commonly the Candida albicans variety. The Candida infection (also known as a yeast infection) usually affects the skin and/or the mucous membranes of the mouth, intestines, or the vagina.</a:t>
            </a:r>
          </a:p>
          <a:p>
            <a:pPr algn="just"/>
            <a:r>
              <a:rPr lang="en-US" sz="2400" dirty="0" smtClean="0"/>
              <a:t>Candidiasis describes a group of fungal infections involving the skin and mucous membranes. Infection is caused by Candida species, primarily Candida albicans. </a:t>
            </a:r>
          </a:p>
          <a:p>
            <a:pPr algn="just"/>
            <a:r>
              <a:rPr lang="en-US" sz="2400" dirty="0" smtClean="0"/>
              <a:t> </a:t>
            </a:r>
          </a:p>
          <a:p>
            <a:pPr algn="just"/>
            <a:r>
              <a:rPr lang="en-US" sz="2400" dirty="0" smtClean="0"/>
              <a:t>Some circumstances, such as taking a long course of antibiotics or having a weakened immune system can increase your risk of developing a Candida infection. The most common Candida infections, such as vaginal and skin infections, are localized and can be treated with antifungal drugs. </a:t>
            </a:r>
          </a:p>
          <a:p>
            <a:pPr algn="just"/>
            <a:endParaRPr lang="en-US" sz="2400" dirty="0" smtClean="0"/>
          </a:p>
          <a:p>
            <a:pPr algn="just"/>
            <a:r>
              <a:rPr lang="en-US" sz="2400" dirty="0" smtClean="0"/>
              <a:t>However, the most common symptoms of invasive candidiasis are fever and chills that don't improve after antibiotic treatment for suspected bacterial infections. Other symptoms can develop if the infection spreads to other parts of the body, such as the heart, brain, eyes, bones, or joints.</a:t>
            </a:r>
            <a:endParaRPr lang="en-US" sz="24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43548376"/>
      </p:ext>
    </p:extLst>
  </p:cSld>
  <p:clrMapOvr>
    <a:masterClrMapping/>
  </p:clrMapOvr>
  <mc:AlternateContent xmlns:mc="http://schemas.openxmlformats.org/markup-compatibility/2006">
    <mc:Choice xmlns:p14="http://schemas.microsoft.com/office/powerpoint/2010/main" xmlns="" Requires="p14">
      <p:transition spd="slow" p14:dur="2000" advTm="60712"/>
    </mc:Choice>
    <mc:Fallback>
      <p:transition spd="slow" advTm="60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2412</Words>
  <Application>Microsoft Office PowerPoint</Application>
  <PresentationFormat>مخصص</PresentationFormat>
  <Paragraphs>264</Paragraphs>
  <Slides>23</Slides>
  <Notes>0</Notes>
  <HiddenSlides>0</HiddenSlides>
  <MMClips>23</MMClips>
  <ScaleCrop>false</ScaleCrop>
  <HeadingPairs>
    <vt:vector size="4" baseType="variant">
      <vt:variant>
        <vt:lpstr>سمة</vt:lpstr>
      </vt:variant>
      <vt:variant>
        <vt:i4>1</vt:i4>
      </vt:variant>
      <vt:variant>
        <vt:lpstr>عناوين الشرائح</vt:lpstr>
      </vt:variant>
      <vt:variant>
        <vt:i4>23</vt:i4>
      </vt:variant>
    </vt:vector>
  </HeadingPairs>
  <TitlesOfParts>
    <vt:vector size="24" baseType="lpstr">
      <vt:lpstr>Office Theme</vt:lpstr>
      <vt:lpstr>Infections through skin and mucous membrane </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Infections through skin and mucous membrane</dc:title>
  <dc:creator>lenovo</dc:creator>
  <cp:lastModifiedBy>DR.Ahmed Saker 2O14</cp:lastModifiedBy>
  <cp:revision>25</cp:revision>
  <dcterms:created xsi:type="dcterms:W3CDTF">2020-12-05T15:19:05Z</dcterms:created>
  <dcterms:modified xsi:type="dcterms:W3CDTF">2021-09-29T14:18:19Z</dcterms:modified>
</cp:coreProperties>
</file>