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5" r:id="rId8"/>
    <p:sldId id="264" r:id="rId9"/>
    <p:sldId id="263" r:id="rId10"/>
    <p:sldId id="259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2E28FD0-4D71-4051-BC01-2777CA9A8690}" type="datetimeFigureOut">
              <a:rPr lang="ar-IQ" smtClean="0"/>
              <a:t>26/09/1441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A0CD6D-17C8-418D-9174-5DB20676C63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Dilution method</a:t>
            </a:r>
            <a:endParaRPr lang="ar-IQ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/>
          <a:p>
            <a:r>
              <a:rPr lang="en-US" sz="4000" smtClean="0">
                <a:solidFill>
                  <a:srgbClr val="FF0000"/>
                </a:solidFill>
              </a:rPr>
              <a:t>LAB </a:t>
            </a:r>
            <a:r>
              <a:rPr lang="en-US" sz="4000" smtClean="0">
                <a:solidFill>
                  <a:srgbClr val="FF0000"/>
                </a:solidFill>
              </a:rPr>
              <a:t>5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866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480720"/>
          </a:xfrm>
        </p:spPr>
        <p:txBody>
          <a:bodyPr>
            <a:normAutofit/>
          </a:bodyPr>
          <a:lstStyle/>
          <a:p>
            <a:pPr algn="l" rtl="0"/>
            <a:r>
              <a:rPr lang="en-US" sz="4000" b="1" dirty="0" smtClean="0">
                <a:solidFill>
                  <a:srgbClr val="0070C0"/>
                </a:solidFill>
              </a:rPr>
              <a:t>Methods</a:t>
            </a:r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</a:rPr>
              <a:t> :</a:t>
            </a:r>
          </a:p>
          <a:p>
            <a:pPr algn="l" rtl="0"/>
            <a:r>
              <a:rPr lang="en-US" dirty="0" smtClean="0"/>
              <a:t>1- The surface of agar plate inoculated with an adjusted bacterial suspension by swab in the same manner as a disk diffusion test .</a:t>
            </a:r>
          </a:p>
          <a:p>
            <a:pPr algn="l" rtl="0"/>
            <a:r>
              <a:rPr lang="en-US" dirty="0" smtClean="0"/>
              <a:t>2- One or more E test strips for the antimicrobial agents to be tested are then placed on the inoculated agar surface .</a:t>
            </a:r>
          </a:p>
          <a:p>
            <a:pPr algn="l" rtl="0"/>
            <a:r>
              <a:rPr lang="en-US" dirty="0" smtClean="0"/>
              <a:t>3- After an overnight incubation ,the interaction of the antimicrobial agent gradient and the test bacterial inoculum gives rise to </a:t>
            </a:r>
            <a:r>
              <a:rPr lang="en-US" dirty="0" smtClean="0">
                <a:solidFill>
                  <a:srgbClr val="FF0000"/>
                </a:solidFill>
              </a:rPr>
              <a:t>elliptical inhibitory zones </a:t>
            </a:r>
          </a:p>
          <a:p>
            <a:pPr algn="l" rtl="0"/>
            <a:r>
              <a:rPr lang="en-US" dirty="0" smtClean="0"/>
              <a:t>4-The results are read in </a:t>
            </a:r>
            <a:r>
              <a:rPr lang="en-US" dirty="0" smtClean="0">
                <a:solidFill>
                  <a:srgbClr val="FF0000"/>
                </a:solidFill>
              </a:rPr>
              <a:t>the intersection of the ellipse with a MIC scale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865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784976" cy="6408712"/>
          </a:xfrm>
        </p:spPr>
      </p:pic>
    </p:spTree>
    <p:extLst>
      <p:ext uri="{BB962C8B-B14F-4D97-AF65-F5344CB8AC3E}">
        <p14:creationId xmlns:p14="http://schemas.microsoft.com/office/powerpoint/2010/main" val="7756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7"/>
            <a:ext cx="8352928" cy="6048672"/>
          </a:xfrm>
        </p:spPr>
      </p:pic>
    </p:spTree>
    <p:extLst>
      <p:ext uri="{BB962C8B-B14F-4D97-AF65-F5344CB8AC3E}">
        <p14:creationId xmlns:p14="http://schemas.microsoft.com/office/powerpoint/2010/main" val="395922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/>
          </a:bodyPr>
          <a:lstStyle/>
          <a:p>
            <a:pPr algn="just" rtl="0"/>
            <a:r>
              <a:rPr lang="en-US" b="1" dirty="0" smtClean="0">
                <a:solidFill>
                  <a:srgbClr val="0070C0"/>
                </a:solidFill>
              </a:rPr>
              <a:t>Determine the MIC of fastidious ,slow –growing or nutritionally deficient microorganism that have unique growth requirement and cannot be testing by automated methods ,r for a specific type of patient or infection</a:t>
            </a:r>
          </a:p>
          <a:p>
            <a:pPr algn="just" rtl="0"/>
            <a:r>
              <a:rPr lang="en-US" b="1" dirty="0" smtClean="0">
                <a:solidFill>
                  <a:srgbClr val="0070C0"/>
                </a:solidFill>
              </a:rPr>
              <a:t>Detect low levels of resistance</a:t>
            </a:r>
          </a:p>
          <a:p>
            <a:pPr algn="just" rtl="0"/>
            <a:r>
              <a:rPr lang="en-US" b="1" dirty="0" smtClean="0">
                <a:solidFill>
                  <a:srgbClr val="0070C0"/>
                </a:solidFill>
              </a:rPr>
              <a:t>Test antimicrobial not performed in routine use or a new recently introduced antimicrobial agent</a:t>
            </a:r>
          </a:p>
          <a:p>
            <a:pPr algn="just" rtl="0"/>
            <a:r>
              <a:rPr lang="en-US" b="1" dirty="0" smtClean="0">
                <a:solidFill>
                  <a:srgbClr val="0070C0"/>
                </a:solidFill>
              </a:rPr>
              <a:t>Confirm an equivocal antibiotics sensitivity test results .</a:t>
            </a:r>
            <a:endParaRPr lang="ar-IQ" b="1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 –test can help to :-</a:t>
            </a:r>
            <a:endParaRPr lang="ar-IQ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867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algn="just" rtl="0"/>
            <a:r>
              <a:rPr lang="en-US" dirty="0" smtClean="0"/>
              <a:t>It is a </a:t>
            </a:r>
            <a:r>
              <a:rPr lang="en-US" dirty="0" smtClean="0">
                <a:solidFill>
                  <a:srgbClr val="FF0000"/>
                </a:solidFill>
              </a:rPr>
              <a:t>quantitative method 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7030A0"/>
                </a:solidFill>
              </a:rPr>
              <a:t>depend</a:t>
            </a:r>
            <a:r>
              <a:rPr lang="en-US" dirty="0" smtClean="0"/>
              <a:t> on </a:t>
            </a:r>
            <a:r>
              <a:rPr lang="en-US" dirty="0" smtClean="0">
                <a:solidFill>
                  <a:srgbClr val="7030A0"/>
                </a:solidFill>
              </a:rPr>
              <a:t>preparation of series of gradually duplicate concentration of antibiotic in a suitable medium for growth</a:t>
            </a:r>
            <a:r>
              <a:rPr lang="en-US" dirty="0" smtClean="0"/>
              <a:t> , then adding limited </a:t>
            </a:r>
            <a:r>
              <a:rPr lang="en-US" dirty="0" smtClean="0">
                <a:solidFill>
                  <a:srgbClr val="FF0000"/>
                </a:solidFill>
              </a:rPr>
              <a:t>number of bacteria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C000"/>
                </a:solidFill>
              </a:rPr>
              <a:t>checking the ability of antibiotic to inhibit or kill the bacteria under testing by presence of turbidity in test tubes or not 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The diffusion test of antibiotic by using disc method is useless and do not give clear information about the bacterial sensitivity , as following :-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970557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just" rtl="0"/>
            <a:r>
              <a:rPr lang="en-US" dirty="0" smtClean="0"/>
              <a:t>1- In case of using </a:t>
            </a:r>
            <a:r>
              <a:rPr lang="en-US" dirty="0" smtClean="0">
                <a:solidFill>
                  <a:srgbClr val="FF0000"/>
                </a:solidFill>
              </a:rPr>
              <a:t>slow growth </a:t>
            </a:r>
            <a:r>
              <a:rPr lang="en-US" dirty="0" smtClean="0"/>
              <a:t>rate microorganism such as </a:t>
            </a:r>
            <a:r>
              <a:rPr lang="en-US" dirty="0" smtClean="0">
                <a:solidFill>
                  <a:srgbClr val="FF0000"/>
                </a:solidFill>
              </a:rPr>
              <a:t>Mycobacterium tuberculosis</a:t>
            </a:r>
            <a:r>
              <a:rPr lang="en-US" dirty="0" smtClean="0"/>
              <a:t> (has 48 </a:t>
            </a:r>
            <a:r>
              <a:rPr lang="en-US" dirty="0" err="1" smtClean="0"/>
              <a:t>hr</a:t>
            </a:r>
            <a:r>
              <a:rPr lang="en-US" dirty="0" smtClean="0"/>
              <a:t> .generation time ) ,using disc method </a:t>
            </a:r>
            <a:r>
              <a:rPr lang="en-US" dirty="0" smtClean="0">
                <a:solidFill>
                  <a:schemeClr val="accent2"/>
                </a:solidFill>
              </a:rPr>
              <a:t>give wrong results </a:t>
            </a:r>
            <a:r>
              <a:rPr lang="en-US" b="1" dirty="0" smtClean="0">
                <a:solidFill>
                  <a:srgbClr val="FFC000"/>
                </a:solidFill>
              </a:rPr>
              <a:t>because the antibiotic diffusion in agar faster than bacterial growth , for that the inhibition zone appears bigger than normal case (not truth)</a:t>
            </a:r>
          </a:p>
          <a:p>
            <a:pPr algn="just" rtl="0"/>
            <a:r>
              <a:rPr lang="en-US" dirty="0" smtClean="0"/>
              <a:t>2- In case of </a:t>
            </a:r>
            <a:r>
              <a:rPr lang="en-US" dirty="0" smtClean="0">
                <a:solidFill>
                  <a:srgbClr val="FF0000"/>
                </a:solidFill>
              </a:rPr>
              <a:t>swarming bacteria </a:t>
            </a:r>
            <a:r>
              <a:rPr lang="en-US" dirty="0" smtClean="0"/>
              <a:t>such as  </a:t>
            </a:r>
            <a:r>
              <a:rPr lang="en-US" i="1" dirty="0" smtClean="0">
                <a:solidFill>
                  <a:srgbClr val="7030A0"/>
                </a:solidFill>
              </a:rPr>
              <a:t>Proteus </a:t>
            </a:r>
            <a:r>
              <a:rPr lang="en-US" dirty="0" smtClean="0"/>
              <a:t>,the swarming movement is considered as a </a:t>
            </a:r>
            <a:r>
              <a:rPr lang="en-US" dirty="0" smtClean="0">
                <a:solidFill>
                  <a:srgbClr val="7030A0"/>
                </a:solidFill>
              </a:rPr>
              <a:t>hinder for antibiotic diffusion and lead to make inhibition zone smaller than the normal case </a:t>
            </a:r>
            <a:r>
              <a:rPr lang="en-US" dirty="0" smtClean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6981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algn="just" rtl="0"/>
            <a:r>
              <a:rPr lang="en-US" dirty="0" smtClean="0"/>
              <a:t>3- In case of using antibiotics with high </a:t>
            </a:r>
            <a:r>
              <a:rPr lang="en-US" b="1" dirty="0" smtClean="0">
                <a:solidFill>
                  <a:srgbClr val="FFC000"/>
                </a:solidFill>
              </a:rPr>
              <a:t>molecular weight </a:t>
            </a:r>
            <a:r>
              <a:rPr lang="en-US" dirty="0" smtClean="0"/>
              <a:t>such as </a:t>
            </a:r>
            <a:r>
              <a:rPr lang="en-US" dirty="0" smtClean="0">
                <a:solidFill>
                  <a:srgbClr val="FF0000"/>
                </a:solidFill>
              </a:rPr>
              <a:t>Bacitracin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Polymyxin B</a:t>
            </a:r>
            <a:r>
              <a:rPr lang="en-US" dirty="0" smtClean="0"/>
              <a:t> which </a:t>
            </a:r>
            <a:r>
              <a:rPr lang="en-US" dirty="0" smtClean="0">
                <a:solidFill>
                  <a:srgbClr val="7030A0"/>
                </a:solidFill>
              </a:rPr>
              <a:t>diffuses in agar slowly </a:t>
            </a:r>
            <a:r>
              <a:rPr lang="en-US" dirty="0" smtClean="0"/>
              <a:t>,for that the inhibition will be small or will not appear </a:t>
            </a:r>
            <a:r>
              <a:rPr lang="en-US" dirty="0" smtClean="0">
                <a:solidFill>
                  <a:srgbClr val="7030A0"/>
                </a:solidFill>
              </a:rPr>
              <a:t>because the growth of bacteria is faster than diffusion of antibiotic</a:t>
            </a:r>
            <a:r>
              <a:rPr lang="en-US" dirty="0" smtClean="0"/>
              <a:t>.</a:t>
            </a:r>
          </a:p>
          <a:p>
            <a:pPr algn="just" rtl="0"/>
            <a:r>
              <a:rPr lang="en-US" dirty="0" smtClean="0"/>
              <a:t>In all above cases ,the dilution method is recommended and the </a:t>
            </a:r>
            <a:r>
              <a:rPr lang="en-US" dirty="0" smtClean="0">
                <a:solidFill>
                  <a:srgbClr val="0070C0"/>
                </a:solidFill>
              </a:rPr>
              <a:t>MIC ( minimal inhibitory concentration ) and MBC ( minimal bactericidal concentration ) can be estimated </a:t>
            </a:r>
            <a:r>
              <a:rPr lang="en-US" dirty="0" smtClean="0"/>
              <a:t>.</a:t>
            </a:r>
          </a:p>
          <a:p>
            <a:pPr algn="just" rtl="0"/>
            <a:r>
              <a:rPr lang="en-US" sz="2800" b="1" dirty="0" smtClean="0">
                <a:solidFill>
                  <a:srgbClr val="FF0000"/>
                </a:solidFill>
              </a:rPr>
              <a:t>MIC </a:t>
            </a:r>
            <a:r>
              <a:rPr lang="en-US" dirty="0" smtClean="0"/>
              <a:t>= </a:t>
            </a:r>
            <a:r>
              <a:rPr lang="en-US" b="1" dirty="0" smtClean="0">
                <a:solidFill>
                  <a:srgbClr val="FFC000"/>
                </a:solidFill>
              </a:rPr>
              <a:t>the minimum concentration leads to inhibition of bacteria under testing </a:t>
            </a:r>
            <a:r>
              <a:rPr lang="en-US" b="1" dirty="0" smtClean="0"/>
              <a:t>;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723768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52728"/>
          </a:xfrm>
        </p:spPr>
        <p:txBody>
          <a:bodyPr/>
          <a:lstStyle/>
          <a:p>
            <a:pPr algn="just" rtl="0"/>
            <a:r>
              <a:rPr lang="en-US" sz="2800" b="1" dirty="0" smtClean="0">
                <a:solidFill>
                  <a:srgbClr val="FFC000"/>
                </a:solidFill>
              </a:rPr>
              <a:t>MBC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the minimum concentration that kill the bacteria under testing </a:t>
            </a:r>
          </a:p>
          <a:p>
            <a:pPr algn="just" rtl="0"/>
            <a:r>
              <a:rPr lang="en-US" sz="2800" b="1" u="sng" dirty="0" smtClean="0">
                <a:solidFill>
                  <a:srgbClr val="0070C0"/>
                </a:solidFill>
              </a:rPr>
              <a:t>Method :- (Tube method and well method)</a:t>
            </a:r>
          </a:p>
          <a:p>
            <a:pPr algn="just" rtl="0"/>
            <a:r>
              <a:rPr lang="en-US" dirty="0" smtClean="0"/>
              <a:t>1- Culture 10-10 cell/ ml bacteria under testing in sterile test tubes containing Mueller Hinton Broth or other suitable medium with different requested concentration of antibiotic </a:t>
            </a:r>
          </a:p>
          <a:p>
            <a:pPr algn="just" rtl="0"/>
            <a:r>
              <a:rPr lang="en-US" dirty="0" smtClean="0"/>
              <a:t>2- Add </a:t>
            </a:r>
            <a:r>
              <a:rPr lang="en-US" dirty="0" smtClean="0">
                <a:solidFill>
                  <a:srgbClr val="0070C0"/>
                </a:solidFill>
              </a:rPr>
              <a:t>antibiotic to tubes except tube No.1  </a:t>
            </a:r>
            <a:r>
              <a:rPr lang="en-US" dirty="0" smtClean="0"/>
              <a:t>which </a:t>
            </a:r>
            <a:r>
              <a:rPr lang="en-US" dirty="0" smtClean="0">
                <a:solidFill>
                  <a:srgbClr val="FF0000"/>
                </a:solidFill>
              </a:rPr>
              <a:t>containing (0) con</a:t>
            </a:r>
            <a:r>
              <a:rPr lang="en-US" dirty="0" smtClean="0"/>
              <a:t>. Of antibiotic as control ;tube </a:t>
            </a:r>
            <a:r>
              <a:rPr lang="en-US" dirty="0" smtClean="0">
                <a:solidFill>
                  <a:srgbClr val="7030A0"/>
                </a:solidFill>
              </a:rPr>
              <a:t>No.2 containing lowest con</a:t>
            </a:r>
            <a:r>
              <a:rPr lang="en-US" dirty="0" smtClean="0"/>
              <a:t>. Of antibiotic ; tube </a:t>
            </a:r>
            <a:r>
              <a:rPr lang="en-US" b="1" dirty="0" smtClean="0">
                <a:solidFill>
                  <a:srgbClr val="FFC000"/>
                </a:solidFill>
              </a:rPr>
              <a:t>No.3 containing double con</a:t>
            </a:r>
            <a:r>
              <a:rPr lang="en-US" dirty="0" smtClean="0"/>
              <a:t>. Of  tube No ,2 and so.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4332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867328" cy="6552728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3- Incubated all tube at optimum condition ,then check ; any turbidity refer to growth of bacteria while no-turbidity (clear )refer to inhibition of bacteria by antibiotic action.</a:t>
            </a:r>
          </a:p>
          <a:p>
            <a:pPr algn="l" rtl="0"/>
            <a:endParaRPr lang="en-US" dirty="0"/>
          </a:p>
          <a:p>
            <a:pPr algn="l" rtl="0"/>
            <a:r>
              <a:rPr lang="en-US" sz="2800" b="1" u="sng" dirty="0" smtClean="0">
                <a:solidFill>
                  <a:srgbClr val="FFC000"/>
                </a:solidFill>
              </a:rPr>
              <a:t>To determine MIC 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select the 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clear tube (no bacterial growth) ranked at serial turbidity tubes ,this tube contains MIC of antibiotics </a:t>
            </a:r>
            <a:r>
              <a:rPr lang="en-US" dirty="0" smtClean="0"/>
              <a:t>.</a:t>
            </a:r>
          </a:p>
          <a:p>
            <a:pPr algn="l" rtl="0"/>
            <a:r>
              <a:rPr lang="en-US" sz="2800" u="sng" dirty="0" smtClean="0">
                <a:solidFill>
                  <a:srgbClr val="7030A0"/>
                </a:solidFill>
              </a:rPr>
              <a:t>To determine MBC 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take 0.1 ml from clear tubes and transfer to pet dishes containing Mueller Hinton agar and spread on the surface of agar then incubate at 37C for 24 -48hr . And then check the growth of colonies in each plate </a:t>
            </a:r>
            <a:endParaRPr lang="ar-IQ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61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/>
          <a:lstStyle/>
          <a:p>
            <a:pPr algn="just" rtl="0"/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plate that dose not show any colony represents the concentration of antibiotic for clear tube and is considered MBC for example the following flow chart .</a:t>
            </a:r>
          </a:p>
          <a:p>
            <a:pPr algn="just" rtl="0"/>
            <a:r>
              <a:rPr lang="en-US" sz="3600" b="1" u="sng" dirty="0" smtClean="0">
                <a:solidFill>
                  <a:srgbClr val="FF0000"/>
                </a:solidFill>
              </a:rPr>
              <a:t>Questions</a:t>
            </a:r>
          </a:p>
          <a:p>
            <a:pPr algn="just" rtl="0"/>
            <a:r>
              <a:rPr lang="en-US" sz="3600" b="1" dirty="0" smtClean="0">
                <a:solidFill>
                  <a:srgbClr val="7030A0"/>
                </a:solidFill>
              </a:rPr>
              <a:t>Container contains 500 mg of tetracycline ,prepare the following  concentration 10 mg/ml ,500 mg/ml and 50 mg/ml  with final volume 10 ml to tested </a:t>
            </a:r>
            <a:r>
              <a:rPr lang="en-US" sz="3600" b="1" dirty="0" err="1" smtClean="0">
                <a:solidFill>
                  <a:srgbClr val="7030A0"/>
                </a:solidFill>
              </a:rPr>
              <a:t>againt</a:t>
            </a:r>
            <a:r>
              <a:rPr lang="en-US" sz="3600" b="1" dirty="0" smtClean="0">
                <a:solidFill>
                  <a:srgbClr val="7030A0"/>
                </a:solidFill>
              </a:rPr>
              <a:t> E.coli </a:t>
            </a:r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5312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/>
          </a:bodyPr>
          <a:lstStyle/>
          <a:p>
            <a:pPr algn="just" rtl="0"/>
            <a:r>
              <a:rPr lang="en-US" dirty="0" smtClean="0">
                <a:solidFill>
                  <a:srgbClr val="FF0000"/>
                </a:solidFill>
              </a:rPr>
              <a:t>Epsilometer test (E test ) </a:t>
            </a:r>
            <a:r>
              <a:rPr lang="en-US" dirty="0" smtClean="0"/>
              <a:t>: diagnostic device used by laboratories to </a:t>
            </a:r>
            <a:r>
              <a:rPr lang="en-US" b="1" dirty="0" smtClean="0">
                <a:solidFill>
                  <a:srgbClr val="FFC000"/>
                </a:solidFill>
              </a:rPr>
              <a:t>determine the MIC and whether or not a specific strain of bacterium or fungus is susceptible to the action of a specific antimicrobial </a:t>
            </a:r>
            <a:r>
              <a:rPr lang="en-US" dirty="0" smtClean="0"/>
              <a:t>. This type of test is most commonly used in </a:t>
            </a:r>
            <a:r>
              <a:rPr lang="en-US" dirty="0" smtClean="0">
                <a:solidFill>
                  <a:srgbClr val="FF0000"/>
                </a:solidFill>
              </a:rPr>
              <a:t>healthcare settings to help guiding physicians in treatment of patients by indicating what con</a:t>
            </a:r>
            <a:r>
              <a:rPr lang="en-US" dirty="0" smtClean="0"/>
              <a:t> .</a:t>
            </a:r>
            <a:r>
              <a:rPr lang="en-US" dirty="0" smtClean="0">
                <a:solidFill>
                  <a:srgbClr val="0070C0"/>
                </a:solidFill>
              </a:rPr>
              <a:t>of antimicrobial would successfully treats an infection </a:t>
            </a:r>
            <a:r>
              <a:rPr lang="en-US" dirty="0" smtClean="0"/>
              <a:t>.</a:t>
            </a:r>
          </a:p>
          <a:p>
            <a:pPr algn="just" rtl="0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The E test consist </a:t>
            </a:r>
            <a:r>
              <a:rPr lang="en-US" dirty="0" smtClean="0"/>
              <a:t>of a </a:t>
            </a:r>
            <a:r>
              <a:rPr lang="en-US" dirty="0" smtClean="0">
                <a:solidFill>
                  <a:srgbClr val="FF0000"/>
                </a:solidFill>
              </a:rPr>
              <a:t>thin reagent plastic strip that carries a continuous con</a:t>
            </a:r>
            <a:r>
              <a:rPr lang="en-US" dirty="0" smtClean="0"/>
              <a:t>. Gradient of stabilized and </a:t>
            </a:r>
            <a:r>
              <a:rPr lang="en-US" dirty="0" smtClean="0">
                <a:solidFill>
                  <a:srgbClr val="0070C0"/>
                </a:solidFill>
              </a:rPr>
              <a:t>dried antibiotic with strongest being at the top of strip and the weakest at the bottom and providing quantitative wide-range </a:t>
            </a:r>
            <a:endParaRPr lang="ar-IQ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60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80720"/>
          </a:xfrm>
        </p:spPr>
        <p:txBody>
          <a:bodyPr/>
          <a:lstStyle/>
          <a:p>
            <a:pPr algn="l" rtl="0"/>
            <a:r>
              <a:rPr lang="en-US" dirty="0" smtClean="0"/>
              <a:t>MIC in a simple and easily reproducible manner (E test is easy to exam) the gradient range is equivalent to 15 dilutions by a conventional reference MIC procedure.</a:t>
            </a:r>
          </a:p>
          <a:p>
            <a:pPr algn="l" rtl="0"/>
            <a:r>
              <a:rPr lang="en-US" dirty="0" smtClean="0"/>
              <a:t>E test is a quantitative technique for determining the antimicrobial susceptibility (MIC) in mg/ml of G+ve and G- </a:t>
            </a:r>
            <a:r>
              <a:rPr lang="en-US" dirty="0" err="1" smtClean="0"/>
              <a:t>ve</a:t>
            </a:r>
            <a:r>
              <a:rPr lang="en-US" dirty="0" smtClean="0"/>
              <a:t> bacteria </a:t>
            </a:r>
            <a:r>
              <a:rPr lang="en-US" b="1" u="sng" dirty="0" smtClean="0">
                <a:solidFill>
                  <a:srgbClr val="FF0000"/>
                </a:solidFill>
              </a:rPr>
              <a:t>aerobic bacteria </a:t>
            </a:r>
            <a:r>
              <a:rPr lang="en-US" dirty="0" smtClean="0"/>
              <a:t>such as </a:t>
            </a:r>
            <a:r>
              <a:rPr lang="en-US" b="1" i="1" dirty="0" smtClean="0">
                <a:solidFill>
                  <a:srgbClr val="00B050"/>
                </a:solidFill>
              </a:rPr>
              <a:t>Enterobacteriaceae , Pseudomonas </a:t>
            </a:r>
            <a:r>
              <a:rPr lang="en-US" b="1" dirty="0" smtClean="0"/>
              <a:t>,</a:t>
            </a:r>
            <a:r>
              <a:rPr lang="en-US" b="1" i="1" dirty="0" smtClean="0">
                <a:solidFill>
                  <a:srgbClr val="FF0000"/>
                </a:solidFill>
              </a:rPr>
              <a:t>Staphylococcus</a:t>
            </a:r>
            <a:r>
              <a:rPr lang="en-US" b="1" dirty="0" smtClean="0">
                <a:solidFill>
                  <a:srgbClr val="FF0000"/>
                </a:solidFill>
              </a:rPr>
              <a:t> and </a:t>
            </a:r>
            <a:r>
              <a:rPr lang="en-US" b="1" i="1" dirty="0" smtClean="0">
                <a:solidFill>
                  <a:srgbClr val="FF0000"/>
                </a:solidFill>
              </a:rPr>
              <a:t>Enterococcus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species and </a:t>
            </a:r>
            <a:r>
              <a:rPr lang="en-US" b="1" u="sng" dirty="0" smtClean="0">
                <a:solidFill>
                  <a:srgbClr val="00B050"/>
                </a:solidFill>
              </a:rPr>
              <a:t>fastidious</a:t>
            </a:r>
            <a:r>
              <a:rPr lang="en-US" dirty="0" smtClean="0"/>
              <a:t> bac. Such as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anaerobes</a:t>
            </a:r>
            <a:r>
              <a:rPr lang="en-US" dirty="0" smtClean="0"/>
              <a:t>  </a:t>
            </a:r>
            <a:r>
              <a:rPr lang="en-US" b="1" i="1" dirty="0" smtClean="0">
                <a:solidFill>
                  <a:srgbClr val="FF0000"/>
                </a:solidFill>
              </a:rPr>
              <a:t>N. gonorrhoeae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smtClean="0">
                <a:solidFill>
                  <a:srgbClr val="7030A0"/>
                </a:solidFill>
              </a:rPr>
              <a:t>,S.pneumoniae ,Streptococcus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i="1" dirty="0" smtClean="0">
                <a:solidFill>
                  <a:srgbClr val="FF0000"/>
                </a:solidFill>
              </a:rPr>
              <a:t>Haemophilis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species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092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</TotalTime>
  <Words>854</Words>
  <Application>Microsoft Office PowerPoint</Application>
  <PresentationFormat>On-screen Show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Dilution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 –test can help to :-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maaaaath</dc:creator>
  <cp:lastModifiedBy>maaaaath</cp:lastModifiedBy>
  <cp:revision>13</cp:revision>
  <dcterms:created xsi:type="dcterms:W3CDTF">2019-03-23T14:49:39Z</dcterms:created>
  <dcterms:modified xsi:type="dcterms:W3CDTF">2020-05-18T19:53:17Z</dcterms:modified>
</cp:coreProperties>
</file>