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1" r:id="rId3"/>
    <p:sldId id="266" r:id="rId4"/>
    <p:sldId id="257" r:id="rId5"/>
    <p:sldId id="258" r:id="rId6"/>
    <p:sldId id="259" r:id="rId7"/>
    <p:sldId id="260" r:id="rId8"/>
    <p:sldId id="262" r:id="rId9"/>
    <p:sldId id="268" r:id="rId10"/>
    <p:sldId id="267" r:id="rId11"/>
    <p:sldId id="263" r:id="rId12"/>
    <p:sldId id="269" r:id="rId13"/>
    <p:sldId id="272" r:id="rId14"/>
    <p:sldId id="271" r:id="rId1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FDF2CEF-84CA-4465-A340-D0AE29F6B407}" type="datetimeFigureOut">
              <a:rPr lang="ar-IQ" smtClean="0"/>
              <a:t>17/09/1441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6D5A379-78F9-4438-9F06-91BC2DD96C0B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371600"/>
            <a:ext cx="8640960" cy="1927225"/>
          </a:xfrm>
        </p:spPr>
        <p:txBody>
          <a:bodyPr/>
          <a:lstStyle/>
          <a:p>
            <a:pPr algn="ctr"/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General urine examination</a:t>
            </a: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198568" cy="17526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Lab 2</a:t>
            </a:r>
            <a:endParaRPr lang="ar-IQ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91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" y="404664"/>
            <a:ext cx="9113520" cy="6453336"/>
          </a:xfrm>
        </p:spPr>
        <p:txBody>
          <a:bodyPr/>
          <a:lstStyle/>
          <a:p>
            <a:pPr lvl="0" algn="l" rtl="0">
              <a:buClr>
                <a:srgbClr val="993D00"/>
              </a:buClr>
            </a:pPr>
            <a:r>
              <a:rPr lang="en-US" sz="2800" dirty="0" smtClean="0">
                <a:solidFill>
                  <a:srgbClr val="FF0000"/>
                </a:solidFill>
              </a:rPr>
              <a:t>Heat and acetic acid</a:t>
            </a:r>
            <a:endParaRPr lang="en-US" sz="2800" dirty="0">
              <a:solidFill>
                <a:srgbClr val="0C0C0C"/>
              </a:solidFill>
            </a:endParaRPr>
          </a:p>
          <a:p>
            <a:endParaRPr lang="ar-IQ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" t="16154" r="64" b="-16154"/>
          <a:stretch/>
        </p:blipFill>
        <p:spPr>
          <a:xfrm>
            <a:off x="-93850" y="980728"/>
            <a:ext cx="9257282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87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864096"/>
          </a:xfrm>
        </p:spPr>
        <p:txBody>
          <a:bodyPr/>
          <a:lstStyle/>
          <a:p>
            <a:r>
              <a:rPr lang="en-US" dirty="0" smtClean="0"/>
              <a:t>3- sugar (glucose)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/>
          <a:lstStyle/>
          <a:p>
            <a:pPr algn="l" rtl="0"/>
            <a:r>
              <a:rPr lang="en-US" dirty="0" smtClean="0"/>
              <a:t>Sinking strip ---  change color </a:t>
            </a:r>
          </a:p>
          <a:p>
            <a:pPr algn="l" rtl="0"/>
            <a:r>
              <a:rPr lang="en-US" dirty="0" smtClean="0"/>
              <a:t>Or by adding 5 ml regent (cupric </a:t>
            </a:r>
            <a:r>
              <a:rPr lang="en-US" dirty="0" err="1" smtClean="0"/>
              <a:t>sulphate</a:t>
            </a:r>
            <a:r>
              <a:rPr lang="en-US" dirty="0" smtClean="0"/>
              <a:t> (blue) +8 drop urine – heating --- color trace</a:t>
            </a:r>
          </a:p>
          <a:p>
            <a:pPr algn="l" rtl="0"/>
            <a:r>
              <a:rPr lang="en-US" dirty="0" smtClean="0"/>
              <a:t>Sugar gave positive result in urine when its level in blood above 180</a:t>
            </a:r>
          </a:p>
          <a:p>
            <a:pPr algn="l" rtl="0"/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2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936104"/>
          </a:xfrm>
        </p:spPr>
        <p:txBody>
          <a:bodyPr/>
          <a:lstStyle/>
          <a:p>
            <a:r>
              <a:rPr lang="en-US" b="1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4- </a:t>
            </a:r>
            <a:r>
              <a:rPr lang="en-US" b="1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Keton</a:t>
            </a:r>
            <a:r>
              <a:rPr lang="en-US" b="1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bodies</a:t>
            </a:r>
            <a:endParaRPr lang="ar-IQ" b="1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 algn="l" rtl="0"/>
            <a:r>
              <a:rPr lang="en-US" dirty="0" smtClean="0"/>
              <a:t>Detect by strip </a:t>
            </a:r>
          </a:p>
          <a:p>
            <a:pPr algn="l" rtl="0"/>
            <a:r>
              <a:rPr lang="en-US" dirty="0" smtClean="0"/>
              <a:t>Rotheras test </a:t>
            </a:r>
            <a:r>
              <a:rPr lang="en-US" dirty="0"/>
              <a:t>Appear in sever diabetes ,dehydration ,bad nutrition, vomiting</a:t>
            </a: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9144000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32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 Bile salts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141168"/>
          </a:xfrm>
        </p:spPr>
        <p:txBody>
          <a:bodyPr/>
          <a:lstStyle/>
          <a:p>
            <a:pPr algn="just" rtl="0"/>
            <a:r>
              <a:rPr lang="en-US" dirty="0" smtClean="0"/>
              <a:t>Normal urine didn’t contain bile salts but it found when there is infection in gall bladder .Detect by same strip or adding sulfer powder –float (negative) precipitate(positive)</a:t>
            </a:r>
          </a:p>
          <a:p>
            <a:pPr algn="just" rtl="0"/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6- Bilirubin and urobilinogen</a:t>
            </a:r>
          </a:p>
          <a:p>
            <a:pPr algn="just" rtl="0"/>
            <a:r>
              <a:rPr lang="en-US" dirty="0" smtClean="0"/>
              <a:t>Detect by the same strip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611413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4488" cy="6858000"/>
          </a:xfrm>
        </p:spPr>
      </p:pic>
    </p:spTree>
    <p:extLst>
      <p:ext uri="{BB962C8B-B14F-4D97-AF65-F5344CB8AC3E}">
        <p14:creationId xmlns:p14="http://schemas.microsoft.com/office/powerpoint/2010/main" val="120845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922114"/>
          </a:xfrm>
        </p:spPr>
        <p:txBody>
          <a:bodyPr>
            <a:normAutofit/>
          </a:bodyPr>
          <a:lstStyle/>
          <a:p>
            <a:r>
              <a:rPr lang="en-US" b="1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Calibri"/>
                <a:cs typeface="Arial"/>
              </a:rPr>
              <a:t>Physical examination</a:t>
            </a:r>
            <a:endParaRPr lang="ar-IQ" sz="4400" b="1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152" y="1052736"/>
            <a:ext cx="9150152" cy="5688632"/>
          </a:xfrm>
        </p:spPr>
        <p:txBody>
          <a:bodyPr>
            <a:normAutofit/>
          </a:bodyPr>
          <a:lstStyle/>
          <a:p>
            <a:pPr marL="274320" lvl="0" indent="-274320" algn="l" rtl="0">
              <a:lnSpc>
                <a:spcPct val="12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SzPct val="85000"/>
              <a:buFont typeface="Wingdings 2"/>
              <a:buChar char=""/>
            </a:pPr>
            <a:r>
              <a:rPr lang="en-US" dirty="0">
                <a:solidFill>
                  <a:prstClr val="black"/>
                </a:solidFill>
                <a:highlight>
                  <a:srgbClr val="D3D3D3"/>
                </a:highlight>
                <a:latin typeface="Times New Roman"/>
                <a:ea typeface="Calibri"/>
                <a:cs typeface="Arial"/>
              </a:rPr>
              <a:t>1- Color</a:t>
            </a:r>
            <a:endParaRPr lang="en-US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274320" lvl="0" indent="-274320" algn="just" rtl="0">
              <a:lnSpc>
                <a:spcPct val="12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SzPct val="85000"/>
              <a:buFont typeface="+mj-lt"/>
              <a:buAutoNum type="arabicPeriod"/>
            </a:pPr>
            <a:r>
              <a:rPr lang="en-US" sz="23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T</a:t>
            </a:r>
            <a:r>
              <a:rPr lang="en-US" sz="31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ransparent: </a:t>
            </a:r>
            <a:r>
              <a:rPr lang="en-US" sz="31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sign of over hydration .A person has been drinking a little too much water.</a:t>
            </a:r>
            <a:endParaRPr lang="en-US" sz="31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274320" lvl="0" indent="-274320" algn="just" rtl="0">
              <a:lnSpc>
                <a:spcPct val="12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SzPct val="85000"/>
              <a:buFont typeface="+mj-lt"/>
              <a:buAutoNum type="arabicPeriod"/>
            </a:pPr>
            <a:r>
              <a:rPr lang="en-US" sz="31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Pale Yellow: </a:t>
            </a:r>
            <a:r>
              <a:rPr lang="en-US" sz="31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mean a person is healthy and hydrated.</a:t>
            </a:r>
            <a:endParaRPr lang="en-US" sz="31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274320" lvl="0" indent="-274320" algn="just" rtl="0">
              <a:lnSpc>
                <a:spcPct val="12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SzPct val="85000"/>
              <a:buFont typeface="+mj-lt"/>
              <a:buAutoNum type="arabicPeriod"/>
            </a:pPr>
            <a:r>
              <a:rPr lang="en-US" sz="31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Transparent Yellow: </a:t>
            </a:r>
            <a:r>
              <a:rPr lang="en-US" sz="31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Normal.</a:t>
            </a:r>
            <a:endParaRPr lang="en-US" sz="31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274320" lvl="0" indent="-274320" algn="just" rtl="0">
              <a:lnSpc>
                <a:spcPct val="12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SzPct val="85000"/>
              <a:buFont typeface="+mj-lt"/>
              <a:buAutoNum type="arabicPeriod"/>
            </a:pPr>
            <a:r>
              <a:rPr lang="en-US" sz="31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Dark Yellow</a:t>
            </a:r>
            <a:r>
              <a:rPr lang="en-US" sz="31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: Normal but needs to drink more water .</a:t>
            </a:r>
            <a:endParaRPr lang="en-US" sz="31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94695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76672"/>
            <a:ext cx="8856984" cy="6120680"/>
          </a:xfrm>
        </p:spPr>
        <p:txBody>
          <a:bodyPr/>
          <a:lstStyle/>
          <a:p>
            <a:pPr marL="274320" lvl="0" indent="-274320" algn="just" rtl="0">
              <a:lnSpc>
                <a:spcPct val="15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Font typeface="+mj-lt"/>
              <a:buAutoNum type="arabicPeriod"/>
            </a:pPr>
            <a:endParaRPr lang="en-US" b="1" dirty="0" smtClean="0">
              <a:solidFill>
                <a:prstClr val="black"/>
              </a:solidFill>
              <a:latin typeface="Times New Roman"/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4- Brownish </a:t>
            </a:r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orange</a:t>
            </a:r>
            <a:r>
              <a:rPr lang="en-US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: sign of dehydration or a possible sign of liver disease .</a:t>
            </a:r>
            <a:endParaRPr lang="en-US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5- Pinkish </a:t>
            </a:r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red</a:t>
            </a:r>
            <a:r>
              <a:rPr lang="en-US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possibly a sign of kidney disease .UTI or tumor .</a:t>
            </a:r>
            <a:endParaRPr lang="en-US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6-Blue </a:t>
            </a:r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or Green</a:t>
            </a:r>
            <a:r>
              <a:rPr lang="en-US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: sign of a rare genetic disease.</a:t>
            </a:r>
            <a:endParaRPr lang="en-US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580"/>
              </a:spcBef>
              <a:spcAft>
                <a:spcPts val="1000"/>
              </a:spcAft>
              <a:buClr>
                <a:srgbClr val="D34817"/>
              </a:buClr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7- Foamy </a:t>
            </a:r>
            <a:r>
              <a:rPr lang="en-US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: sign of kidney disease .</a:t>
            </a:r>
            <a:endParaRPr lang="en-US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9276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856984" cy="6741368"/>
          </a:xfrm>
        </p:spPr>
      </p:pic>
    </p:spTree>
    <p:extLst>
      <p:ext uri="{BB962C8B-B14F-4D97-AF65-F5344CB8AC3E}">
        <p14:creationId xmlns:p14="http://schemas.microsoft.com/office/powerpoint/2010/main" val="178798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8002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Perpetua"/>
              </a:rPr>
              <a:t>2-Odor</a:t>
            </a:r>
            <a:r>
              <a:rPr lang="ar-IQ" sz="3200" dirty="0">
                <a:solidFill>
                  <a:srgbClr val="696464"/>
                </a:solidFill>
                <a:latin typeface="Franklin Gothic Book"/>
                <a:cs typeface="Tahoma"/>
              </a:rPr>
              <a:t/>
            </a:r>
            <a:br>
              <a:rPr lang="ar-IQ" sz="3200" dirty="0">
                <a:solidFill>
                  <a:srgbClr val="696464"/>
                </a:solidFill>
                <a:latin typeface="Franklin Gothic Book"/>
                <a:cs typeface="Tahoma"/>
              </a:rPr>
            </a:br>
            <a:r>
              <a:rPr lang="en-US" sz="3200" dirty="0">
                <a:solidFill>
                  <a:schemeClr val="tx1"/>
                </a:solidFill>
                <a:latin typeface="Perpetua"/>
              </a:rPr>
              <a:t>May be altered by presence of acetone </a:t>
            </a:r>
            <a:r>
              <a:rPr lang="en-US" sz="3200" dirty="0" smtClean="0">
                <a:solidFill>
                  <a:schemeClr val="tx1"/>
                </a:solidFill>
                <a:latin typeface="Perpetua"/>
              </a:rPr>
              <a:t>producing fruity </a:t>
            </a:r>
            <a:r>
              <a:rPr lang="en-US" sz="3200" dirty="0">
                <a:solidFill>
                  <a:schemeClr val="tx1"/>
                </a:solidFill>
                <a:latin typeface="Perpetua"/>
              </a:rPr>
              <a:t>odor (diabetes)</a:t>
            </a:r>
            <a:r>
              <a:rPr lang="en-US" sz="3200" dirty="0">
                <a:solidFill>
                  <a:srgbClr val="696464"/>
                </a:solidFill>
                <a:latin typeface="Perpetua"/>
              </a:rPr>
              <a:t/>
            </a:r>
            <a:br>
              <a:rPr lang="en-US" sz="3200" dirty="0">
                <a:solidFill>
                  <a:srgbClr val="696464"/>
                </a:solidFill>
                <a:latin typeface="Perpetua"/>
              </a:rPr>
            </a:br>
            <a:r>
              <a:rPr lang="en-US" sz="3200" dirty="0" smtClean="0">
                <a:solidFill>
                  <a:schemeClr val="tx1"/>
                </a:solidFill>
                <a:latin typeface="Perpetua"/>
              </a:rPr>
              <a:t> </a:t>
            </a:r>
            <a:r>
              <a:rPr lang="ar-IQ" sz="3200" dirty="0" smtClean="0">
                <a:solidFill>
                  <a:schemeClr val="tx1"/>
                </a:solidFill>
                <a:latin typeface="Perpetua"/>
                <a:cs typeface="Tahoma"/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latin typeface="Perpetua"/>
              </a:rPr>
              <a:t>Or </a:t>
            </a:r>
            <a:r>
              <a:rPr lang="en-US" sz="3200" dirty="0">
                <a:solidFill>
                  <a:schemeClr val="tx1"/>
                </a:solidFill>
                <a:latin typeface="Perpetua"/>
              </a:rPr>
              <a:t>by bacterial decomposition producing ammonicidal odor</a:t>
            </a:r>
            <a:endParaRPr lang="ar-IQ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48880"/>
            <a:ext cx="9144000" cy="4509120"/>
          </a:xfrm>
        </p:spPr>
        <p:txBody>
          <a:bodyPr/>
          <a:lstStyle/>
          <a:p>
            <a:pPr marL="274320" lvl="0" indent="-274320" algn="l" rtl="0">
              <a:spcBef>
                <a:spcPts val="58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r>
              <a:rPr lang="en-US" sz="2800" b="1" dirty="0">
                <a:solidFill>
                  <a:srgbClr val="FF0000"/>
                </a:solidFill>
                <a:latin typeface="Perpetua"/>
              </a:rPr>
              <a:t>3- Transparency and </a:t>
            </a:r>
            <a:r>
              <a:rPr lang="en-US" sz="2800" b="1" dirty="0" smtClean="0">
                <a:solidFill>
                  <a:srgbClr val="FF0000"/>
                </a:solidFill>
                <a:latin typeface="Perpetua"/>
              </a:rPr>
              <a:t>Turbidity</a:t>
            </a:r>
          </a:p>
          <a:p>
            <a:pPr marL="0" indent="0">
              <a:buNone/>
            </a:pPr>
            <a:endParaRPr lang="ar-IQ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6952"/>
            <a:ext cx="878497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1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507288" cy="990600"/>
          </a:xfrm>
        </p:spPr>
        <p:txBody>
          <a:bodyPr/>
          <a:lstStyle/>
          <a:p>
            <a:r>
              <a:rPr lang="en-US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Book"/>
              </a:rPr>
              <a:t>4</a:t>
            </a:r>
            <a:r>
              <a:rPr lang="en-US" sz="3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Book"/>
              </a:rPr>
              <a:t>- Volume</a:t>
            </a:r>
            <a:r>
              <a:rPr lang="en-US" sz="2800" b="1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Franklin Gothic Book"/>
              </a:rPr>
              <a:t> </a:t>
            </a:r>
            <a:endParaRPr lang="ar-IQ" b="1" dirty="0"/>
          </a:p>
        </p:txBody>
      </p:sp>
      <p:sp>
        <p:nvSpPr>
          <p:cNvPr id="4" name="Rectangle 3"/>
          <p:cNvSpPr/>
          <p:nvPr/>
        </p:nvSpPr>
        <p:spPr>
          <a:xfrm>
            <a:off x="323528" y="4653136"/>
            <a:ext cx="8352928" cy="196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  <a:spcAft>
                <a:spcPts val="1000"/>
              </a:spcAft>
              <a:tabLst>
                <a:tab pos="3285490" algn="l"/>
              </a:tabLst>
            </a:pPr>
            <a:endParaRPr lang="en-US" sz="1000" dirty="0" smtClean="0">
              <a:solidFill>
                <a:prstClr val="black"/>
              </a:solidFill>
              <a:latin typeface="Times New Roman"/>
              <a:ea typeface="Calibri"/>
              <a:cs typeface="Arial"/>
            </a:endParaRPr>
          </a:p>
          <a:p>
            <a:pPr lvl="0" algn="l" rtl="0">
              <a:lnSpc>
                <a:spcPct val="115000"/>
              </a:lnSpc>
              <a:spcAft>
                <a:spcPts val="1000"/>
              </a:spcAft>
              <a:tabLst>
                <a:tab pos="3285490" algn="l"/>
              </a:tabLst>
            </a:pPr>
            <a:r>
              <a:rPr lang="en-US" sz="24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Polyuria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: Urine output    =&gt;2.5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litres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/day </a:t>
            </a:r>
            <a:endParaRPr lang="en-US" sz="16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lvl="0" algn="l" rtl="0">
              <a:lnSpc>
                <a:spcPct val="115000"/>
              </a:lnSpc>
              <a:spcAft>
                <a:spcPts val="1000"/>
              </a:spcAft>
              <a:tabLst>
                <a:tab pos="328549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Oliguria :Urine out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out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 = 300 to 500 ml /day </a:t>
            </a:r>
            <a:endParaRPr lang="en-US" sz="16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  <a:p>
            <a:pPr lvl="0" algn="l" rtl="0">
              <a:lnSpc>
                <a:spcPct val="115000"/>
              </a:lnSpc>
              <a:spcAft>
                <a:spcPts val="1000"/>
              </a:spcAft>
              <a:tabLst>
                <a:tab pos="328549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Anuria: Urine output = &lt;50 ml / day  </a:t>
            </a:r>
            <a:endParaRPr lang="en-US" sz="1600" dirty="0">
              <a:solidFill>
                <a:prstClr val="black"/>
              </a:solidFill>
              <a:latin typeface="Perpetua"/>
              <a:ea typeface="Calibri"/>
              <a:cs typeface="Arial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566488"/>
              </p:ext>
            </p:extLst>
          </p:nvPr>
        </p:nvGraphicFramePr>
        <p:xfrm>
          <a:off x="539549" y="1556792"/>
          <a:ext cx="8136906" cy="288032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2712302"/>
                <a:gridCol w="2712302"/>
                <a:gridCol w="2712302"/>
              </a:tblGrid>
              <a:tr h="63652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Normal range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Condition increased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Condition decreased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36524">
                <a:tc rowSpan="3"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1000-1800ml /day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Diuretic therapy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Excess sweating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36524">
                <a:tc vMerge="1">
                  <a:txBody>
                    <a:bodyPr/>
                    <a:lstStyle/>
                    <a:p>
                      <a:pPr rtl="1"/>
                      <a:endParaRPr lang="ar-IQ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Diabetes insipidus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Dehydration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70748">
                <a:tc vMerge="1">
                  <a:txBody>
                    <a:bodyPr/>
                    <a:lstStyle/>
                    <a:p>
                      <a:pPr rtl="1"/>
                      <a:endParaRPr lang="ar-IQ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Diabetes mellitus</a:t>
                      </a:r>
                      <a:endParaRPr lang="en-US" sz="1200" dirty="0">
                        <a:effectLst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Acute renal failure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81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4" y="620688"/>
            <a:ext cx="8805664" cy="1944216"/>
          </a:xfrm>
        </p:spPr>
        <p:txBody>
          <a:bodyPr>
            <a:normAutofit/>
          </a:bodyPr>
          <a:lstStyle/>
          <a:p>
            <a:pPr algn="l"/>
            <a:r>
              <a:rPr lang="en-US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Franklin Gothic Book"/>
              </a:rPr>
              <a:t>5- specific gravity</a:t>
            </a:r>
            <a:r>
              <a:rPr lang="en-US" sz="3200" dirty="0">
                <a:solidFill>
                  <a:prstClr val="black"/>
                </a:solidFill>
                <a:latin typeface="Franklin Gothic Book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Franklin Gothic Book"/>
              </a:rPr>
            </a:br>
            <a:r>
              <a:rPr lang="en-US" sz="2900" dirty="0" err="1">
                <a:solidFill>
                  <a:prstClr val="black"/>
                </a:solidFill>
                <a:latin typeface="Franklin Gothic Book"/>
              </a:rPr>
              <a:t>Refractometer</a:t>
            </a:r>
            <a:r>
              <a:rPr lang="en-US" sz="2900" dirty="0">
                <a:solidFill>
                  <a:prstClr val="black"/>
                </a:solidFill>
                <a:latin typeface="Franklin Gothic Book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Franklin Gothic Book"/>
              </a:rPr>
            </a:br>
            <a:r>
              <a:rPr lang="en-US" sz="2900" dirty="0">
                <a:solidFill>
                  <a:prstClr val="black"/>
                </a:solidFill>
                <a:latin typeface="Franklin Gothic Book"/>
              </a:rPr>
              <a:t>Reagent strip</a:t>
            </a:r>
            <a:br>
              <a:rPr lang="en-US" sz="2900" dirty="0">
                <a:solidFill>
                  <a:prstClr val="black"/>
                </a:solidFill>
                <a:latin typeface="Franklin Gothic Book"/>
              </a:rPr>
            </a:br>
            <a:r>
              <a:rPr lang="en-US" sz="2900" dirty="0">
                <a:solidFill>
                  <a:prstClr val="black"/>
                </a:solidFill>
                <a:latin typeface="Franklin Gothic Book"/>
              </a:rPr>
              <a:t>Urinometer</a:t>
            </a:r>
            <a:endParaRPr lang="ar-IQ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4608512" cy="388843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80928"/>
            <a:ext cx="41779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9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1224136"/>
          </a:xfrm>
        </p:spPr>
        <p:txBody>
          <a:bodyPr/>
          <a:lstStyle/>
          <a:p>
            <a:r>
              <a:rPr lang="en-US" b="1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Chemical examination</a:t>
            </a:r>
            <a:endParaRPr lang="ar-IQ" b="1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8951208" cy="5877272"/>
          </a:xfrm>
        </p:spPr>
        <p:txBody>
          <a:bodyPr/>
          <a:lstStyle/>
          <a:p>
            <a:pPr algn="l" rtl="0"/>
            <a:r>
              <a:rPr lang="en-US" dirty="0" smtClean="0"/>
              <a:t>1- PH </a:t>
            </a:r>
          </a:p>
          <a:p>
            <a:pPr algn="l" rtl="0"/>
            <a:r>
              <a:rPr lang="en-US" dirty="0" smtClean="0"/>
              <a:t>Normal: 5-7</a:t>
            </a:r>
          </a:p>
          <a:p>
            <a:pPr algn="l" rtl="0"/>
            <a:r>
              <a:rPr lang="en-US" dirty="0" smtClean="0"/>
              <a:t>Acidic: 4.5-5 (</a:t>
            </a:r>
            <a:r>
              <a:rPr lang="en-US" dirty="0" smtClean="0">
                <a:solidFill>
                  <a:srgbClr val="FF0000"/>
                </a:solidFill>
              </a:rPr>
              <a:t>Diabetes </a:t>
            </a:r>
            <a:r>
              <a:rPr lang="en-US" dirty="0">
                <a:solidFill>
                  <a:srgbClr val="FF0000"/>
                </a:solidFill>
              </a:rPr>
              <a:t>, precipitation of uric acid and oxalate </a:t>
            </a:r>
            <a:r>
              <a:rPr lang="en-US" dirty="0" smtClean="0">
                <a:solidFill>
                  <a:srgbClr val="FF0000"/>
                </a:solidFill>
              </a:rPr>
              <a:t>crystals)</a:t>
            </a:r>
            <a:endParaRPr lang="en-US" dirty="0" smtClean="0"/>
          </a:p>
          <a:p>
            <a:pPr algn="l" rtl="0"/>
            <a:r>
              <a:rPr lang="en-US" dirty="0" smtClean="0"/>
              <a:t>Basic : 7.8-8 (</a:t>
            </a:r>
            <a:r>
              <a:rPr lang="en-US" dirty="0" smtClean="0">
                <a:solidFill>
                  <a:srgbClr val="FF0000"/>
                </a:solidFill>
              </a:rPr>
              <a:t>UTI </a:t>
            </a:r>
            <a:r>
              <a:rPr lang="en-US" dirty="0">
                <a:solidFill>
                  <a:srgbClr val="FF0000"/>
                </a:solidFill>
              </a:rPr>
              <a:t>,plant nutrition ,precipitation of phosphate </a:t>
            </a:r>
            <a:r>
              <a:rPr lang="en-US" dirty="0" smtClean="0">
                <a:solidFill>
                  <a:srgbClr val="FF0000"/>
                </a:solidFill>
              </a:rPr>
              <a:t>crystals)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>
              <a:solidFill>
                <a:srgbClr val="FF0000"/>
              </a:solidFill>
            </a:endParaRP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61048"/>
            <a:ext cx="864096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8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579296" cy="990600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rgbClr val="0C0C0C"/>
                </a:solidFill>
              </a:rPr>
              <a:t>2- </a:t>
            </a:r>
            <a:r>
              <a:rPr lang="en-US" dirty="0" smtClean="0">
                <a:solidFill>
                  <a:srgbClr val="0C0C0C"/>
                </a:solidFill>
              </a:rPr>
              <a:t>Protein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4139952" cy="5445224"/>
          </a:xfrm>
        </p:spPr>
        <p:txBody>
          <a:bodyPr/>
          <a:lstStyle/>
          <a:p>
            <a:pPr lvl="0" algn="l" rtl="0">
              <a:buClr>
                <a:srgbClr val="993D00"/>
              </a:buClr>
            </a:pPr>
            <a:r>
              <a:rPr lang="en-US" sz="2400" dirty="0" smtClean="0">
                <a:solidFill>
                  <a:srgbClr val="0C0C0C"/>
                </a:solidFill>
              </a:rPr>
              <a:t>By </a:t>
            </a:r>
            <a:r>
              <a:rPr lang="en-US" sz="2400" dirty="0">
                <a:solidFill>
                  <a:srgbClr val="FF0000"/>
                </a:solidFill>
              </a:rPr>
              <a:t>sinking strip </a:t>
            </a:r>
            <a:r>
              <a:rPr lang="en-US" sz="2400" dirty="0">
                <a:solidFill>
                  <a:srgbClr val="0C0C0C"/>
                </a:solidFill>
              </a:rPr>
              <a:t>(change in color )</a:t>
            </a:r>
          </a:p>
          <a:p>
            <a:endParaRPr lang="ar-IQ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9952" y="1340768"/>
            <a:ext cx="4824536" cy="5517232"/>
          </a:xfrm>
        </p:spPr>
        <p:txBody>
          <a:bodyPr/>
          <a:lstStyle/>
          <a:p>
            <a:pPr lvl="0" algn="l" rtl="0"/>
            <a:r>
              <a:rPr lang="en-US" dirty="0">
                <a:solidFill>
                  <a:srgbClr val="0C0C0C"/>
                </a:solidFill>
              </a:rPr>
              <a:t>Or by adding 3 drop of </a:t>
            </a:r>
            <a:r>
              <a:rPr lang="en-US" dirty="0">
                <a:solidFill>
                  <a:srgbClr val="FF0000"/>
                </a:solidFill>
              </a:rPr>
              <a:t>sulphosalicylic acid </a:t>
            </a:r>
            <a:r>
              <a:rPr lang="en-US" dirty="0">
                <a:solidFill>
                  <a:srgbClr val="0C0C0C"/>
                </a:solidFill>
              </a:rPr>
              <a:t>to 5 ml of urine (precipitate)</a:t>
            </a:r>
            <a:endParaRPr lang="ar-IQ" dirty="0">
              <a:solidFill>
                <a:srgbClr val="0C0C0C"/>
              </a:solidFill>
            </a:endParaRPr>
          </a:p>
          <a:p>
            <a:endParaRPr lang="ar-IQ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928"/>
            <a:ext cx="4139952" cy="40770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80927"/>
            <a:ext cx="5004048" cy="40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92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23">
      <a:dk1>
        <a:srgbClr val="0C0C0C"/>
      </a:dk1>
      <a:lt1>
        <a:srgbClr val="E5E5E5"/>
      </a:lt1>
      <a:dk2>
        <a:srgbClr val="F2A79B"/>
      </a:dk2>
      <a:lt2>
        <a:srgbClr val="FFF39D"/>
      </a:lt2>
      <a:accent1>
        <a:srgbClr val="993D00"/>
      </a:accent1>
      <a:accent2>
        <a:srgbClr val="ACC1E8"/>
      </a:accent2>
      <a:accent3>
        <a:srgbClr val="B32C16"/>
      </a:accent3>
      <a:accent4>
        <a:srgbClr val="F9E181"/>
      </a:accent4>
      <a:accent5>
        <a:srgbClr val="EA6E59"/>
      </a:accent5>
      <a:accent6>
        <a:srgbClr val="7F7F7F"/>
      </a:accent6>
      <a:hlink>
        <a:srgbClr val="59150A"/>
      </a:hlink>
      <a:folHlink>
        <a:srgbClr val="E65C0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221</TotalTime>
  <Words>336</Words>
  <Application>Microsoft Office PowerPoint</Application>
  <PresentationFormat>On-screen Show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Clarity</vt:lpstr>
      <vt:lpstr>General urine examination</vt:lpstr>
      <vt:lpstr>Physical examination</vt:lpstr>
      <vt:lpstr>PowerPoint Presentation</vt:lpstr>
      <vt:lpstr>PowerPoint Presentation</vt:lpstr>
      <vt:lpstr>2-Odor May be altered by presence of acetone producing fruity odor (diabetes)    Or by bacterial decomposition producing ammonicidal odor</vt:lpstr>
      <vt:lpstr>4- Volume </vt:lpstr>
      <vt:lpstr>5- specific gravity Refractometer Reagent strip Urinometer</vt:lpstr>
      <vt:lpstr>Chemical examination</vt:lpstr>
      <vt:lpstr>2- Protein </vt:lpstr>
      <vt:lpstr>PowerPoint Presentation</vt:lpstr>
      <vt:lpstr>3- sugar (glucose)</vt:lpstr>
      <vt:lpstr>4- Keton bodies</vt:lpstr>
      <vt:lpstr>5- Bile salts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maaaaath</dc:creator>
  <cp:lastModifiedBy>maaaaath</cp:lastModifiedBy>
  <cp:revision>14</cp:revision>
  <dcterms:created xsi:type="dcterms:W3CDTF">2020-05-07T20:01:24Z</dcterms:created>
  <dcterms:modified xsi:type="dcterms:W3CDTF">2020-05-09T20:09:17Z</dcterms:modified>
</cp:coreProperties>
</file>