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6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8EC529C-4AB2-4CF0-8930-1AC54CA0E75B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A3E4EE3-C3B9-40D6-A80C-005B275849C8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29C-4AB2-4CF0-8930-1AC54CA0E75B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4EE3-C3B9-40D6-A80C-005B27584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29C-4AB2-4CF0-8930-1AC54CA0E75B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4EE3-C3B9-40D6-A80C-005B27584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29C-4AB2-4CF0-8930-1AC54CA0E75B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4EE3-C3B9-40D6-A80C-005B27584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29C-4AB2-4CF0-8930-1AC54CA0E75B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4EE3-C3B9-40D6-A80C-005B27584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29C-4AB2-4CF0-8930-1AC54CA0E75B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4EE3-C3B9-40D6-A80C-005B275849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29C-4AB2-4CF0-8930-1AC54CA0E75B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4EE3-C3B9-40D6-A80C-005B27584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29C-4AB2-4CF0-8930-1AC54CA0E75B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4EE3-C3B9-40D6-A80C-005B27584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29C-4AB2-4CF0-8930-1AC54CA0E75B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4EE3-C3B9-40D6-A80C-005B27584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29C-4AB2-4CF0-8930-1AC54CA0E75B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4EE3-C3B9-40D6-A80C-005B275849C8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C529C-4AB2-4CF0-8930-1AC54CA0E75B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4EE3-C3B9-40D6-A80C-005B275849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8EC529C-4AB2-4CF0-8930-1AC54CA0E75B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A3E4EE3-C3B9-40D6-A80C-005B275849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3311324"/>
          </a:xfrm>
        </p:spPr>
        <p:txBody>
          <a:bodyPr>
            <a:normAutofit fontScale="90000"/>
          </a:bodyPr>
          <a:lstStyle/>
          <a:p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3rd year 1st semester</a:t>
            </a:r>
            <a:br>
              <a:rPr lang="en-US" sz="2700" dirty="0">
                <a:latin typeface="Times New Roman" pitchFamily="18" charset="0"/>
                <a:cs typeface="Times New Roman" pitchFamily="18" charset="0"/>
              </a:rPr>
            </a:b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2021</a:t>
            </a:r>
            <a:br>
              <a:rPr lang="en-US" sz="2700" dirty="0">
                <a:latin typeface="Times New Roman" pitchFamily="18" charset="0"/>
                <a:cs typeface="Times New Roman" pitchFamily="18" charset="0"/>
              </a:rPr>
            </a:b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Biochemistry</a:t>
            </a:r>
            <a:br>
              <a:rPr lang="en-US" sz="2700" dirty="0">
                <a:latin typeface="Times New Roman" pitchFamily="18" charset="0"/>
                <a:cs typeface="Times New Roman" pitchFamily="18" charset="0"/>
              </a:rPr>
            </a:b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Lab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dirty="0"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err="1" smtClean="0"/>
              <a:t>Acrolein</a:t>
            </a:r>
            <a:r>
              <a:rPr lang="en-US" sz="2700" dirty="0" smtClean="0"/>
              <a:t> </a:t>
            </a:r>
            <a:r>
              <a:rPr lang="en-US" sz="2700" dirty="0"/>
              <a:t>Test</a:t>
            </a:r>
            <a:br>
              <a:rPr lang="en-US" sz="2700" dirty="0"/>
            </a:br>
            <a:r>
              <a:rPr lang="en-US" sz="2700" dirty="0" smtClean="0"/>
              <a:t>copper acetate </a:t>
            </a:r>
            <a:r>
              <a:rPr lang="en-US" sz="2700" dirty="0"/>
              <a:t>Test</a:t>
            </a:r>
            <a:br>
              <a:rPr lang="en-US" sz="27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48200" y="1"/>
            <a:ext cx="3505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AL-RASHEED PHARMACY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Dpt.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04270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/>
              <a:t>The copper acetate solution does not react with the oils (or fats), while fatty acids [saturated and unsaturated ] react with copper acetate to form copper salt. </a:t>
            </a: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→ </a:t>
            </a:r>
            <a:r>
              <a:rPr lang="en-US" dirty="0"/>
              <a:t>Copper salt formed in the case of fatty acids can only be extracted by petroleum ether. </a:t>
            </a:r>
          </a:p>
        </p:txBody>
      </p:sp>
    </p:spTree>
    <p:extLst>
      <p:ext uri="{BB962C8B-B14F-4D97-AF65-F5344CB8AC3E}">
        <p14:creationId xmlns:p14="http://schemas.microsoft.com/office/powerpoint/2010/main" val="2160881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780" indent="-457200">
              <a:buAutoNum type="arabicPeriod"/>
            </a:pPr>
            <a:r>
              <a:rPr lang="en-US" dirty="0" smtClean="0"/>
              <a:t>Take </a:t>
            </a:r>
            <a:r>
              <a:rPr lang="en-US" dirty="0"/>
              <a:t>two test tubes add 3 ml of petroleum ether and an equal volume of a solution of copper acetate. </a:t>
            </a:r>
            <a:endParaRPr lang="en-US" dirty="0" smtClean="0"/>
          </a:p>
          <a:p>
            <a:pPr marL="525780" indent="-457200">
              <a:buAutoNum type="arabicPeriod"/>
            </a:pPr>
            <a:r>
              <a:rPr lang="en-US" dirty="0" smtClean="0"/>
              <a:t>Add </a:t>
            </a:r>
            <a:r>
              <a:rPr lang="en-US" dirty="0"/>
              <a:t>0.5 ml of </a:t>
            </a:r>
            <a:r>
              <a:rPr lang="en-US" dirty="0" smtClean="0"/>
              <a:t>Oleic acid and Olive oil in </a:t>
            </a:r>
            <a:r>
              <a:rPr lang="en-US" dirty="0"/>
              <a:t>each </a:t>
            </a:r>
            <a:r>
              <a:rPr lang="en-US" dirty="0" smtClean="0"/>
              <a:t>tube</a:t>
            </a:r>
          </a:p>
          <a:p>
            <a:pPr marL="525780" indent="-457200">
              <a:buAutoNum type="arabicPeriod"/>
            </a:pPr>
            <a:r>
              <a:rPr lang="en-US" dirty="0" smtClean="0"/>
              <a:t> </a:t>
            </a:r>
            <a:r>
              <a:rPr lang="en-US" dirty="0"/>
              <a:t>Shake the tube and leave it for some time. </a:t>
            </a:r>
          </a:p>
        </p:txBody>
      </p:sp>
    </p:spTree>
    <p:extLst>
      <p:ext uri="{BB962C8B-B14F-4D97-AF65-F5344CB8AC3E}">
        <p14:creationId xmlns:p14="http://schemas.microsoft.com/office/powerpoint/2010/main" val="4746533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/>
              <a:t>olive oil: notice that petroleum ether upper layer containing the dissolved oil and appears colorless. aqueous solution remains blue in the bottom. 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Oleic acid: The upper layer of petroleum ether becomes green as a result of copper </a:t>
            </a:r>
            <a:r>
              <a:rPr lang="en-US" dirty="0" err="1"/>
              <a:t>oleate</a:t>
            </a:r>
            <a:r>
              <a:rPr lang="en-US" dirty="0"/>
              <a:t> [copper salt]. The lower layer becomes less in blue. </a:t>
            </a:r>
          </a:p>
        </p:txBody>
      </p:sp>
    </p:spTree>
    <p:extLst>
      <p:ext uri="{BB962C8B-B14F-4D97-AF65-F5344CB8AC3E}">
        <p14:creationId xmlns:p14="http://schemas.microsoft.com/office/powerpoint/2010/main" val="4151121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438400"/>
            <a:ext cx="60198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6038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THANK YOU FOR LISTINING</a:t>
            </a:r>
          </a:p>
          <a:p>
            <a:pPr marL="0" indent="0" algn="ctr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Prepared by:</a:t>
            </a:r>
          </a:p>
          <a:p>
            <a:pPr marL="0" indent="0" algn="ctr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Assis.Lect.Nabigh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Al-SHARIFI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881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Acrolein</a:t>
            </a:r>
            <a:r>
              <a:rPr lang="en-US" dirty="0" smtClean="0"/>
              <a:t>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/>
              <a:t>Most lipids are found in the form of triglycerides, an ester formed from glycerol and fatty acids. When a fat is heated strongly in the presence of a dehydrating agent such as KHSO4, the glycerol portion of the molecule is dehydrated to form the unsaturated aldehyde, </a:t>
            </a:r>
            <a:r>
              <a:rPr lang="en-US" dirty="0" err="1"/>
              <a:t>acrolein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59086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 of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1- To detect the presence any type of fat or oil in given sample.</a:t>
            </a:r>
          </a:p>
          <a:p>
            <a:pPr marL="68580" indent="0">
              <a:buNone/>
            </a:pPr>
            <a:r>
              <a:rPr lang="en-US" dirty="0" smtClean="0"/>
              <a:t>2-To distinguish between any oily substances from fat or oil.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027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/>
              <a:t>When a fat is heated strongly in the presence of a dehydrating agent such as KHSO4, the glycerol portion of the molecule is dehydrated to form the unsaturated aldehyde, </a:t>
            </a:r>
            <a:r>
              <a:rPr lang="en-US" dirty="0" err="1"/>
              <a:t>acrolein</a:t>
            </a:r>
            <a:r>
              <a:rPr lang="en-US" dirty="0"/>
              <a:t> CH2=CH-CHO, which can be distinguished by its irritating </a:t>
            </a:r>
            <a:r>
              <a:rPr lang="en-US" dirty="0" smtClean="0"/>
              <a:t>smell as </a:t>
            </a:r>
            <a:r>
              <a:rPr lang="en-US" dirty="0"/>
              <a:t>burnt grease. </a:t>
            </a:r>
          </a:p>
        </p:txBody>
      </p:sp>
    </p:spTree>
    <p:extLst>
      <p:ext uri="{BB962C8B-B14F-4D97-AF65-F5344CB8AC3E}">
        <p14:creationId xmlns:p14="http://schemas.microsoft.com/office/powerpoint/2010/main" val="2141732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322094"/>
            <a:ext cx="6629400" cy="3392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7925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the sample to be tested in a </a:t>
            </a:r>
            <a:r>
              <a:rPr lang="en-US" b="1" dirty="0"/>
              <a:t>test</a:t>
            </a:r>
            <a:r>
              <a:rPr lang="en-US" dirty="0"/>
              <a:t> tube.</a:t>
            </a:r>
          </a:p>
          <a:p>
            <a:r>
              <a:rPr lang="en-US" dirty="0"/>
              <a:t>Add few crystals of potassium bisulfate to it.</a:t>
            </a:r>
          </a:p>
          <a:p>
            <a:r>
              <a:rPr lang="en-US" dirty="0"/>
              <a:t>Heat the mixture and observe the change in </a:t>
            </a:r>
            <a:r>
              <a:rPr lang="en-US" dirty="0" smtClean="0"/>
              <a:t>odor.</a:t>
            </a:r>
            <a:endParaRPr lang="en-US" dirty="0"/>
          </a:p>
          <a:p>
            <a:r>
              <a:rPr lang="en-US" dirty="0"/>
              <a:t>If there is pungent irritating </a:t>
            </a:r>
            <a:r>
              <a:rPr lang="en-US" dirty="0" smtClean="0"/>
              <a:t>odor </a:t>
            </a:r>
            <a:r>
              <a:rPr lang="en-US" dirty="0"/>
              <a:t>then the presence of </a:t>
            </a:r>
            <a:r>
              <a:rPr lang="en-US" dirty="0" smtClean="0"/>
              <a:t>fat </a:t>
            </a:r>
            <a:r>
              <a:rPr lang="en-US" dirty="0"/>
              <a:t>or oil is confirmed.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21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362200"/>
            <a:ext cx="65532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8937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 algn="ctr">
              <a:buNone/>
            </a:pPr>
            <a:endParaRPr lang="en-US" dirty="0" smtClean="0"/>
          </a:p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endParaRPr lang="en-US" sz="3600" dirty="0" smtClean="0"/>
          </a:p>
          <a:p>
            <a:pPr marL="68580" indent="0" algn="ctr">
              <a:buNone/>
            </a:pPr>
            <a:r>
              <a:rPr lang="en-US" sz="3600" dirty="0" smtClean="0"/>
              <a:t>Copper acetate test</a:t>
            </a:r>
          </a:p>
          <a:p>
            <a:pPr marL="6858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024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 of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/>
              <a:t>This test is used to distinguish between oil [neutral fat] and fatty acid [saturated and unsaturated]. </a:t>
            </a:r>
          </a:p>
        </p:txBody>
      </p:sp>
    </p:spTree>
    <p:extLst>
      <p:ext uri="{BB962C8B-B14F-4D97-AF65-F5344CB8AC3E}">
        <p14:creationId xmlns:p14="http://schemas.microsoft.com/office/powerpoint/2010/main" val="7445306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303</TotalTime>
  <Words>333</Words>
  <Application>Microsoft Office PowerPoint</Application>
  <PresentationFormat>On-screen Show (4:3)</PresentationFormat>
  <Paragraphs>37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Austin</vt:lpstr>
      <vt:lpstr>3rd year 1st semester 2021 Biochemistry Lab 9 Acrolein Test copper acetate Test  </vt:lpstr>
      <vt:lpstr>Acrolein test</vt:lpstr>
      <vt:lpstr>Aim of test</vt:lpstr>
      <vt:lpstr>Principle</vt:lpstr>
      <vt:lpstr>Reaction</vt:lpstr>
      <vt:lpstr>Procedure</vt:lpstr>
      <vt:lpstr>Results</vt:lpstr>
      <vt:lpstr>PowerPoint Presentation</vt:lpstr>
      <vt:lpstr>Aim of test</vt:lpstr>
      <vt:lpstr>Principle</vt:lpstr>
      <vt:lpstr>Procedure</vt:lpstr>
      <vt:lpstr>Results</vt:lpstr>
      <vt:lpstr>Results</vt:lpstr>
      <vt:lpstr>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year 1st semester 2021 Biochemistry Lab 9 Acrolein Test copper acetate Test</dc:title>
  <dc:creator>Y O G A 1 2</dc:creator>
  <cp:lastModifiedBy>Y O G A 1 2</cp:lastModifiedBy>
  <cp:revision>12</cp:revision>
  <dcterms:created xsi:type="dcterms:W3CDTF">2021-02-22T12:30:55Z</dcterms:created>
  <dcterms:modified xsi:type="dcterms:W3CDTF">2021-02-24T10:56:50Z</dcterms:modified>
</cp:coreProperties>
</file>