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6"/>
  </p:notesMasterIdLst>
  <p:sldIdLst>
    <p:sldId id="256" r:id="rId2"/>
    <p:sldId id="257" r:id="rId3"/>
    <p:sldId id="258" r:id="rId4"/>
    <p:sldId id="267" r:id="rId5"/>
    <p:sldId id="259" r:id="rId6"/>
    <p:sldId id="260" r:id="rId7"/>
    <p:sldId id="268" r:id="rId8"/>
    <p:sldId id="261" r:id="rId9"/>
    <p:sldId id="262" r:id="rId10"/>
    <p:sldId id="269" r:id="rId11"/>
    <p:sldId id="263" r:id="rId12"/>
    <p:sldId id="264" r:id="rId13"/>
    <p:sldId id="265" r:id="rId14"/>
    <p:sldId id="266"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8636" autoAdjust="0"/>
  </p:normalViewPr>
  <p:slideViewPr>
    <p:cSldViewPr>
      <p:cViewPr varScale="1">
        <p:scale>
          <a:sx n="64" d="100"/>
          <a:sy n="64" d="100"/>
        </p:scale>
        <p:origin x="-156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A241B0D-7421-41E4-97CC-083E74CC3BCE}" type="datetimeFigureOut">
              <a:rPr lang="ar-IQ" smtClean="0"/>
              <a:pPr/>
              <a:t>02/06/1441</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9CFF920-0447-483F-BB1F-4DF500FCBCC9}" type="slidenum">
              <a:rPr lang="ar-IQ" smtClean="0"/>
              <a:pPr/>
              <a:t>‹#›</a:t>
            </a:fld>
            <a:endParaRPr lang="ar-IQ"/>
          </a:p>
        </p:txBody>
      </p:sp>
    </p:spTree>
    <p:extLst>
      <p:ext uri="{BB962C8B-B14F-4D97-AF65-F5344CB8AC3E}">
        <p14:creationId xmlns:p14="http://schemas.microsoft.com/office/powerpoint/2010/main" xmlns="" val="37133651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A9CFF920-0447-483F-BB1F-4DF500FCBCC9}" type="slidenum">
              <a:rPr lang="ar-IQ" smtClean="0"/>
              <a:pPr/>
              <a:t>4</a:t>
            </a:fld>
            <a:endParaRPr lang="ar-IQ"/>
          </a:p>
        </p:txBody>
      </p:sp>
    </p:spTree>
    <p:extLst>
      <p:ext uri="{BB962C8B-B14F-4D97-AF65-F5344CB8AC3E}">
        <p14:creationId xmlns:p14="http://schemas.microsoft.com/office/powerpoint/2010/main" xmlns="" val="2853433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02/06/1441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B8ABB09-4A1D-463E-8065-109CC2B7EFAA}" type="datetimeFigureOut">
              <a:rPr lang="ar-SA" smtClean="0"/>
              <a:pPr/>
              <a:t>02/06/1441</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دول اليمن قبل </a:t>
            </a:r>
            <a:r>
              <a:rPr lang="ar-IQ" dirty="0" err="1" smtClean="0"/>
              <a:t>الاسلام</a:t>
            </a:r>
            <a:endParaRPr lang="ar-IQ" dirty="0"/>
          </a:p>
        </p:txBody>
      </p:sp>
      <p:sp>
        <p:nvSpPr>
          <p:cNvPr id="3" name="عنوان فرعي 2"/>
          <p:cNvSpPr>
            <a:spLocks noGrp="1"/>
          </p:cNvSpPr>
          <p:nvPr>
            <p:ph type="subTitle" idx="1"/>
          </p:nvPr>
        </p:nvSpPr>
        <p:spPr/>
        <p:txBody>
          <a:bodyPr/>
          <a:lstStyle/>
          <a:p>
            <a:r>
              <a:rPr lang="ar-IQ" dirty="0" smtClean="0"/>
              <a:t>5/ الدولة السبأية</a:t>
            </a:r>
          </a:p>
          <a:p>
            <a:r>
              <a:rPr lang="ar-SA" dirty="0" smtClean="0"/>
              <a:t> م .م . سلمى احمد لفته </a:t>
            </a:r>
          </a:p>
          <a:p>
            <a:endParaRPr lang="ar-IQ"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معبد </a:t>
            </a:r>
            <a:r>
              <a:rPr lang="ar-IQ" dirty="0" err="1" smtClean="0"/>
              <a:t>المقه</a:t>
            </a:r>
            <a:r>
              <a:rPr lang="ar-IQ" dirty="0" smtClean="0"/>
              <a:t>“</a:t>
            </a:r>
            <a:r>
              <a:rPr lang="ar-IQ" dirty="0" err="1" smtClean="0"/>
              <a:t>اوام</a:t>
            </a:r>
            <a:r>
              <a:rPr lang="ar-IQ" dirty="0" smtClean="0"/>
              <a:t>“</a:t>
            </a:r>
            <a:endParaRPr lang="ar-IQ" dirty="0"/>
          </a:p>
        </p:txBody>
      </p:sp>
      <p:pic>
        <p:nvPicPr>
          <p:cNvPr id="8" name="عنصر نائب للمحتوى 7" descr="Awam-Mareeb11111111.jpg"/>
          <p:cNvPicPr>
            <a:picLocks noGrp="1" noChangeAspect="1"/>
          </p:cNvPicPr>
          <p:nvPr>
            <p:ph idx="1"/>
          </p:nvPr>
        </p:nvPicPr>
        <p:blipFill>
          <a:blip r:embed="rId2" cstate="print"/>
          <a:stretch>
            <a:fillRect/>
          </a:stretch>
        </p:blipFill>
        <p:spPr>
          <a:xfrm>
            <a:off x="1000100" y="1214422"/>
            <a:ext cx="8143900" cy="5643578"/>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تابع- عهد ملوك سبأ</a:t>
            </a:r>
            <a:endParaRPr lang="ar-IQ" dirty="0"/>
          </a:p>
        </p:txBody>
      </p:sp>
      <p:sp>
        <p:nvSpPr>
          <p:cNvPr id="3" name="عنصر نائب للمحتوى 2"/>
          <p:cNvSpPr>
            <a:spLocks noGrp="1"/>
          </p:cNvSpPr>
          <p:nvPr>
            <p:ph idx="1"/>
          </p:nvPr>
        </p:nvSpPr>
        <p:spPr/>
        <p:txBody>
          <a:bodyPr>
            <a:normAutofit/>
          </a:bodyPr>
          <a:lstStyle/>
          <a:p>
            <a:r>
              <a:rPr lang="ar-IQ" dirty="0" smtClean="0"/>
              <a:t>منذ سنة (500)ق.م ظهرت اسرات قويه منها (الأسرة الهمدانية) من اغتصاب العرش من ملوك سبأ في بعض الفترات.</a:t>
            </a:r>
          </a:p>
          <a:p>
            <a:r>
              <a:rPr lang="ar-IQ" dirty="0" smtClean="0"/>
              <a:t>تعبدت هذه </a:t>
            </a:r>
            <a:r>
              <a:rPr lang="ar-IQ" dirty="0" err="1" smtClean="0"/>
              <a:t>الاسر</a:t>
            </a:r>
            <a:r>
              <a:rPr lang="ar-IQ" dirty="0" smtClean="0"/>
              <a:t> </a:t>
            </a:r>
            <a:r>
              <a:rPr lang="ar-IQ" dirty="0" err="1" smtClean="0"/>
              <a:t>الهة</a:t>
            </a:r>
            <a:r>
              <a:rPr lang="ar-IQ" dirty="0" smtClean="0"/>
              <a:t> جديدة لم تؤلف مثل(</a:t>
            </a:r>
            <a:r>
              <a:rPr lang="ar-IQ" dirty="0" err="1" smtClean="0"/>
              <a:t>الهة</a:t>
            </a:r>
            <a:r>
              <a:rPr lang="ar-IQ" dirty="0" smtClean="0"/>
              <a:t> برزت)و(تألب </a:t>
            </a:r>
            <a:r>
              <a:rPr lang="ar-IQ" dirty="0" err="1" smtClean="0"/>
              <a:t>ريام</a:t>
            </a:r>
            <a:r>
              <a:rPr lang="ar-IQ" dirty="0" smtClean="0"/>
              <a:t>) </a:t>
            </a:r>
            <a:r>
              <a:rPr lang="ar-IQ" dirty="0" err="1" smtClean="0"/>
              <a:t>و</a:t>
            </a:r>
            <a:r>
              <a:rPr lang="ar-IQ" dirty="0" smtClean="0"/>
              <a:t>(ذو سماوي)-ذو السماء-وظهرت كذلك نعوت جديدة مثل(</a:t>
            </a:r>
            <a:r>
              <a:rPr lang="ar-IQ" dirty="0" err="1" smtClean="0"/>
              <a:t>يهأمن</a:t>
            </a:r>
            <a:r>
              <a:rPr lang="ar-IQ" dirty="0" smtClean="0"/>
              <a:t> </a:t>
            </a:r>
            <a:r>
              <a:rPr lang="ar-IQ" dirty="0" err="1" smtClean="0"/>
              <a:t>ويهنعم</a:t>
            </a:r>
            <a:r>
              <a:rPr lang="ar-IQ" dirty="0" smtClean="0"/>
              <a:t> </a:t>
            </a:r>
            <a:r>
              <a:rPr lang="ar-IQ" dirty="0" err="1" smtClean="0"/>
              <a:t>ويهرجب</a:t>
            </a:r>
            <a:r>
              <a:rPr lang="ar-IQ" dirty="0" smtClean="0"/>
              <a:t>)</a:t>
            </a:r>
          </a:p>
          <a:p>
            <a:r>
              <a:rPr lang="ar-IQ" dirty="0" smtClean="0"/>
              <a:t>يؤشر ظهور هذه </a:t>
            </a:r>
            <a:r>
              <a:rPr lang="ar-IQ" dirty="0" err="1" smtClean="0"/>
              <a:t>الاسماء</a:t>
            </a:r>
            <a:r>
              <a:rPr lang="ar-IQ" dirty="0" smtClean="0"/>
              <a:t> لتطور مهم وتغير بالاتجاه العام في </a:t>
            </a:r>
            <a:r>
              <a:rPr lang="ar-IQ" dirty="0" err="1" smtClean="0"/>
              <a:t>السياسه</a:t>
            </a:r>
            <a:r>
              <a:rPr lang="ar-IQ" dirty="0" smtClean="0"/>
              <a:t> والدين والاجتماع في حكومة سبأ. </a:t>
            </a:r>
            <a:endParaRPr lang="ar-IQ"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تابع عهد ملوك سبأ</a:t>
            </a:r>
            <a:endParaRPr lang="ar-IQ" dirty="0"/>
          </a:p>
        </p:txBody>
      </p:sp>
      <p:sp>
        <p:nvSpPr>
          <p:cNvPr id="3" name="عنصر نائب للمحتوى 2"/>
          <p:cNvSpPr>
            <a:spLocks noGrp="1"/>
          </p:cNvSpPr>
          <p:nvPr>
            <p:ph idx="1"/>
          </p:nvPr>
        </p:nvSpPr>
        <p:spPr/>
        <p:txBody>
          <a:bodyPr>
            <a:normAutofit fontScale="92500" lnSpcReduction="20000"/>
          </a:bodyPr>
          <a:lstStyle/>
          <a:p>
            <a:r>
              <a:rPr lang="ar-IQ" dirty="0" smtClean="0"/>
              <a:t>في سنة(350)ق.م تولى عرش سبأ (آل كرب يهنعم) وأسس أسرة ملكية ثالثة.</a:t>
            </a:r>
          </a:p>
          <a:p>
            <a:r>
              <a:rPr lang="ar-IQ" dirty="0" smtClean="0"/>
              <a:t>دخل ملوك هذه </a:t>
            </a:r>
            <a:r>
              <a:rPr lang="ar-IQ" dirty="0" err="1" smtClean="0"/>
              <a:t>الاسرة</a:t>
            </a:r>
            <a:r>
              <a:rPr lang="ar-IQ" dirty="0" smtClean="0"/>
              <a:t> في حروب طويلة مع </a:t>
            </a:r>
            <a:r>
              <a:rPr lang="ar-IQ" dirty="0" err="1" smtClean="0"/>
              <a:t>الامارات</a:t>
            </a:r>
            <a:r>
              <a:rPr lang="ar-IQ" dirty="0" smtClean="0"/>
              <a:t> المجاورة </a:t>
            </a:r>
            <a:r>
              <a:rPr lang="ar-IQ" dirty="0" err="1" smtClean="0"/>
              <a:t>اضعفت</a:t>
            </a:r>
            <a:r>
              <a:rPr lang="ar-IQ" dirty="0" smtClean="0"/>
              <a:t> </a:t>
            </a:r>
            <a:r>
              <a:rPr lang="ar-IQ" dirty="0" err="1" smtClean="0"/>
              <a:t>السبأيين</a:t>
            </a:r>
            <a:r>
              <a:rPr lang="ar-IQ" dirty="0" smtClean="0"/>
              <a:t> </a:t>
            </a:r>
            <a:r>
              <a:rPr lang="ar-IQ" dirty="0" err="1" smtClean="0"/>
              <a:t>وافقدتهم</a:t>
            </a:r>
            <a:r>
              <a:rPr lang="ar-IQ" dirty="0" smtClean="0"/>
              <a:t> سيطرتهم على البحر </a:t>
            </a:r>
            <a:r>
              <a:rPr lang="ar-IQ" dirty="0" err="1" smtClean="0"/>
              <a:t>الاحمر</a:t>
            </a:r>
            <a:r>
              <a:rPr lang="ar-IQ" dirty="0" smtClean="0"/>
              <a:t> وسواحل </a:t>
            </a:r>
            <a:r>
              <a:rPr lang="ar-IQ" dirty="0" err="1" smtClean="0"/>
              <a:t>افريقيا</a:t>
            </a:r>
            <a:r>
              <a:rPr lang="ar-IQ" dirty="0" smtClean="0"/>
              <a:t> بعد </a:t>
            </a:r>
            <a:r>
              <a:rPr lang="ar-IQ" dirty="0" err="1" smtClean="0"/>
              <a:t>ان</a:t>
            </a:r>
            <a:r>
              <a:rPr lang="ar-IQ" dirty="0" smtClean="0"/>
              <a:t> انتقلت التجارة منهم </a:t>
            </a:r>
            <a:r>
              <a:rPr lang="ar-IQ" dirty="0" err="1" smtClean="0"/>
              <a:t>الى</a:t>
            </a:r>
            <a:r>
              <a:rPr lang="ar-IQ" dirty="0" smtClean="0"/>
              <a:t> اليونان والرومان.</a:t>
            </a:r>
          </a:p>
          <a:p>
            <a:r>
              <a:rPr lang="ar-IQ" dirty="0" smtClean="0"/>
              <a:t>في سنة(200)ق.م تمكن (نصر يهنعم)من تاسيس الاسرة السبأية الرابعة ودخلفي حرب مع الريدانيين من حمير الذين انتزعوا عرش السبأيين.</a:t>
            </a:r>
          </a:p>
          <a:p>
            <a:r>
              <a:rPr lang="ar-IQ" dirty="0" err="1" smtClean="0"/>
              <a:t>اسس</a:t>
            </a:r>
            <a:r>
              <a:rPr lang="ar-IQ" dirty="0" smtClean="0"/>
              <a:t> </a:t>
            </a:r>
            <a:r>
              <a:rPr lang="ar-IQ" dirty="0" err="1" smtClean="0"/>
              <a:t>الريدانيون</a:t>
            </a:r>
            <a:r>
              <a:rPr lang="ar-IQ" dirty="0" smtClean="0"/>
              <a:t> سنة (115)ق.م اسرة جديدة تلقبوا فيها بـ(ملوك سبأ وذو ريدان)ونقلو عاصمتهم الى ظفار.</a:t>
            </a:r>
          </a:p>
          <a:p>
            <a:endParaRPr lang="ar-IQ"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نظام الحكم في سبأ</a:t>
            </a:r>
            <a:endParaRPr lang="ar-IQ" dirty="0"/>
          </a:p>
        </p:txBody>
      </p:sp>
      <p:sp>
        <p:nvSpPr>
          <p:cNvPr id="3" name="عنصر نائب للمحتوى 2"/>
          <p:cNvSpPr>
            <a:spLocks noGrp="1"/>
          </p:cNvSpPr>
          <p:nvPr>
            <p:ph idx="1"/>
          </p:nvPr>
        </p:nvSpPr>
        <p:spPr/>
        <p:txBody>
          <a:bodyPr>
            <a:normAutofit lnSpcReduction="10000"/>
          </a:bodyPr>
          <a:lstStyle/>
          <a:p>
            <a:r>
              <a:rPr lang="ar-IQ" dirty="0" smtClean="0"/>
              <a:t>كان الملك يقوم بالحكم وقيادة الجيش ويساعده مجلس شعبي.</a:t>
            </a:r>
          </a:p>
          <a:p>
            <a:r>
              <a:rPr lang="ar-IQ" dirty="0" smtClean="0"/>
              <a:t>هناك </a:t>
            </a:r>
            <a:r>
              <a:rPr lang="ar-IQ" dirty="0" err="1" smtClean="0"/>
              <a:t>موضفون</a:t>
            </a:r>
            <a:r>
              <a:rPr lang="ar-IQ" dirty="0" smtClean="0"/>
              <a:t> يرثون مناصب هذا المجلس يسمى الواحد منهم(الكبير).</a:t>
            </a:r>
          </a:p>
          <a:p>
            <a:r>
              <a:rPr lang="ar-IQ" dirty="0" smtClean="0"/>
              <a:t> </a:t>
            </a:r>
            <a:r>
              <a:rPr lang="ar-IQ" dirty="0" err="1" smtClean="0"/>
              <a:t>اذ</a:t>
            </a:r>
            <a:r>
              <a:rPr lang="ar-IQ" dirty="0" smtClean="0"/>
              <a:t> بمرور الزمن </a:t>
            </a:r>
            <a:r>
              <a:rPr lang="ar-IQ" dirty="0" err="1" smtClean="0"/>
              <a:t>كونو</a:t>
            </a:r>
            <a:r>
              <a:rPr lang="ar-IQ" dirty="0" smtClean="0"/>
              <a:t> طبقة وراثية حلوا محل المجلس الشعبي </a:t>
            </a:r>
            <a:r>
              <a:rPr lang="ar-IQ" dirty="0" err="1" smtClean="0"/>
              <a:t>واصبحوا</a:t>
            </a:r>
            <a:r>
              <a:rPr lang="ar-IQ" dirty="0" smtClean="0"/>
              <a:t> فيما بعد طبقة </a:t>
            </a:r>
            <a:r>
              <a:rPr lang="ar-IQ" dirty="0" err="1" smtClean="0"/>
              <a:t>اقطاعية</a:t>
            </a:r>
            <a:r>
              <a:rPr lang="ar-IQ" dirty="0" smtClean="0"/>
              <a:t> </a:t>
            </a:r>
            <a:r>
              <a:rPr lang="ar-IQ" dirty="0" err="1" smtClean="0"/>
              <a:t>ادت</a:t>
            </a:r>
            <a:r>
              <a:rPr lang="ar-IQ" dirty="0" smtClean="0"/>
              <a:t> </a:t>
            </a:r>
            <a:r>
              <a:rPr lang="ar-IQ" dirty="0" err="1" smtClean="0"/>
              <a:t>لاضعاف</a:t>
            </a:r>
            <a:r>
              <a:rPr lang="ar-IQ" dirty="0" smtClean="0"/>
              <a:t> سلطة الملك.</a:t>
            </a:r>
          </a:p>
          <a:p>
            <a:r>
              <a:rPr lang="ar-IQ" dirty="0" smtClean="0"/>
              <a:t>كانت </a:t>
            </a:r>
            <a:r>
              <a:rPr lang="ar-IQ" dirty="0" err="1" smtClean="0"/>
              <a:t>الادارة</a:t>
            </a:r>
            <a:r>
              <a:rPr lang="ar-IQ" dirty="0" smtClean="0"/>
              <a:t> تعتمد على ملكية </a:t>
            </a:r>
            <a:r>
              <a:rPr lang="ar-IQ" dirty="0" err="1" smtClean="0"/>
              <a:t>الارض</a:t>
            </a:r>
            <a:r>
              <a:rPr lang="ar-IQ" dirty="0" smtClean="0"/>
              <a:t>، وتفرض الضرائب </a:t>
            </a:r>
            <a:r>
              <a:rPr lang="ar-IQ" dirty="0" err="1" smtClean="0"/>
              <a:t>الباهضةعلى</a:t>
            </a:r>
            <a:r>
              <a:rPr lang="ar-IQ" dirty="0" smtClean="0"/>
              <a:t> </a:t>
            </a:r>
            <a:r>
              <a:rPr lang="ar-IQ" dirty="0" err="1" smtClean="0"/>
              <a:t>الارض</a:t>
            </a:r>
            <a:r>
              <a:rPr lang="ar-IQ" dirty="0" smtClean="0"/>
              <a:t> </a:t>
            </a:r>
            <a:r>
              <a:rPr lang="ar-IQ" dirty="0" err="1" smtClean="0"/>
              <a:t>والتجاره</a:t>
            </a:r>
            <a:r>
              <a:rPr lang="ar-IQ" dirty="0" smtClean="0"/>
              <a:t> لسد نفقات الحروب.</a:t>
            </a:r>
            <a:endParaRPr lang="ar-IQ"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الحالة الاقتصادية </a:t>
            </a:r>
            <a:r>
              <a:rPr lang="ar-IQ" dirty="0" err="1" smtClean="0"/>
              <a:t>للسبأيين</a:t>
            </a:r>
            <a:endParaRPr lang="ar-IQ" dirty="0"/>
          </a:p>
        </p:txBody>
      </p:sp>
      <p:sp>
        <p:nvSpPr>
          <p:cNvPr id="3" name="عنصر نائب للمحتوى 2"/>
          <p:cNvSpPr>
            <a:spLocks noGrp="1"/>
          </p:cNvSpPr>
          <p:nvPr>
            <p:ph idx="1"/>
          </p:nvPr>
        </p:nvSpPr>
        <p:spPr/>
        <p:txBody>
          <a:bodyPr>
            <a:normAutofit fontScale="85000" lnSpcReduction="10000"/>
          </a:bodyPr>
          <a:lstStyle/>
          <a:p>
            <a:r>
              <a:rPr lang="ar-IQ" dirty="0" smtClean="0"/>
              <a:t>بحكم موقعهم الجغرافي جنى </a:t>
            </a:r>
            <a:r>
              <a:rPr lang="ar-IQ" dirty="0" err="1" smtClean="0"/>
              <a:t>السبأيون</a:t>
            </a:r>
            <a:r>
              <a:rPr lang="ar-IQ" dirty="0" smtClean="0"/>
              <a:t> </a:t>
            </a:r>
            <a:r>
              <a:rPr lang="ar-IQ" dirty="0" err="1" smtClean="0"/>
              <a:t>ارباحا</a:t>
            </a:r>
            <a:r>
              <a:rPr lang="ar-IQ" dirty="0" smtClean="0"/>
              <a:t> طائلة من التجارة.</a:t>
            </a:r>
          </a:p>
          <a:p>
            <a:r>
              <a:rPr lang="ar-IQ" dirty="0" smtClean="0"/>
              <a:t>كانت القوافل تحمل </a:t>
            </a:r>
            <a:r>
              <a:rPr lang="ar-IQ" dirty="0" err="1" smtClean="0"/>
              <a:t>الطيوب</a:t>
            </a:r>
            <a:r>
              <a:rPr lang="ar-IQ" dirty="0" smtClean="0"/>
              <a:t> والبخور والتوابل من الهند وبلاد الحبشة </a:t>
            </a:r>
            <a:r>
              <a:rPr lang="ar-IQ" dirty="0" err="1" smtClean="0"/>
              <a:t>وتاتي</a:t>
            </a:r>
            <a:r>
              <a:rPr lang="ar-IQ" dirty="0" smtClean="0"/>
              <a:t> </a:t>
            </a:r>
            <a:r>
              <a:rPr lang="ar-IQ" dirty="0" err="1" smtClean="0"/>
              <a:t>بها</a:t>
            </a:r>
            <a:r>
              <a:rPr lang="ar-IQ" dirty="0" smtClean="0"/>
              <a:t> لشواطئ الجزيرة العربية ثم </a:t>
            </a:r>
            <a:r>
              <a:rPr lang="ar-IQ" dirty="0" err="1" smtClean="0"/>
              <a:t>الى</a:t>
            </a:r>
            <a:r>
              <a:rPr lang="ar-IQ" dirty="0" smtClean="0"/>
              <a:t> مصر والشام والعراق.</a:t>
            </a:r>
          </a:p>
          <a:p>
            <a:r>
              <a:rPr lang="ar-IQ" dirty="0" smtClean="0"/>
              <a:t>كان </a:t>
            </a:r>
            <a:r>
              <a:rPr lang="ar-IQ" dirty="0" err="1" smtClean="0"/>
              <a:t>السبأيون</a:t>
            </a:r>
            <a:r>
              <a:rPr lang="ar-IQ" dirty="0" smtClean="0"/>
              <a:t> يفضلون الطريق البري لصعوبة الملاحة في البحر </a:t>
            </a:r>
            <a:r>
              <a:rPr lang="ar-IQ" dirty="0" err="1" smtClean="0"/>
              <a:t>الاحمر</a:t>
            </a:r>
            <a:endParaRPr lang="ar-IQ" dirty="0" smtClean="0"/>
          </a:p>
          <a:p>
            <a:r>
              <a:rPr lang="ar-IQ" dirty="0" smtClean="0"/>
              <a:t>كان خط سير القوافل يبدأ </a:t>
            </a:r>
            <a:r>
              <a:rPr lang="ar-IQ" dirty="0" err="1" smtClean="0"/>
              <a:t>شبوه</a:t>
            </a:r>
            <a:r>
              <a:rPr lang="ar-IQ" dirty="0" smtClean="0"/>
              <a:t> في حضرموت ويتجه شمالا </a:t>
            </a:r>
            <a:r>
              <a:rPr lang="ar-IQ" dirty="0" err="1" smtClean="0"/>
              <a:t>الى</a:t>
            </a:r>
            <a:r>
              <a:rPr lang="ar-IQ" dirty="0" smtClean="0"/>
              <a:t> يثرب ومنه </a:t>
            </a:r>
            <a:r>
              <a:rPr lang="ar-IQ" dirty="0" err="1" smtClean="0"/>
              <a:t>الى</a:t>
            </a:r>
            <a:r>
              <a:rPr lang="ar-IQ" dirty="0" smtClean="0"/>
              <a:t> مكة ثم البتراء ثم </a:t>
            </a:r>
            <a:r>
              <a:rPr lang="ar-IQ" dirty="0" err="1" smtClean="0"/>
              <a:t>غزظه</a:t>
            </a:r>
            <a:r>
              <a:rPr lang="ar-IQ" dirty="0" smtClean="0"/>
              <a:t> على ساحل المتوسط</a:t>
            </a:r>
          </a:p>
          <a:p>
            <a:r>
              <a:rPr lang="ar-IQ" dirty="0" smtClean="0"/>
              <a:t>نتيجة الرخاء الاقتصادي امتد نفوذهم شمالا وشرقا وحفروا الترع وبنو السدود والقصور </a:t>
            </a:r>
            <a:r>
              <a:rPr lang="ar-IQ" dirty="0" err="1" smtClean="0"/>
              <a:t>والمحافد</a:t>
            </a:r>
            <a:r>
              <a:rPr lang="ar-IQ" dirty="0" smtClean="0"/>
              <a:t> </a:t>
            </a:r>
            <a:r>
              <a:rPr lang="ar-IQ" dirty="0" err="1" smtClean="0"/>
              <a:t>واغترسوا</a:t>
            </a:r>
            <a:r>
              <a:rPr lang="ar-IQ" dirty="0" smtClean="0"/>
              <a:t> البساتين والحدائق.</a:t>
            </a:r>
            <a:endParaRPr lang="ar-IQ"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اسم سبأ</a:t>
            </a:r>
            <a:endParaRPr lang="ar-IQ" dirty="0"/>
          </a:p>
        </p:txBody>
      </p:sp>
      <p:sp>
        <p:nvSpPr>
          <p:cNvPr id="3" name="عنصر نائب للمحتوى 2"/>
          <p:cNvSpPr>
            <a:spLocks noGrp="1"/>
          </p:cNvSpPr>
          <p:nvPr>
            <p:ph idx="1"/>
          </p:nvPr>
        </p:nvSpPr>
        <p:spPr/>
        <p:txBody>
          <a:bodyPr>
            <a:normAutofit fontScale="92500" lnSpcReduction="10000"/>
          </a:bodyPr>
          <a:lstStyle/>
          <a:p>
            <a:pPr algn="justLow"/>
            <a:r>
              <a:rPr lang="ar-IQ" dirty="0" smtClean="0"/>
              <a:t>في التوراة: ورد في عدة روايات منها </a:t>
            </a:r>
            <a:r>
              <a:rPr lang="ar-IQ" dirty="0" err="1" smtClean="0"/>
              <a:t>ان</a:t>
            </a:r>
            <a:r>
              <a:rPr lang="ar-IQ" dirty="0" smtClean="0"/>
              <a:t> سبأ من </a:t>
            </a:r>
            <a:r>
              <a:rPr lang="ar-IQ" dirty="0" err="1" smtClean="0"/>
              <a:t>كوش</a:t>
            </a:r>
            <a:r>
              <a:rPr lang="ar-IQ" dirty="0" smtClean="0"/>
              <a:t> بن حارم، وفي رواية </a:t>
            </a:r>
            <a:r>
              <a:rPr lang="ar-IQ" dirty="0" err="1" smtClean="0"/>
              <a:t>اخرى</a:t>
            </a:r>
            <a:r>
              <a:rPr lang="ar-IQ" dirty="0" smtClean="0"/>
              <a:t> </a:t>
            </a:r>
            <a:r>
              <a:rPr lang="ar-IQ" dirty="0" err="1" smtClean="0"/>
              <a:t>انها</a:t>
            </a:r>
            <a:r>
              <a:rPr lang="ar-IQ" dirty="0" smtClean="0"/>
              <a:t> من ولد </a:t>
            </a:r>
            <a:r>
              <a:rPr lang="ar-IQ" dirty="0" err="1" smtClean="0"/>
              <a:t>يقطان</a:t>
            </a:r>
            <a:r>
              <a:rPr lang="ar-IQ" dirty="0" smtClean="0"/>
              <a:t>.</a:t>
            </a:r>
          </a:p>
          <a:p>
            <a:pPr algn="justLow"/>
            <a:r>
              <a:rPr lang="ar-IQ" dirty="0" smtClean="0"/>
              <a:t>في الروايات العربية : ان سبأ من ولد يشجب بن يعرب بن قحطان وان اسمه الحقيقي عبد شمس.</a:t>
            </a:r>
          </a:p>
          <a:p>
            <a:pPr algn="justLow"/>
            <a:r>
              <a:rPr lang="ar-IQ" dirty="0" err="1" smtClean="0"/>
              <a:t>اليعقوبي</a:t>
            </a:r>
            <a:r>
              <a:rPr lang="ar-IQ" dirty="0" smtClean="0"/>
              <a:t>: </a:t>
            </a:r>
            <a:r>
              <a:rPr lang="ar-IQ" dirty="0" err="1" smtClean="0"/>
              <a:t>ان</a:t>
            </a:r>
            <a:r>
              <a:rPr lang="ar-IQ" dirty="0" smtClean="0"/>
              <a:t> سبأ </a:t>
            </a:r>
            <a:r>
              <a:rPr lang="ar-IQ" dirty="0" err="1" smtClean="0"/>
              <a:t>اول</a:t>
            </a:r>
            <a:r>
              <a:rPr lang="ar-IQ" dirty="0" smtClean="0"/>
              <a:t> ملك من ملوك العرب سار في </a:t>
            </a:r>
            <a:r>
              <a:rPr lang="ar-IQ" dirty="0" err="1" smtClean="0"/>
              <a:t>الارض</a:t>
            </a:r>
            <a:r>
              <a:rPr lang="ar-IQ" dirty="0" smtClean="0"/>
              <a:t> وسبى السبايا.</a:t>
            </a:r>
          </a:p>
          <a:p>
            <a:pPr algn="justLow"/>
            <a:r>
              <a:rPr lang="ar-IQ" dirty="0" smtClean="0"/>
              <a:t>في حوليات </a:t>
            </a:r>
            <a:r>
              <a:rPr lang="ar-IQ" dirty="0" err="1" smtClean="0"/>
              <a:t>تجلات</a:t>
            </a:r>
            <a:r>
              <a:rPr lang="ar-IQ" dirty="0" smtClean="0"/>
              <a:t> </a:t>
            </a:r>
            <a:r>
              <a:rPr lang="ar-IQ" dirty="0" err="1" smtClean="0"/>
              <a:t>بلاسر</a:t>
            </a:r>
            <a:r>
              <a:rPr lang="ar-IQ" dirty="0" smtClean="0"/>
              <a:t> الثالث(745-727)ق.م ونقوش </a:t>
            </a:r>
            <a:r>
              <a:rPr lang="ar-IQ" dirty="0" err="1" smtClean="0"/>
              <a:t>سرجون</a:t>
            </a:r>
            <a:r>
              <a:rPr lang="ar-IQ" dirty="0" smtClean="0"/>
              <a:t> الثاني(722-705)ق.م، ونقش يرجع </a:t>
            </a:r>
            <a:r>
              <a:rPr lang="ar-IQ" dirty="0" err="1" smtClean="0"/>
              <a:t>الى</a:t>
            </a:r>
            <a:r>
              <a:rPr lang="ar-IQ" dirty="0" smtClean="0"/>
              <a:t> عهد </a:t>
            </a:r>
            <a:r>
              <a:rPr lang="ar-IQ" dirty="0" err="1" smtClean="0"/>
              <a:t>سنحاريب</a:t>
            </a:r>
            <a:r>
              <a:rPr lang="ar-IQ" dirty="0" smtClean="0"/>
              <a:t> حوالي 685ق.م: وتشير جميعها </a:t>
            </a:r>
            <a:r>
              <a:rPr lang="ar-IQ" dirty="0" err="1" smtClean="0"/>
              <a:t>الى</a:t>
            </a:r>
            <a:r>
              <a:rPr lang="ar-IQ" dirty="0" smtClean="0"/>
              <a:t> هدايا كان يقدمها الحكام </a:t>
            </a:r>
            <a:r>
              <a:rPr lang="ar-IQ" dirty="0" err="1" smtClean="0"/>
              <a:t>السبأيين</a:t>
            </a:r>
            <a:r>
              <a:rPr lang="ar-IQ" dirty="0" smtClean="0"/>
              <a:t> </a:t>
            </a:r>
            <a:r>
              <a:rPr lang="ar-IQ" dirty="0" err="1" smtClean="0"/>
              <a:t>الى</a:t>
            </a:r>
            <a:r>
              <a:rPr lang="ar-IQ" dirty="0" smtClean="0"/>
              <a:t> هؤلاء الملوك.   </a:t>
            </a:r>
            <a:endParaRPr lang="ar-IQ"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اصل </a:t>
            </a:r>
            <a:r>
              <a:rPr lang="ar-IQ" dirty="0" err="1" smtClean="0"/>
              <a:t>السبأيين</a:t>
            </a:r>
            <a:r>
              <a:rPr lang="ar-IQ" dirty="0" smtClean="0"/>
              <a:t> وانتقالهم </a:t>
            </a:r>
            <a:endParaRPr lang="ar-IQ" dirty="0"/>
          </a:p>
        </p:txBody>
      </p:sp>
      <p:sp>
        <p:nvSpPr>
          <p:cNvPr id="3" name="عنصر نائب للمحتوى 2"/>
          <p:cNvSpPr>
            <a:spLocks noGrp="1"/>
          </p:cNvSpPr>
          <p:nvPr>
            <p:ph idx="1"/>
          </p:nvPr>
        </p:nvSpPr>
        <p:spPr/>
        <p:txBody>
          <a:bodyPr>
            <a:normAutofit fontScale="85000" lnSpcReduction="10000"/>
          </a:bodyPr>
          <a:lstStyle/>
          <a:p>
            <a:r>
              <a:rPr lang="ar-IQ" dirty="0" err="1" smtClean="0"/>
              <a:t>هومل</a:t>
            </a:r>
            <a:r>
              <a:rPr lang="ar-IQ" dirty="0" smtClean="0"/>
              <a:t>:كان </a:t>
            </a:r>
            <a:r>
              <a:rPr lang="ar-IQ" dirty="0" err="1" smtClean="0"/>
              <a:t>السبأيين</a:t>
            </a:r>
            <a:r>
              <a:rPr lang="ar-IQ" dirty="0" smtClean="0"/>
              <a:t> يسكنون الجوف في بلاد العرب الشمالية، ثم انحدروا نحو الجنوب في القرن الثامن قبل الميلاد، </a:t>
            </a:r>
            <a:r>
              <a:rPr lang="ar-IQ" dirty="0" err="1" smtClean="0"/>
              <a:t>اذ</a:t>
            </a:r>
            <a:r>
              <a:rPr lang="ar-IQ" dirty="0" smtClean="0"/>
              <a:t> اتخذوا (صرواح) عاصمة لهم اولا ثم انتقلوا الى (مأرب).</a:t>
            </a:r>
          </a:p>
          <a:p>
            <a:r>
              <a:rPr lang="ar-IQ" dirty="0" smtClean="0"/>
              <a:t>يرى البعض: </a:t>
            </a:r>
            <a:r>
              <a:rPr lang="ar-IQ" dirty="0" err="1" smtClean="0"/>
              <a:t>ان</a:t>
            </a:r>
            <a:r>
              <a:rPr lang="ar-IQ" dirty="0" smtClean="0"/>
              <a:t> نزوح </a:t>
            </a:r>
            <a:r>
              <a:rPr lang="ar-IQ" dirty="0" err="1" smtClean="0"/>
              <a:t>السبأيين</a:t>
            </a:r>
            <a:r>
              <a:rPr lang="ar-IQ" dirty="0" smtClean="0"/>
              <a:t> </a:t>
            </a:r>
            <a:r>
              <a:rPr lang="ar-IQ" dirty="0" err="1" smtClean="0"/>
              <a:t>الى</a:t>
            </a:r>
            <a:r>
              <a:rPr lang="ar-IQ" dirty="0" smtClean="0"/>
              <a:t> الجنوب هو نتيجة ضغط </a:t>
            </a:r>
            <a:r>
              <a:rPr lang="ar-IQ" dirty="0" err="1" smtClean="0"/>
              <a:t>الاشوريين</a:t>
            </a:r>
            <a:r>
              <a:rPr lang="ar-IQ" dirty="0" smtClean="0"/>
              <a:t> من الشمال، فاستقروا في بلاد اليمن مستفيدين من ضعف </a:t>
            </a:r>
            <a:r>
              <a:rPr lang="ar-IQ" dirty="0" err="1" smtClean="0"/>
              <a:t>المعينيين</a:t>
            </a:r>
            <a:r>
              <a:rPr lang="ar-IQ" dirty="0" smtClean="0"/>
              <a:t> فامتد نفوذهم </a:t>
            </a:r>
            <a:r>
              <a:rPr lang="ar-IQ" dirty="0" err="1" smtClean="0"/>
              <a:t>الى</a:t>
            </a:r>
            <a:r>
              <a:rPr lang="ar-IQ" dirty="0" smtClean="0"/>
              <a:t> الجوف.</a:t>
            </a:r>
          </a:p>
          <a:p>
            <a:r>
              <a:rPr lang="ar-IQ" dirty="0" smtClean="0"/>
              <a:t>استغل السبأيون موقع بلادهم المطل على طرق الهند والبحر الاحمر لتقوية تجارتهم.</a:t>
            </a:r>
          </a:p>
          <a:p>
            <a:r>
              <a:rPr lang="ar-IQ" dirty="0" smtClean="0"/>
              <a:t> ثم استغلوا طريق جنوب الجزيرة- الشام-مصر لتنمية تجارتهم وذكر القران ذلك“لقد كان لسبأ في مسكنهم </a:t>
            </a:r>
            <a:r>
              <a:rPr lang="ar-IQ" dirty="0" err="1" smtClean="0"/>
              <a:t>اية</a:t>
            </a:r>
            <a:r>
              <a:rPr lang="ar-IQ" dirty="0" smtClean="0"/>
              <a:t>.جنتان عن يمين وشمال.كلوا من رزق ربكم واشكروا له. بلدة طيبة ورب غفور“  </a:t>
            </a:r>
          </a:p>
          <a:p>
            <a:endParaRPr lang="ar-IQ"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عنصر نائب للمحتوى 3" descr="حضارات اليمن.jpg"/>
          <p:cNvPicPr>
            <a:picLocks noGrp="1" noChangeAspect="1"/>
          </p:cNvPicPr>
          <p:nvPr>
            <p:ph idx="1"/>
          </p:nvPr>
        </p:nvPicPr>
        <p:blipFill>
          <a:blip r:embed="rId3" cstate="print"/>
          <a:stretch>
            <a:fillRect/>
          </a:stretch>
        </p:blipFill>
        <p:spPr>
          <a:xfrm>
            <a:off x="-285784" y="-1000156"/>
            <a:ext cx="10072757" cy="7358114"/>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عصور(عهود) الدولة </a:t>
            </a:r>
            <a:r>
              <a:rPr lang="ar-IQ" dirty="0" err="1" smtClean="0"/>
              <a:t>السبأية</a:t>
            </a:r>
            <a:endParaRPr lang="ar-IQ" dirty="0"/>
          </a:p>
        </p:txBody>
      </p:sp>
      <p:sp>
        <p:nvSpPr>
          <p:cNvPr id="3" name="عنصر نائب للمحتوى 2"/>
          <p:cNvSpPr>
            <a:spLocks noGrp="1"/>
          </p:cNvSpPr>
          <p:nvPr>
            <p:ph idx="1"/>
          </p:nvPr>
        </p:nvSpPr>
        <p:spPr/>
        <p:txBody>
          <a:bodyPr>
            <a:normAutofit/>
          </a:bodyPr>
          <a:lstStyle/>
          <a:p>
            <a:r>
              <a:rPr lang="ar-IQ" dirty="0" smtClean="0"/>
              <a:t>اصطلح العلماء على تقسيم الدولة </a:t>
            </a:r>
            <a:r>
              <a:rPr lang="ar-IQ" dirty="0" err="1" smtClean="0"/>
              <a:t>السبأية</a:t>
            </a:r>
            <a:r>
              <a:rPr lang="ar-IQ" dirty="0" smtClean="0"/>
              <a:t> </a:t>
            </a:r>
            <a:r>
              <a:rPr lang="ar-IQ" dirty="0" err="1" smtClean="0"/>
              <a:t>الى</a:t>
            </a:r>
            <a:r>
              <a:rPr lang="ar-IQ" dirty="0" smtClean="0"/>
              <a:t>:</a:t>
            </a:r>
          </a:p>
          <a:p>
            <a:r>
              <a:rPr lang="ar-IQ" dirty="0" smtClean="0"/>
              <a:t>العصر </a:t>
            </a:r>
            <a:r>
              <a:rPr lang="ar-IQ" dirty="0" err="1" smtClean="0"/>
              <a:t>الاول</a:t>
            </a:r>
            <a:r>
              <a:rPr lang="ar-IQ" dirty="0" smtClean="0"/>
              <a:t>:عهد </a:t>
            </a:r>
            <a:r>
              <a:rPr lang="ar-IQ" dirty="0" err="1" smtClean="0"/>
              <a:t>المكربين</a:t>
            </a:r>
            <a:r>
              <a:rPr lang="ar-IQ" dirty="0" smtClean="0"/>
              <a:t>(800-650)ق.م، وهو </a:t>
            </a:r>
            <a:r>
              <a:rPr lang="ar-IQ" dirty="0" err="1" smtClean="0"/>
              <a:t>اقدم</a:t>
            </a:r>
            <a:r>
              <a:rPr lang="ar-IQ" dirty="0" smtClean="0"/>
              <a:t> عهود تاريخ سبأ ،وكانت العاصمة فيه صرواح ثم انتقلت الى مأرب ،اذ كان الحكام فيه كهانا ومقامهم مقام المزواد عند المعينيين.</a:t>
            </a:r>
          </a:p>
          <a:p>
            <a:r>
              <a:rPr lang="ar-IQ" dirty="0" smtClean="0"/>
              <a:t>معنى </a:t>
            </a:r>
            <a:r>
              <a:rPr lang="ar-IQ" dirty="0" err="1" smtClean="0"/>
              <a:t>مكرب</a:t>
            </a:r>
            <a:r>
              <a:rPr lang="ar-IQ" dirty="0" smtClean="0"/>
              <a:t>: </a:t>
            </a:r>
            <a:r>
              <a:rPr lang="ar-IQ" dirty="0" err="1" smtClean="0"/>
              <a:t>اي</a:t>
            </a:r>
            <a:r>
              <a:rPr lang="ar-IQ" dirty="0" smtClean="0"/>
              <a:t> المقرب بين </a:t>
            </a:r>
            <a:r>
              <a:rPr lang="ar-IQ" dirty="0" err="1" smtClean="0"/>
              <a:t>الالهة</a:t>
            </a:r>
            <a:r>
              <a:rPr lang="ar-IQ" dirty="0" smtClean="0"/>
              <a:t> والناس، </a:t>
            </a:r>
            <a:r>
              <a:rPr lang="ar-IQ" dirty="0" err="1" smtClean="0"/>
              <a:t>او</a:t>
            </a:r>
            <a:r>
              <a:rPr lang="ar-IQ" dirty="0" smtClean="0"/>
              <a:t> </a:t>
            </a:r>
            <a:r>
              <a:rPr lang="ar-IQ" dirty="0" err="1" smtClean="0"/>
              <a:t>انها</a:t>
            </a:r>
            <a:r>
              <a:rPr lang="ar-IQ" dirty="0" smtClean="0"/>
              <a:t> تعني المقدس.</a:t>
            </a:r>
          </a:p>
          <a:p>
            <a:r>
              <a:rPr lang="ar-IQ" dirty="0" smtClean="0"/>
              <a:t>العصر الثاني: عهد ملوك سبأ(650-115)ق.م: وتلقب فيه حكام سبأ بلقب (ملك سبأ) وكانت مأرب عاصمتهم.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عهد </a:t>
            </a:r>
            <a:r>
              <a:rPr lang="ar-IQ" dirty="0" err="1" smtClean="0"/>
              <a:t>المكربين</a:t>
            </a:r>
            <a:endParaRPr lang="ar-IQ" dirty="0"/>
          </a:p>
        </p:txBody>
      </p:sp>
      <p:sp>
        <p:nvSpPr>
          <p:cNvPr id="3" name="عنصر نائب للمحتوى 2"/>
          <p:cNvSpPr>
            <a:spLocks noGrp="1"/>
          </p:cNvSpPr>
          <p:nvPr>
            <p:ph idx="1"/>
          </p:nvPr>
        </p:nvSpPr>
        <p:spPr/>
        <p:txBody>
          <a:bodyPr>
            <a:normAutofit fontScale="85000" lnSpcReduction="10000"/>
          </a:bodyPr>
          <a:lstStyle/>
          <a:p>
            <a:r>
              <a:rPr lang="ar-IQ" dirty="0" err="1" smtClean="0"/>
              <a:t>اول</a:t>
            </a:r>
            <a:r>
              <a:rPr lang="ar-IQ" dirty="0" smtClean="0"/>
              <a:t> </a:t>
            </a:r>
            <a:r>
              <a:rPr lang="ar-IQ" dirty="0" err="1" smtClean="0"/>
              <a:t>مكارب</a:t>
            </a:r>
            <a:r>
              <a:rPr lang="ar-IQ" dirty="0" smtClean="0"/>
              <a:t> سبأ هو (سمة على)وهو مؤسس دولة سبأ</a:t>
            </a:r>
          </a:p>
          <a:p>
            <a:r>
              <a:rPr lang="ar-IQ" dirty="0" smtClean="0"/>
              <a:t>خلفه ابنه (يدع ايل ذريح)سنة(780)ق.م ونسب له بناء المعابد في صرواح ومأرب للاله (المقه)،وتقديم القرابين للاله(عثنر).</a:t>
            </a:r>
          </a:p>
          <a:p>
            <a:r>
              <a:rPr lang="ar-IQ" dirty="0" smtClean="0"/>
              <a:t>جاء بعد يدع ابنه (يثع امر)الذي ينسب اليه بناء معبد للاله (المقه)في قرية (دابر)منتصف الطريق بين مأرب ومعينفي الجوف مما يؤيد اصطدام السبأيين بالمعينيين.</a:t>
            </a:r>
          </a:p>
          <a:p>
            <a:r>
              <a:rPr lang="ar-IQ" dirty="0" smtClean="0"/>
              <a:t>ثم تولى بعد (يثع)ابنه(يدع ال بين) الذي حصن ابراج مدينة (نشق) بالجوف عند حدود معين.</a:t>
            </a:r>
          </a:p>
          <a:p>
            <a:r>
              <a:rPr lang="ar-IQ" dirty="0" smtClean="0"/>
              <a:t>بعد ذلك تولى حكم سبأ(سمه على ينف بن </a:t>
            </a:r>
            <a:r>
              <a:rPr lang="ar-IQ" dirty="0" err="1" smtClean="0"/>
              <a:t>ذمر</a:t>
            </a:r>
            <a:r>
              <a:rPr lang="ar-IQ" dirty="0" smtClean="0"/>
              <a:t>)والذي في عهده بني سد مأرب والذي عرف </a:t>
            </a:r>
            <a:r>
              <a:rPr lang="ar-IQ" dirty="0" err="1" smtClean="0"/>
              <a:t>بـ</a:t>
            </a:r>
            <a:r>
              <a:rPr lang="ar-IQ" dirty="0" smtClean="0"/>
              <a:t>(سد رحب </a:t>
            </a:r>
            <a:r>
              <a:rPr lang="ar-IQ" dirty="0" err="1" smtClean="0"/>
              <a:t>او</a:t>
            </a:r>
            <a:r>
              <a:rPr lang="ar-IQ" dirty="0" smtClean="0"/>
              <a:t> </a:t>
            </a:r>
            <a:r>
              <a:rPr lang="ar-IQ" dirty="0" err="1" smtClean="0"/>
              <a:t>رحبم</a:t>
            </a:r>
            <a:r>
              <a:rPr lang="ar-IQ" dirty="0" smtClean="0"/>
              <a:t>)سنه 650ق.م والذي </a:t>
            </a:r>
            <a:r>
              <a:rPr lang="ar-IQ" dirty="0" err="1" smtClean="0"/>
              <a:t>اقيم</a:t>
            </a:r>
            <a:r>
              <a:rPr lang="ar-IQ" dirty="0" smtClean="0"/>
              <a:t> على مدخل وادي(</a:t>
            </a:r>
            <a:r>
              <a:rPr lang="ar-IQ" dirty="0" err="1" smtClean="0"/>
              <a:t>ذنه</a:t>
            </a:r>
            <a:r>
              <a:rPr lang="ar-IQ" dirty="0" smtClean="0"/>
              <a:t>)بمأرب.</a:t>
            </a:r>
          </a:p>
          <a:p>
            <a:pPr>
              <a:buNone/>
            </a:pPr>
            <a:endParaRPr lang="ar-IQ"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عنصر نائب للمحتوى 3" descr="حضارات اليمن.jpg"/>
          <p:cNvPicPr>
            <a:picLocks noGrp="1" noChangeAspect="1"/>
          </p:cNvPicPr>
          <p:nvPr>
            <p:ph idx="1"/>
          </p:nvPr>
        </p:nvPicPr>
        <p:blipFill>
          <a:blip r:embed="rId2" cstate="print"/>
          <a:stretch>
            <a:fillRect/>
          </a:stretch>
        </p:blipFill>
        <p:spPr>
          <a:xfrm>
            <a:off x="1000100" y="357166"/>
            <a:ext cx="8143900" cy="635798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تابع /عهد المكربين</a:t>
            </a:r>
            <a:endParaRPr lang="ar-IQ" dirty="0"/>
          </a:p>
        </p:txBody>
      </p:sp>
      <p:sp>
        <p:nvSpPr>
          <p:cNvPr id="3" name="عنصر نائب للمحتوى 2"/>
          <p:cNvSpPr>
            <a:spLocks noGrp="1"/>
          </p:cNvSpPr>
          <p:nvPr>
            <p:ph idx="1"/>
          </p:nvPr>
        </p:nvSpPr>
        <p:spPr/>
        <p:txBody>
          <a:bodyPr>
            <a:normAutofit fontScale="92500" lnSpcReduction="20000"/>
          </a:bodyPr>
          <a:lstStyle/>
          <a:p>
            <a:r>
              <a:rPr lang="ar-IQ" dirty="0" smtClean="0"/>
              <a:t>ثم تولى الحكم (يثع امر بين)وهو ابن (سمة علي) فزاد في طول السد وعرضه وزاد من ارتفاعه وانشأ سد اخر هو سد (حبابض)فكثرت الزراعة والثروة والارباح وازدادت اهمية مأرب وصارت عاصمة بدل صرواحٍ.</a:t>
            </a:r>
          </a:p>
          <a:p>
            <a:r>
              <a:rPr lang="ar-IQ" dirty="0" smtClean="0"/>
              <a:t>قام (يثع امر) بحملات عسكرية ضد الدويلات المجاورة كما دلت النقوش في مأرب.</a:t>
            </a:r>
          </a:p>
          <a:p>
            <a:r>
              <a:rPr lang="ar-IQ" dirty="0" smtClean="0"/>
              <a:t>كان عهد(كرب </a:t>
            </a:r>
            <a:r>
              <a:rPr lang="ar-IQ" dirty="0" err="1" smtClean="0"/>
              <a:t>ال</a:t>
            </a:r>
            <a:r>
              <a:rPr lang="ar-IQ" dirty="0" smtClean="0"/>
              <a:t> وتر)آخر </a:t>
            </a:r>
            <a:r>
              <a:rPr lang="ar-IQ" dirty="0" err="1" smtClean="0"/>
              <a:t>مكارب</a:t>
            </a:r>
            <a:r>
              <a:rPr lang="ar-IQ" dirty="0" smtClean="0"/>
              <a:t> اليمن وهو </a:t>
            </a:r>
            <a:r>
              <a:rPr lang="ar-IQ" dirty="0" err="1" smtClean="0"/>
              <a:t>اول</a:t>
            </a:r>
            <a:r>
              <a:rPr lang="ar-IQ" dirty="0" smtClean="0"/>
              <a:t> من اتخذ لقب الملك.</a:t>
            </a:r>
          </a:p>
          <a:p>
            <a:r>
              <a:rPr lang="ar-IQ" dirty="0" smtClean="0"/>
              <a:t>اتبع(كرب آل وتر )سياسة عسكرية توسعية، وحالف الملك(يدع ايل)-ملك حضرموت-و(دار وايل)-ملك قتبان- ثم هاجم مملكة اوسان وقضى عليها وسيطر على طرق تجارة البخور من الجنوب</a:t>
            </a:r>
            <a:endParaRPr lang="ar-IQ"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عهد </a:t>
            </a:r>
            <a:r>
              <a:rPr lang="ar-IQ" smtClean="0"/>
              <a:t>ملوك سبأ</a:t>
            </a:r>
            <a:endParaRPr lang="ar-IQ"/>
          </a:p>
        </p:txBody>
      </p:sp>
      <p:sp>
        <p:nvSpPr>
          <p:cNvPr id="3" name="عنصر نائب للمحتوى 2"/>
          <p:cNvSpPr>
            <a:spLocks noGrp="1"/>
          </p:cNvSpPr>
          <p:nvPr>
            <p:ph idx="1"/>
          </p:nvPr>
        </p:nvSpPr>
        <p:spPr/>
        <p:txBody>
          <a:bodyPr>
            <a:normAutofit/>
          </a:bodyPr>
          <a:lstStyle/>
          <a:p>
            <a:pPr algn="justLow"/>
            <a:r>
              <a:rPr lang="ar-IQ" dirty="0" smtClean="0"/>
              <a:t>أول ملوك سبأ هو (كرب آل وتر)، اذ وطد كيان دولة سبأ وامن سلامتها، اذ انتصر على دولة معين والامارات المجاورة لها.</a:t>
            </a:r>
          </a:p>
          <a:p>
            <a:pPr algn="justLow"/>
            <a:r>
              <a:rPr lang="ar-IQ" dirty="0" smtClean="0"/>
              <a:t>وتتابع على حكم سبأ عدة ملوك منهم(سمة علي </a:t>
            </a:r>
            <a:r>
              <a:rPr lang="ar-IQ" dirty="0" err="1" smtClean="0"/>
              <a:t>ذرح</a:t>
            </a:r>
            <a:r>
              <a:rPr lang="ar-IQ" dirty="0" smtClean="0"/>
              <a:t>) وابنه(الشرح)الذي ينسب </a:t>
            </a:r>
            <a:r>
              <a:rPr lang="ar-IQ" dirty="0" err="1" smtClean="0"/>
              <a:t>اليه</a:t>
            </a:r>
            <a:r>
              <a:rPr lang="ar-IQ" dirty="0" smtClean="0"/>
              <a:t> بناء جدار </a:t>
            </a:r>
            <a:r>
              <a:rPr lang="ar-IQ" dirty="0" err="1" smtClean="0"/>
              <a:t>الاله</a:t>
            </a:r>
            <a:r>
              <a:rPr lang="ar-IQ" dirty="0" smtClean="0"/>
              <a:t> (</a:t>
            </a:r>
            <a:r>
              <a:rPr lang="ar-IQ" dirty="0" err="1" smtClean="0"/>
              <a:t>المقه</a:t>
            </a:r>
            <a:r>
              <a:rPr lang="ar-IQ" dirty="0" smtClean="0"/>
              <a:t>)في محرم بلقيس بمأرب ورمم </a:t>
            </a:r>
            <a:r>
              <a:rPr lang="ar-IQ" dirty="0" err="1" smtClean="0"/>
              <a:t>ابراج</a:t>
            </a:r>
            <a:r>
              <a:rPr lang="ar-IQ" dirty="0" smtClean="0"/>
              <a:t> معبده وحفر الخنادق.</a:t>
            </a:r>
          </a:p>
          <a:p>
            <a:pPr algn="justLow"/>
            <a:r>
              <a:rPr lang="ar-IQ" dirty="0" smtClean="0"/>
              <a:t>ثم تتابع على حكم سبأ ملوك دخلوا في صراع مع </a:t>
            </a:r>
            <a:r>
              <a:rPr lang="ar-IQ" dirty="0" err="1" smtClean="0"/>
              <a:t>قتبان</a:t>
            </a:r>
            <a:r>
              <a:rPr lang="ar-IQ" dirty="0" smtClean="0"/>
              <a:t> وانتهى بالقضاء على استقلال </a:t>
            </a:r>
            <a:r>
              <a:rPr lang="ar-IQ" dirty="0" err="1" smtClean="0"/>
              <a:t>قتبان</a:t>
            </a:r>
            <a:r>
              <a:rPr lang="ar-IQ" dirty="0" smtClean="0"/>
              <a:t>.</a:t>
            </a:r>
          </a:p>
          <a:p>
            <a:pPr algn="justLow">
              <a:buNone/>
            </a:pPr>
            <a:endParaRPr lang="ar-IQ"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244</TotalTime>
  <Words>870</Words>
  <Application>Microsoft Office PowerPoint</Application>
  <PresentationFormat>عرض على الشاشة (3:4)‏</PresentationFormat>
  <Paragraphs>55</Paragraphs>
  <Slides>14</Slides>
  <Notes>1</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انقلاب</vt:lpstr>
      <vt:lpstr>دول اليمن قبل الاسلام</vt:lpstr>
      <vt:lpstr>اسم سبأ</vt:lpstr>
      <vt:lpstr>اصل السبأيين وانتقالهم </vt:lpstr>
      <vt:lpstr>الشريحة 4</vt:lpstr>
      <vt:lpstr>عصور(عهود) الدولة السبأية</vt:lpstr>
      <vt:lpstr>عهد المكربين</vt:lpstr>
      <vt:lpstr>الشريحة 7</vt:lpstr>
      <vt:lpstr>تابع /عهد المكربين</vt:lpstr>
      <vt:lpstr>عهد ملوك سبأ</vt:lpstr>
      <vt:lpstr>معبد المقه“اوام“</vt:lpstr>
      <vt:lpstr>تابع- عهد ملوك سبأ</vt:lpstr>
      <vt:lpstr>تابع عهد ملوك سبأ</vt:lpstr>
      <vt:lpstr>نظام الحكم في سبأ</vt:lpstr>
      <vt:lpstr>الحالة الاقتصادية للسبأيين</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دول اليمن قبل الاسلام</dc:title>
  <cp:lastModifiedBy>DR.Ahmed Saker 2O14</cp:lastModifiedBy>
  <cp:revision>42</cp:revision>
  <dcterms:modified xsi:type="dcterms:W3CDTF">2020-01-27T17:43:58Z</dcterms:modified>
</cp:coreProperties>
</file>