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94" r:id="rId3"/>
  </p:sldMasterIdLst>
  <p:notesMasterIdLst>
    <p:notesMasterId r:id="rId11"/>
  </p:notesMasterIdLst>
  <p:sldIdLst>
    <p:sldId id="272" r:id="rId4"/>
    <p:sldId id="273" r:id="rId5"/>
    <p:sldId id="274" r:id="rId6"/>
    <p:sldId id="275" r:id="rId7"/>
    <p:sldId id="276" r:id="rId8"/>
    <p:sldId id="277" r:id="rId9"/>
    <p:sldId id="27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39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55" autoAdjust="0"/>
    <p:restoredTop sz="94717" autoAdjust="0"/>
  </p:normalViewPr>
  <p:slideViewPr>
    <p:cSldViewPr snapToGrid="0">
      <p:cViewPr>
        <p:scale>
          <a:sx n="81" d="100"/>
          <a:sy n="81" d="100"/>
        </p:scale>
        <p:origin x="-108" y="-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AAC78-1AD2-47A3-9B15-4443B87EBAB8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252C7-16DF-4B03-8F3B-22373C8AD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84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08000" y="990600"/>
            <a:ext cx="1016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508001" y="304800"/>
            <a:ext cx="11188700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16000" y="1371600"/>
            <a:ext cx="102616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16000" y="3765550"/>
            <a:ext cx="102616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54C920A9-D9ED-45D6-BF26-B7C017300E7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47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BF943-4835-4142-987D-9CC59FF700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253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533401"/>
            <a:ext cx="27432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33401"/>
            <a:ext cx="80264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7CAEF-D2D9-4755-AD9C-0B00263ED11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265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828801"/>
            <a:ext cx="5384800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828801"/>
            <a:ext cx="5384800" cy="2074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056063"/>
            <a:ext cx="5384800" cy="2074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CFB60-0C11-46BE-8D95-9A0A64D71C9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526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476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0834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8723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05262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00764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25640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978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24575-90BB-403E-9D87-49C764622CD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188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28781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7671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7933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30710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70056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14532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11916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30351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17593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613834" y="533401"/>
            <a:ext cx="10968567" cy="1052513"/>
            <a:chOff x="290" y="336"/>
            <a:chExt cx="5182" cy="663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gray">
            <a:xfrm>
              <a:off x="491" y="336"/>
              <a:ext cx="20" cy="66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1pPr>
              <a:lvl2pPr marL="742950" indent="-28575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2pPr>
              <a:lvl3pPr marL="1143000" indent="-22860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3pPr>
              <a:lvl4pPr marL="1600200" indent="-22860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4pPr>
              <a:lvl5pPr marL="2057400" indent="-22860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5pPr>
              <a:lvl6pPr marL="25146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6pPr>
              <a:lvl7pPr marL="29718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7pPr>
              <a:lvl8pPr marL="34290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8pPr>
              <a:lvl9pPr marL="38862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ko-K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cs typeface="+mn-cs"/>
              </a:endParaRPr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gray">
            <a:xfrm>
              <a:off x="290" y="834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1pPr>
              <a:lvl2pPr marL="742950" indent="-28575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2pPr>
              <a:lvl3pPr marL="1143000" indent="-22860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3pPr>
              <a:lvl4pPr marL="1600200" indent="-22860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4pPr>
              <a:lvl5pPr marL="2057400" indent="-22860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5pPr>
              <a:lvl6pPr marL="25146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6pPr>
              <a:lvl7pPr marL="29718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7pPr>
              <a:lvl8pPr marL="34290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8pPr>
              <a:lvl9pPr marL="38862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ko-K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cs typeface="+mn-cs"/>
              </a:endParaRPr>
            </a:p>
          </p:txBody>
        </p:sp>
      </p:grp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863600" y="1524000"/>
            <a:ext cx="10464800" cy="4572000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8" name="제목 1"/>
          <p:cNvSpPr>
            <a:spLocks noGrp="1"/>
          </p:cNvSpPr>
          <p:nvPr>
            <p:ph type="title"/>
          </p:nvPr>
        </p:nvSpPr>
        <p:spPr>
          <a:xfrm>
            <a:off x="1246718" y="304800"/>
            <a:ext cx="9698567" cy="914400"/>
          </a:xfrm>
        </p:spPr>
        <p:txBody>
          <a:bodyPr/>
          <a:lstStyle>
            <a:lvl1pPr>
              <a:defRPr>
                <a:latin typeface="+mj-lt"/>
                <a:cs typeface="Times New Roman" pitchFamily="18" charset="0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4863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5E783-E72A-420E-85BE-EF359196DCC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85501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>
              <a:defRPr/>
            </a:pPr>
            <a:fld id="{54C920A9-D9ED-45D6-BF26-B7C017300E7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296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124575-90BB-403E-9D87-49C764622CD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5998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>
              <a:defRPr/>
            </a:pPr>
            <a:fld id="{3115E783-E72A-420E-85BE-EF359196DCC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2918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>
              <a:defRPr/>
            </a:pPr>
            <a:fld id="{1393D459-997E-45A0-AA53-1DD8BBF8F2C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1960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>
              <a:defRPr/>
            </a:pPr>
            <a:fld id="{447571EE-AFDC-4EE1-8562-BD3C84F818D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4244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E2D565-1022-4500-AB4B-FA2DE884D0F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8578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DD6C4F-5BDE-4A6F-A522-8FD98822C7A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1236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87B40A-94F2-4BA6-9C70-43C13772ED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00876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>
              <a:defRPr/>
            </a:pPr>
            <a:fld id="{AE4A5271-81AF-42F9-AB9E-A35C1257802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1670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2B6591-129B-4081-943B-2843B16A7D6C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28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1"/>
            <a:ext cx="53848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8801"/>
            <a:ext cx="53848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3D459-997E-45A0-AA53-1DD8BBF8F2C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7087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2B6591-129B-4081-943B-2843B16A7D6C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14380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2B6591-129B-4081-943B-2843B16A7D6C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2842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2B6591-129B-4081-943B-2843B16A7D6C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810675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2B6591-129B-4081-943B-2843B16A7D6C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850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0BF943-4835-4142-987D-9CC59FF700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10537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7CAEF-D2D9-4755-AD9C-0B00263ED11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585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571EE-AFDC-4EE1-8562-BD3C84F818D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93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2D565-1022-4500-AB4B-FA2DE884D0F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66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D6C4F-5BDE-4A6F-A522-8FD98822C7A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57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7B40A-94F2-4BA6-9C70-43C13772ED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66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A5271-81AF-42F9-AB9E-A35C1257802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842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6" Type="http://schemas.openxmlformats.org/officeDocument/2006/relationships/slideLayout" Target="../slideLayouts/slideLayout45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533400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28801"/>
            <a:ext cx="109728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2B6591-129B-4081-943B-2843B16A7D6C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372533" y="152400"/>
            <a:ext cx="11582400" cy="1600200"/>
            <a:chOff x="176" y="96"/>
            <a:chExt cx="5472" cy="1008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140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675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2B6591-129B-4081-943B-2843B16A7D6C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7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123405" y="2819400"/>
            <a:ext cx="10417565" cy="7620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3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of Linear Equations (Part </a:t>
            </a:r>
            <a:r>
              <a:rPr lang="en-US" sz="3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2: Indirect </a:t>
            </a:r>
            <a:r>
              <a:rPr lang="en-US" sz="3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78926" y="1128944"/>
            <a:ext cx="4662045" cy="1219200"/>
          </a:xfrm>
        </p:spPr>
        <p:txBody>
          <a:bodyPr/>
          <a:lstStyle/>
          <a:p>
            <a:pPr rtl="1" eaLnBrk="1" hangingPunct="1"/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Al-</a:t>
            </a:r>
            <a:r>
              <a:rPr lang="en-US" sz="2200" dirty="0" err="1">
                <a:solidFill>
                  <a:schemeClr val="bg2"/>
                </a:solidFill>
                <a:latin typeface="Arial" pitchFamily="34" charset="0"/>
              </a:rPr>
              <a:t>Rasheed</a:t>
            </a:r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 University Collage </a:t>
            </a:r>
          </a:p>
          <a:p>
            <a:pPr rtl="1" eaLnBrk="1" hangingPunct="1"/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Computer Techniques Engineering Department</a:t>
            </a:r>
          </a:p>
          <a:p>
            <a:pPr rtl="1" eaLnBrk="1" hangingPunct="1"/>
            <a:r>
              <a:rPr lang="en-US" sz="2200" dirty="0" smtClean="0">
                <a:solidFill>
                  <a:schemeClr val="bg2"/>
                </a:solidFill>
                <a:latin typeface="Arial" pitchFamily="34" charset="0"/>
              </a:rPr>
              <a:t>Third </a:t>
            </a:r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Class / Engineering Analysis</a:t>
            </a:r>
          </a:p>
        </p:txBody>
      </p:sp>
      <p:sp>
        <p:nvSpPr>
          <p:cNvPr id="3076" name="AutoShape 2"/>
          <p:cNvSpPr>
            <a:spLocks noChangeArrowheads="1"/>
          </p:cNvSpPr>
          <p:nvPr/>
        </p:nvSpPr>
        <p:spPr bwMode="auto">
          <a:xfrm>
            <a:off x="4273061" y="4462506"/>
            <a:ext cx="4319953" cy="1128712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solidFill>
                  <a:srgbClr val="660000"/>
                </a:solidFill>
                <a:latin typeface="Times New Roman"/>
              </a:rPr>
              <a:t>Roweda.M.Mohammed</a:t>
            </a:r>
            <a:endParaRPr lang="en-US" sz="2800" b="1" dirty="0">
              <a:solidFill>
                <a:srgbClr val="660000"/>
              </a:solidFill>
              <a:latin typeface="Times New Roman"/>
            </a:endParaRPr>
          </a:p>
        </p:txBody>
      </p:sp>
      <p:sp>
        <p:nvSpPr>
          <p:cNvPr id="3077" name="Rectangle 1"/>
          <p:cNvSpPr>
            <a:spLocks noChangeArrowheads="1"/>
          </p:cNvSpPr>
          <p:nvPr/>
        </p:nvSpPr>
        <p:spPr bwMode="auto">
          <a:xfrm>
            <a:off x="5453779" y="3857581"/>
            <a:ext cx="11320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660000"/>
                </a:solidFill>
                <a:latin typeface="Times New Roman"/>
              </a:rPr>
              <a:t>Lec.8</a:t>
            </a:r>
            <a:endParaRPr lang="en-US" sz="3200" b="1" dirty="0">
              <a:solidFill>
                <a:srgbClr val="660000"/>
              </a:solidFill>
              <a:latin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75" y="1264262"/>
            <a:ext cx="184785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19364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171635"/>
            <a:ext cx="10363200" cy="822664"/>
          </a:xfrm>
        </p:spPr>
        <p:txBody>
          <a:bodyPr/>
          <a:lstStyle/>
          <a:p>
            <a:r>
              <a:rPr lang="en-US" altLang="en-US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Jacobi </a:t>
            </a:r>
            <a:r>
              <a:rPr lang="en-US" altLang="en-US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Iteration </a:t>
            </a:r>
            <a:r>
              <a:rPr lang="en-US" altLang="en-US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Method:</a:t>
            </a:r>
            <a:endParaRPr lang="en-US" altLang="en-US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>
          <a:xfrm>
            <a:off x="1105989" y="731520"/>
            <a:ext cx="10816046" cy="5537806"/>
          </a:xfrm>
        </p:spPr>
        <p:txBody>
          <a:bodyPr/>
          <a:lstStyle/>
          <a:p>
            <a:pPr marL="0" lvl="0" indent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This method makes two assumptions: (1) that the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</a:p>
          <a:p>
            <a:pPr marL="0" lvl="0" indent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endParaRPr lang="en-US" altLang="en-US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endParaRPr lang="en-US" altLang="en-US" sz="24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endParaRPr lang="en-US" altLang="en-US" sz="24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endParaRPr lang="en-US" altLang="en-US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a unique solution and (2) that the coefficient matrix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has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zeros on its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 diagonal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If any of the diagonal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entries                           are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zero, then rows or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columns must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interchanged to obtain a coefficient matrix that has all nonzero entries on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main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diagonal.</a:t>
            </a:r>
          </a:p>
          <a:p>
            <a:pPr marL="0" lvl="0" indent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begin the Jacobi method, solve the first equation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      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second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equation for                   </a:t>
            </a:r>
          </a:p>
          <a:p>
            <a:pPr marL="0" lvl="0" indent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and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on, as follows</a:t>
            </a:r>
          </a:p>
          <a:p>
            <a:pPr marL="0" indent="0">
              <a:buNone/>
            </a:pPr>
            <a:endParaRPr lang="en-US" altLang="en-US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4847" y="1233398"/>
            <a:ext cx="3552825" cy="14001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5884" y="3133785"/>
            <a:ext cx="1784433" cy="32444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0317" y="4237645"/>
            <a:ext cx="409664" cy="3511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1449" y="4588786"/>
            <a:ext cx="449344" cy="3827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39916" y="4558448"/>
            <a:ext cx="3807619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99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171635"/>
            <a:ext cx="10363200" cy="822664"/>
          </a:xfrm>
        </p:spPr>
        <p:txBody>
          <a:bodyPr/>
          <a:lstStyle/>
          <a:p>
            <a:r>
              <a:rPr lang="en-US" altLang="en-US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Jacobi </a:t>
            </a:r>
            <a:r>
              <a:rPr lang="en-US" altLang="en-US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Iteration </a:t>
            </a:r>
            <a:r>
              <a:rPr lang="en-US" altLang="en-US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Method:</a:t>
            </a:r>
            <a:endParaRPr lang="en-US" altLang="en-US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>
          <a:xfrm>
            <a:off x="1105989" y="731520"/>
            <a:ext cx="10816046" cy="5537806"/>
          </a:xfrm>
        </p:spPr>
        <p:txBody>
          <a:bodyPr/>
          <a:lstStyle/>
          <a:p>
            <a:pPr marL="0" lvl="0" indent="0" algn="just" defTabSz="9144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Jacobi method to approximate the solution of the following system of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linear equations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9457" y="1231870"/>
            <a:ext cx="2524125" cy="10382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944" y="1849456"/>
            <a:ext cx="6393180" cy="485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754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964" y="678849"/>
            <a:ext cx="11184642" cy="5651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359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171635"/>
            <a:ext cx="10363200" cy="822664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The Gauss-Seidel M</a:t>
            </a:r>
            <a:r>
              <a:rPr lang="en-US" altLang="en-US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ethod:</a:t>
            </a:r>
            <a:endParaRPr lang="en-US" altLang="en-US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>
          <a:xfrm>
            <a:off x="1105989" y="731520"/>
            <a:ext cx="10816046" cy="5537806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will now look at a modification of the Jacobi method called the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Gauss-Seidel method.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modification is no more difficult to use than the Jacobi method,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it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often requires fewer iterations to produce the same degree of accuracy.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With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Jacobi method, the values of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obtained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nth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approximation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remain unchanged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until the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entire (n+1)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approximation has been calculated. On the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hand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with the Gauss-Seidel method you use the new values of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   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soon as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known. That is, once you have determined from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the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equation, its value is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mused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second equation to obtain the new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Similarly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new and are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used in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third equation to obtain the new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and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on. This procedure is demonstrated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Example  below.</a:t>
            </a:r>
            <a:endParaRPr lang="en-US" altLang="en-US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2187" y="2575132"/>
            <a:ext cx="294563" cy="3366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7567" y="3578514"/>
            <a:ext cx="292633" cy="33530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3652" y="4064444"/>
            <a:ext cx="324469" cy="37082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40836" y="4563454"/>
            <a:ext cx="384988" cy="30393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97736" y="5033473"/>
            <a:ext cx="391640" cy="350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24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171635"/>
            <a:ext cx="10363200" cy="822664"/>
          </a:xfrm>
        </p:spPr>
        <p:txBody>
          <a:bodyPr/>
          <a:lstStyle/>
          <a:p>
            <a:r>
              <a:rPr lang="en-US" altLang="en-US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b="1" dirty="0">
                <a:solidFill>
                  <a:srgbClr val="92AA4C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Gauss-Seidel </a:t>
            </a:r>
            <a:r>
              <a:rPr lang="en-US" b="1" dirty="0" smtClean="0">
                <a:solidFill>
                  <a:srgbClr val="92AA4C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b="1" dirty="0" smtClean="0">
                <a:solidFill>
                  <a:srgbClr val="92AA4C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ethod</a:t>
            </a:r>
            <a:r>
              <a:rPr lang="en-US" altLang="en-US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>
          <a:xfrm>
            <a:off x="1105989" y="731520"/>
            <a:ext cx="10816046" cy="5537806"/>
          </a:xfrm>
        </p:spPr>
        <p:txBody>
          <a:bodyPr/>
          <a:lstStyle/>
          <a:p>
            <a:pPr marL="0" lvl="0" indent="0" algn="just" defTabSz="9144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Gauss-Seidel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iteration method to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approximate the solution of the following system of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linear equations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7248" y="1317328"/>
            <a:ext cx="2524125" cy="103822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8973" y="1955002"/>
            <a:ext cx="5248275" cy="47148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3508" y="3763758"/>
            <a:ext cx="4032267" cy="756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042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4221" y="347124"/>
            <a:ext cx="10530391" cy="6127334"/>
          </a:xfrm>
        </p:spPr>
        <p:txBody>
          <a:bodyPr>
            <a:normAutofit fontScale="92500"/>
          </a:bodyPr>
          <a:lstStyle/>
          <a:p>
            <a:pPr algn="l" rtl="0">
              <a:lnSpc>
                <a:spcPct val="150000"/>
              </a:lnSpc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Determine the currents I</a:t>
            </a:r>
            <a:r>
              <a:rPr lang="en-US" sz="2400" baseline="-25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I</a:t>
            </a:r>
            <a:r>
              <a:rPr lang="en-US" sz="2400" baseline="-25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2, 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and I</a:t>
            </a:r>
            <a:r>
              <a:rPr lang="en-US" sz="2400" baseline="-25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for the following electrical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network: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Applying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Kirchhoff’s first Law to either of the nodes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B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or C, we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find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en-US" b="1" i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=I</a:t>
            </a:r>
            <a:r>
              <a:rPr lang="en-US" b="1" i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+I</a:t>
            </a:r>
            <a:r>
              <a:rPr lang="en-US" b="1" i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In other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words: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-I</a:t>
            </a:r>
            <a:r>
              <a:rPr lang="en-US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-I</a:t>
            </a:r>
            <a:r>
              <a:rPr lang="en-US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=0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Applying Kirchhoff’s second Law to the loops BDCB and BCAB, we obtain the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equations:</a:t>
            </a:r>
          </a:p>
          <a:p>
            <a:pPr marL="0" indent="0" algn="l" rtl="0">
              <a:lnSpc>
                <a:spcPct val="150000"/>
              </a:lnSpc>
              <a:buNone/>
            </a:pP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This gives a linear system of three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equations:</a:t>
            </a:r>
          </a:p>
          <a:p>
            <a:pPr marL="0" indent="0" algn="l" rtl="0">
              <a:lnSpc>
                <a:spcPct val="150000"/>
              </a:lnSpc>
              <a:buNone/>
            </a:pPr>
            <a:endParaRPr lang="en-US" sz="8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augmented matrix of the above system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is</a:t>
            </a:r>
          </a:p>
          <a:p>
            <a:pPr marL="0" indent="0" algn="l" rtl="0">
              <a:lnSpc>
                <a:spcPct val="150000"/>
              </a:lnSpc>
              <a:buNone/>
            </a:pPr>
            <a:endParaRPr lang="en-US" sz="9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which can be reduced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to</a:t>
            </a:r>
          </a:p>
          <a:p>
            <a:pPr marL="0" indent="0" algn="l" rtl="0">
              <a:lnSpc>
                <a:spcPct val="150000"/>
              </a:lnSpc>
              <a:buNone/>
            </a:pP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Therefore, the currents are:</a:t>
            </a:r>
            <a:endParaRPr lang="en-US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lnSpc>
                <a:spcPct val="150000"/>
              </a:lnSpc>
              <a:buNone/>
            </a:pPr>
            <a:endParaRPr lang="en-US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spcBef>
                <a:spcPts val="0"/>
              </a:spcBef>
              <a:buNone/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 rtl="0">
              <a:lnSpc>
                <a:spcPct val="150000"/>
              </a:lnSpc>
            </a:pPr>
            <a:endParaRPr lang="ar-IQ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5617" y="2964620"/>
            <a:ext cx="2804255" cy="170278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9721" y="2568237"/>
            <a:ext cx="1285875" cy="7810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2302" y="2882562"/>
            <a:ext cx="1390650" cy="93345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2302" y="3816012"/>
            <a:ext cx="1485900" cy="81915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60278" y="4635162"/>
            <a:ext cx="1171575" cy="78105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25452" y="5755267"/>
            <a:ext cx="2209800" cy="438150"/>
          </a:xfrm>
          <a:prstGeom prst="rect">
            <a:avLst/>
          </a:prstGeom>
        </p:spPr>
      </p:pic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>
          <a:xfrm>
            <a:off x="974221" y="-133028"/>
            <a:ext cx="10363200" cy="4801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Engineering Application</a:t>
            </a:r>
            <a:endParaRPr lang="en-US" altLang="en-US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672029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226</Words>
  <Application>Microsoft Office PowerPoint</Application>
  <PresentationFormat>Custom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Quadrant</vt:lpstr>
      <vt:lpstr>Wisp</vt:lpstr>
      <vt:lpstr>1_Wisp</vt:lpstr>
      <vt:lpstr>System of Linear Equations (Part 2: Indirect Method)</vt:lpstr>
      <vt:lpstr>       Jacobi Iteration Method:</vt:lpstr>
      <vt:lpstr>       Jacobi Iteration Method:</vt:lpstr>
      <vt:lpstr>PowerPoint Presentation</vt:lpstr>
      <vt:lpstr>     The Gauss-Seidel Method:</vt:lpstr>
      <vt:lpstr>       The Gauss-Seidel Method:</vt:lpstr>
      <vt:lpstr>Engineering Application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RHAW</dc:creator>
  <cp:lastModifiedBy>Rowea</cp:lastModifiedBy>
  <cp:revision>139</cp:revision>
  <dcterms:created xsi:type="dcterms:W3CDTF">2016-10-10T01:42:31Z</dcterms:created>
  <dcterms:modified xsi:type="dcterms:W3CDTF">2021-12-17T13:19:44Z</dcterms:modified>
</cp:coreProperties>
</file>