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9"/>
  </p:notesMasterIdLst>
  <p:sldIdLst>
    <p:sldId id="272" r:id="rId3"/>
    <p:sldId id="273" r:id="rId4"/>
    <p:sldId id="274" r:id="rId5"/>
    <p:sldId id="275" r:id="rId6"/>
    <p:sldId id="276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3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67" autoAdjust="0"/>
    <p:restoredTop sz="94717" autoAdjust="0"/>
  </p:normalViewPr>
  <p:slideViewPr>
    <p:cSldViewPr snapToGrid="0">
      <p:cViewPr>
        <p:scale>
          <a:sx n="81" d="100"/>
          <a:sy n="81" d="100"/>
        </p:scale>
        <p:origin x="-564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AAC78-1AD2-47A3-9B15-4443B87EBAB8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252C7-16DF-4B03-8F3B-22373C8AD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84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8000" y="990600"/>
            <a:ext cx="1016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508001" y="304800"/>
            <a:ext cx="11188700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0" y="1371600"/>
            <a:ext cx="102616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16000" y="3765550"/>
            <a:ext cx="102616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54C920A9-D9ED-45D6-BF26-B7C017300E7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47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BF943-4835-4142-987D-9CC59FF700D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25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1"/>
            <a:ext cx="27432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1"/>
            <a:ext cx="80264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7CAEF-D2D9-4755-AD9C-0B00263ED11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265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828801"/>
            <a:ext cx="53848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828801"/>
            <a:ext cx="5384800" cy="2074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056063"/>
            <a:ext cx="5384800" cy="2074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CFB60-0C11-46BE-8D95-9A0A64D71C9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526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476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0834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8723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0526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0076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25640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978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24575-90BB-403E-9D87-49C764622CD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188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2878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7671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7933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30710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70056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14532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11916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30351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17593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613834" y="533401"/>
            <a:ext cx="10968567" cy="1052513"/>
            <a:chOff x="290" y="336"/>
            <a:chExt cx="5182" cy="663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gray">
            <a:xfrm>
              <a:off x="491" y="336"/>
              <a:ext cx="20" cy="66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1pPr>
              <a:lvl2pPr marL="742950" indent="-285750"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2pPr>
              <a:lvl3pPr marL="1143000" indent="-228600"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3pPr>
              <a:lvl4pPr marL="1600200" indent="-228600"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4pPr>
              <a:lvl5pPr marL="2057400" indent="-228600"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5pPr>
              <a:lvl6pPr marL="25146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6pPr>
              <a:lvl7pPr marL="29718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7pPr>
              <a:lvl8pPr marL="34290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8pPr>
              <a:lvl9pPr marL="38862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+mn-cs"/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gray">
            <a:xfrm>
              <a:off x="290" y="834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1pPr>
              <a:lvl2pPr marL="742950" indent="-285750"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2pPr>
              <a:lvl3pPr marL="1143000" indent="-228600"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3pPr>
              <a:lvl4pPr marL="1600200" indent="-228600"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4pPr>
              <a:lvl5pPr marL="2057400" indent="-228600"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5pPr>
              <a:lvl6pPr marL="25146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6pPr>
              <a:lvl7pPr marL="29718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7pPr>
              <a:lvl8pPr marL="34290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8pPr>
              <a:lvl9pPr marL="38862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+mn-cs"/>
              </a:endParaRPr>
            </a:p>
          </p:txBody>
        </p:sp>
      </p:grp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863600" y="1524000"/>
            <a:ext cx="10464800" cy="457200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8" name="제목 1"/>
          <p:cNvSpPr>
            <a:spLocks noGrp="1"/>
          </p:cNvSpPr>
          <p:nvPr>
            <p:ph type="title"/>
          </p:nvPr>
        </p:nvSpPr>
        <p:spPr>
          <a:xfrm>
            <a:off x="1246718" y="304800"/>
            <a:ext cx="9698567" cy="914400"/>
          </a:xfrm>
        </p:spPr>
        <p:txBody>
          <a:bodyPr/>
          <a:lstStyle>
            <a:lvl1pPr>
              <a:defRPr>
                <a:latin typeface="+mj-lt"/>
                <a:cs typeface="Times New Roman" pitchFamily="18" charset="0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4863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5E783-E72A-420E-85BE-EF359196DCC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85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1"/>
            <a:ext cx="53848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801"/>
            <a:ext cx="53848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3D459-997E-45A0-AA53-1DD8BBF8F2C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708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571EE-AFDC-4EE1-8562-BD3C84F818D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93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2D565-1022-4500-AB4B-FA2DE884D0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66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D6C4F-5BDE-4A6F-A522-8FD98822C7A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57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7B40A-94F2-4BA6-9C70-43C13772ED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66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A5271-81AF-42F9-AB9E-A35C1257802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84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33400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1"/>
            <a:ext cx="109728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2B6591-129B-4081-943B-2843B16A7D6C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372533" y="152400"/>
            <a:ext cx="115824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14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675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1123405" y="2819400"/>
            <a:ext cx="10417565" cy="762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3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of Linear Equations (Part 1: Direct Method)</a:t>
            </a:r>
            <a:endParaRPr lang="en-US" sz="30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78926" y="1128944"/>
            <a:ext cx="4662045" cy="1219200"/>
          </a:xfrm>
        </p:spPr>
        <p:txBody>
          <a:bodyPr/>
          <a:lstStyle/>
          <a:p>
            <a:pPr rtl="1" eaLnBrk="1" hangingPunct="1"/>
            <a:r>
              <a:rPr lang="en-US" sz="2200" dirty="0">
                <a:solidFill>
                  <a:schemeClr val="bg2"/>
                </a:solidFill>
                <a:latin typeface="Arial" pitchFamily="34" charset="0"/>
              </a:rPr>
              <a:t>Al-</a:t>
            </a:r>
            <a:r>
              <a:rPr lang="en-US" sz="2200" dirty="0" err="1">
                <a:solidFill>
                  <a:schemeClr val="bg2"/>
                </a:solidFill>
                <a:latin typeface="Arial" pitchFamily="34" charset="0"/>
              </a:rPr>
              <a:t>Rasheed</a:t>
            </a:r>
            <a:r>
              <a:rPr lang="en-US" sz="2200" dirty="0">
                <a:solidFill>
                  <a:schemeClr val="bg2"/>
                </a:solidFill>
                <a:latin typeface="Arial" pitchFamily="34" charset="0"/>
              </a:rPr>
              <a:t> University Collage </a:t>
            </a:r>
          </a:p>
          <a:p>
            <a:pPr rtl="1" eaLnBrk="1" hangingPunct="1"/>
            <a:r>
              <a:rPr lang="en-US" sz="2200" dirty="0">
                <a:solidFill>
                  <a:schemeClr val="bg2"/>
                </a:solidFill>
                <a:latin typeface="Arial" pitchFamily="34" charset="0"/>
              </a:rPr>
              <a:t>Computer Techniques Engineering Department</a:t>
            </a:r>
          </a:p>
          <a:p>
            <a:pPr rtl="1" eaLnBrk="1" hangingPunct="1"/>
            <a:r>
              <a:rPr lang="en-US" sz="2200" dirty="0" smtClean="0">
                <a:solidFill>
                  <a:schemeClr val="bg2"/>
                </a:solidFill>
                <a:latin typeface="Arial" pitchFamily="34" charset="0"/>
              </a:rPr>
              <a:t>Third </a:t>
            </a:r>
            <a:r>
              <a:rPr lang="en-US" sz="2200" dirty="0">
                <a:solidFill>
                  <a:schemeClr val="bg2"/>
                </a:solidFill>
                <a:latin typeface="Arial" pitchFamily="34" charset="0"/>
              </a:rPr>
              <a:t>Class / Engineering Analysis</a:t>
            </a:r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3624545" y="4407187"/>
            <a:ext cx="4331677" cy="1128712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solidFill>
                  <a:srgbClr val="660000"/>
                </a:solidFill>
                <a:latin typeface="Times New Roman"/>
              </a:rPr>
              <a:t>Roweda.M.Mohammed</a:t>
            </a:r>
            <a:endParaRPr lang="en-US" sz="2800" b="1" dirty="0">
              <a:solidFill>
                <a:srgbClr val="660000"/>
              </a:solidFill>
              <a:latin typeface="Times New Roman"/>
            </a:endParaRPr>
          </a:p>
        </p:txBody>
      </p:sp>
      <p:sp>
        <p:nvSpPr>
          <p:cNvPr id="3077" name="Rectangle 1"/>
          <p:cNvSpPr>
            <a:spLocks noChangeArrowheads="1"/>
          </p:cNvSpPr>
          <p:nvPr/>
        </p:nvSpPr>
        <p:spPr bwMode="auto">
          <a:xfrm>
            <a:off x="5224364" y="3822412"/>
            <a:ext cx="11320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660000"/>
                </a:solidFill>
                <a:latin typeface="Times New Roman"/>
              </a:rPr>
              <a:t>Lec.7</a:t>
            </a:r>
            <a:endParaRPr lang="en-US" sz="3200" b="1" dirty="0">
              <a:solidFill>
                <a:srgbClr val="660000"/>
              </a:solidFill>
              <a:latin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228" y="1217369"/>
            <a:ext cx="184785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19364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171635"/>
            <a:ext cx="10363200" cy="822664"/>
          </a:xfrm>
        </p:spPr>
        <p:txBody>
          <a:bodyPr/>
          <a:lstStyle/>
          <a:p>
            <a:pPr algn="ctr"/>
            <a:r>
              <a:rPr lang="en-US" altLang="en-US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of Linear Equations 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>
          <a:xfrm>
            <a:off x="1105989" y="731520"/>
            <a:ext cx="10816046" cy="5537806"/>
          </a:xfrm>
        </p:spPr>
        <p:txBody>
          <a:bodyPr>
            <a:normAutofit/>
          </a:bodyPr>
          <a:lstStyle/>
          <a:p>
            <a:pPr marL="0" lvl="0" indent="0" algn="just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 using direct and indirect (iterative) methods:</a:t>
            </a:r>
          </a:p>
          <a:p>
            <a:pPr marL="0" lvl="0" indent="0" algn="just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endParaRPr lang="en-US" altLang="en-US" sz="2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r>
              <a:rPr lang="en-US" alt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system of (n) linear equations in (n) unknowns (variable)</a:t>
            </a:r>
          </a:p>
          <a:p>
            <a:pPr algn="ctr" fontAlgn="base">
              <a:lnSpc>
                <a:spcPct val="90000"/>
              </a:lnSpc>
              <a:spcBef>
                <a:spcPts val="575"/>
              </a:spcBef>
            </a:pPr>
            <a:r>
              <a:rPr lang="en-US" sz="2800" dirty="0">
                <a:solidFill>
                  <a:srgbClr val="49552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2800" baseline="-25000" dirty="0">
                <a:solidFill>
                  <a:srgbClr val="49552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49552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x</a:t>
            </a:r>
            <a:r>
              <a:rPr lang="en-US" sz="2800" baseline="-25000" dirty="0">
                <a:solidFill>
                  <a:srgbClr val="49552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49552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…. , </a:t>
            </a:r>
            <a:r>
              <a:rPr lang="en-US" sz="2800" dirty="0" err="1" smtClean="0">
                <a:solidFill>
                  <a:srgbClr val="49552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2800" baseline="-25000" dirty="0" err="1" smtClean="0">
                <a:solidFill>
                  <a:srgbClr val="49552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endParaRPr lang="en-US" altLang="en-US" sz="2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r>
              <a:rPr lang="en-US" alt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set of equations of the form: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</a:t>
            </a:r>
            <a:r>
              <a:rPr lang="en-US" sz="2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a</a:t>
            </a:r>
            <a:r>
              <a:rPr lang="en-US" sz="2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</a:t>
            </a:r>
            <a:r>
              <a:rPr lang="en-US" sz="2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… + a</a:t>
            </a:r>
            <a:r>
              <a:rPr lang="en-US" sz="2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8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A53010"/>
              </a:buClr>
              <a:buNone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800" baseline="-25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800" baseline="-25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22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… +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800" baseline="-25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2n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800" baseline="-25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A53010"/>
              </a:buClr>
              <a:buNone/>
            </a:pPr>
            <a:endParaRPr lang="en-US" sz="2800" baseline="-250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A53010"/>
              </a:buClr>
              <a:buNone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800" baseline="-25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n1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800" baseline="-25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n2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… +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800" baseline="-25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nn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800" baseline="-25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endParaRPr lang="en-US" sz="2800" baseline="-250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A53010"/>
              </a:buClr>
              <a:buNone/>
            </a:pPr>
            <a:endParaRPr lang="en-US" sz="2800" baseline="-250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endParaRPr lang="en-US" altLang="en-US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endParaRPr lang="en-US" alt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endParaRPr lang="en-US" alt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383707" y="4016521"/>
            <a:ext cx="0" cy="72000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599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>
          <a:xfrm>
            <a:off x="1105989" y="731520"/>
            <a:ext cx="10816046" cy="5537806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Clr>
                <a:srgbClr val="A53010"/>
              </a:buClr>
              <a:buNone/>
            </a:pPr>
            <a:r>
              <a:rPr lang="en-US" altLang="en-US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 methods are used to solve such </a:t>
            </a: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equations: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Clr>
                <a:srgbClr val="A53010"/>
              </a:buClr>
              <a:buNone/>
            </a:pPr>
            <a:r>
              <a:rPr lang="en-US" sz="3200" b="1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en-US" sz="4000" b="1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Direct Method</a:t>
            </a:r>
            <a:r>
              <a:rPr lang="en-US" sz="4000" b="1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3200" b="1" dirty="0" smtClean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Clr>
                <a:srgbClr val="A53010"/>
              </a:buClr>
              <a:buNone/>
            </a:pPr>
            <a:r>
              <a:rPr lang="en-US" sz="4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Gaussian Elimination Method.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Clr>
                <a:srgbClr val="A53010"/>
              </a:buClr>
              <a:buNone/>
            </a:pPr>
            <a:r>
              <a:rPr lang="en-US" sz="4000" b="1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Indirect Method (Iteration Method):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Clr>
                <a:srgbClr val="A53010"/>
              </a:buClr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Gauss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Seidel (GS)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Method.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Clr>
                <a:srgbClr val="A53010"/>
              </a:buClr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Jacobi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Iteration Method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alt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endParaRPr lang="en-US" alt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endParaRPr lang="en-US" alt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91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171635"/>
            <a:ext cx="10363200" cy="520574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Method</a:t>
            </a:r>
            <a:endParaRPr lang="en-US" altLang="en-US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>
          <a:xfrm>
            <a:off x="1020532" y="431921"/>
            <a:ext cx="10816046" cy="6114157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spcAft>
                <a:spcPts val="800"/>
              </a:spcAft>
              <a:buClr>
                <a:srgbClr val="A53010"/>
              </a:buClr>
              <a:buNone/>
            </a:pP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4000" b="1" baseline="-25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Gaussian Elimination </a:t>
            </a:r>
            <a:r>
              <a:rPr lang="en-US" sz="4000" b="1" baseline="-25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Method:</a:t>
            </a:r>
            <a:endParaRPr lang="en-US" sz="2800" baseline="-250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 defTabSz="9144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AutoNum type="alphaLcPeriod"/>
            </a:pPr>
            <a:r>
              <a:rPr lang="en-US" alt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variables (unknowns)= Number of equations:</a:t>
            </a:r>
          </a:p>
          <a:p>
            <a:pPr marL="0" lvl="0" indent="0" algn="just" defTabSz="9144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Solve the following system of equations 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Gaussian Elimination </a:t>
            </a:r>
            <a:r>
              <a:rPr lang="en-US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Method:</a:t>
            </a:r>
          </a:p>
          <a:p>
            <a:pPr marL="0" lvl="0" indent="0" algn="just" defTabSz="9144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endParaRPr lang="en-US" alt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endParaRPr lang="en-US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9990" y="2582278"/>
            <a:ext cx="2374974" cy="12370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850" y="4079657"/>
            <a:ext cx="9222114" cy="20220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6703" y="6177676"/>
            <a:ext cx="3259819" cy="49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334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>
          <a:xfrm>
            <a:off x="1589518" y="102549"/>
            <a:ext cx="10247060" cy="6443529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spcAft>
                <a:spcPts val="800"/>
              </a:spcAft>
              <a:buClr>
                <a:srgbClr val="A53010"/>
              </a:buClr>
              <a:buNone/>
            </a:pP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4000" b="1" baseline="-25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Gaussian Elimination </a:t>
            </a:r>
            <a:r>
              <a:rPr lang="en-US" sz="4000" b="1" baseline="-25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Method:</a:t>
            </a:r>
            <a:endParaRPr lang="en-US" sz="2800" baseline="-250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defTabSz="9144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r>
              <a:rPr lang="en-US" alt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Number of variables (unknowns) &lt; Number of equations:</a:t>
            </a:r>
          </a:p>
          <a:p>
            <a:pPr marL="0" lvl="0" indent="0" algn="just" defTabSz="9144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Solve the following system of equations 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Gaussian Elimination </a:t>
            </a:r>
            <a:r>
              <a:rPr lang="en-US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Method:</a:t>
            </a:r>
          </a:p>
          <a:p>
            <a:pPr marL="0" lvl="0" indent="0" algn="just" defTabSz="9144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endParaRPr lang="en-US" alt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430" y="2471759"/>
            <a:ext cx="5077016" cy="407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868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>
          <a:xfrm>
            <a:off x="1589518" y="102549"/>
            <a:ext cx="10247060" cy="6443529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spcAft>
                <a:spcPts val="800"/>
              </a:spcAft>
              <a:buClr>
                <a:srgbClr val="A53010"/>
              </a:buClr>
              <a:buNone/>
            </a:pP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4000" b="1" baseline="-25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Gaussian Elimination </a:t>
            </a:r>
            <a:r>
              <a:rPr lang="en-US" sz="4000" b="1" baseline="-25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Method:</a:t>
            </a:r>
            <a:endParaRPr lang="en-US" sz="2800" baseline="-250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defTabSz="9144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r>
              <a:rPr lang="en-US" alt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Number of variables (unknowns) &gt; Number of equations:</a:t>
            </a:r>
          </a:p>
          <a:p>
            <a:pPr marL="0" lvl="0" indent="0" algn="just" defTabSz="9144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Solve the following system of equations 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Gaussian Elimination </a:t>
            </a:r>
            <a:r>
              <a:rPr lang="en-US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Method:</a:t>
            </a:r>
          </a:p>
          <a:p>
            <a:pPr marL="0" lvl="0" indent="0" algn="just" defTabSz="9144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endParaRPr lang="en-US" alt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endParaRPr lang="en-US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718" y="2299440"/>
            <a:ext cx="2734654" cy="10846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9518" y="3779244"/>
            <a:ext cx="3572142" cy="127986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6730" y="3719424"/>
            <a:ext cx="4311132" cy="18616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30887" y="5512837"/>
            <a:ext cx="3289404" cy="10332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28159" y="5826962"/>
            <a:ext cx="3608050" cy="61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224913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249</Words>
  <Application>Microsoft Office PowerPoint</Application>
  <PresentationFormat>Custom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Quadrant</vt:lpstr>
      <vt:lpstr>Wisp</vt:lpstr>
      <vt:lpstr>System of Linear Equations (Part 1: Direct Method)</vt:lpstr>
      <vt:lpstr>System of Linear Equations </vt:lpstr>
      <vt:lpstr>PowerPoint Presentation</vt:lpstr>
      <vt:lpstr>Direct Method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RHAW</dc:creator>
  <cp:lastModifiedBy>Rowea</cp:lastModifiedBy>
  <cp:revision>137</cp:revision>
  <dcterms:created xsi:type="dcterms:W3CDTF">2016-10-10T01:42:31Z</dcterms:created>
  <dcterms:modified xsi:type="dcterms:W3CDTF">2021-12-17T13:19:56Z</dcterms:modified>
</cp:coreProperties>
</file>