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2"/>
  </p:notesMasterIdLst>
  <p:sldIdLst>
    <p:sldId id="272" r:id="rId3"/>
    <p:sldId id="273" r:id="rId4"/>
    <p:sldId id="283" r:id="rId5"/>
    <p:sldId id="274" r:id="rId6"/>
    <p:sldId id="275" r:id="rId7"/>
    <p:sldId id="278" r:id="rId8"/>
    <p:sldId id="276" r:id="rId9"/>
    <p:sldId id="280" r:id="rId10"/>
    <p:sldId id="28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39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67" autoAdjust="0"/>
    <p:restoredTop sz="94717" autoAdjust="0"/>
  </p:normalViewPr>
  <p:slideViewPr>
    <p:cSldViewPr snapToGrid="0">
      <p:cViewPr>
        <p:scale>
          <a:sx n="81" d="100"/>
          <a:sy n="81" d="100"/>
        </p:scale>
        <p:origin x="-564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AAC78-1AD2-47A3-9B15-4443B87EBAB8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252C7-16DF-4B03-8F3B-22373C8AD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84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08000" y="990600"/>
            <a:ext cx="1016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508001" y="304800"/>
            <a:ext cx="11188700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16000" y="1371600"/>
            <a:ext cx="102616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16000" y="3765550"/>
            <a:ext cx="102616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54C920A9-D9ED-45D6-BF26-B7C017300E7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474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BF943-4835-4142-987D-9CC59FF700D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253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1"/>
            <a:ext cx="27432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33401"/>
            <a:ext cx="80264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7CAEF-D2D9-4755-AD9C-0B00263ED11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265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828801"/>
            <a:ext cx="53848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828801"/>
            <a:ext cx="5384800" cy="2074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056063"/>
            <a:ext cx="5384800" cy="20748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CFB60-0C11-46BE-8D95-9A0A64D71C9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526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1476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0834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8723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05262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0076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25640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9787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24575-90BB-403E-9D87-49C764622CD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188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28781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7671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7933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30710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70056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14532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11916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30351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17593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613834" y="533401"/>
            <a:ext cx="10968567" cy="1052513"/>
            <a:chOff x="290" y="336"/>
            <a:chExt cx="5182" cy="663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gray">
            <a:xfrm>
              <a:off x="491" y="336"/>
              <a:ext cx="20" cy="66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1pPr>
              <a:lvl2pPr marL="742950" indent="-285750" eaLnBrk="0" hangingPunct="0"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2pPr>
              <a:lvl3pPr marL="1143000" indent="-228600" eaLnBrk="0" hangingPunct="0"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3pPr>
              <a:lvl4pPr marL="1600200" indent="-228600" eaLnBrk="0" hangingPunct="0"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4pPr>
              <a:lvl5pPr marL="2057400" indent="-228600" eaLnBrk="0" hangingPunct="0"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5pPr>
              <a:lvl6pPr marL="2514600" indent="-228600" eaLnBrk="0" fontAlgn="base" latinLnBrk="1" hangingPunct="0">
                <a:spcBef>
                  <a:spcPct val="5000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6pPr>
              <a:lvl7pPr marL="2971800" indent="-228600" eaLnBrk="0" fontAlgn="base" latinLnBrk="1" hangingPunct="0">
                <a:spcBef>
                  <a:spcPct val="5000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7pPr>
              <a:lvl8pPr marL="3429000" indent="-228600" eaLnBrk="0" fontAlgn="base" latinLnBrk="1" hangingPunct="0">
                <a:spcBef>
                  <a:spcPct val="5000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8pPr>
              <a:lvl9pPr marL="3886200" indent="-228600" eaLnBrk="0" fontAlgn="base" latinLnBrk="1" hangingPunct="0">
                <a:spcBef>
                  <a:spcPct val="5000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+mn-cs"/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gray">
            <a:xfrm>
              <a:off x="290" y="834"/>
              <a:ext cx="5182" cy="20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1pPr>
              <a:lvl2pPr marL="742950" indent="-285750" eaLnBrk="0" hangingPunct="0"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2pPr>
              <a:lvl3pPr marL="1143000" indent="-228600" eaLnBrk="0" hangingPunct="0"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3pPr>
              <a:lvl4pPr marL="1600200" indent="-228600" eaLnBrk="0" hangingPunct="0"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4pPr>
              <a:lvl5pPr marL="2057400" indent="-228600" eaLnBrk="0" hangingPunct="0"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5pPr>
              <a:lvl6pPr marL="2514600" indent="-228600" eaLnBrk="0" fontAlgn="base" latinLnBrk="1" hangingPunct="0">
                <a:spcBef>
                  <a:spcPct val="5000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6pPr>
              <a:lvl7pPr marL="2971800" indent="-228600" eaLnBrk="0" fontAlgn="base" latinLnBrk="1" hangingPunct="0">
                <a:spcBef>
                  <a:spcPct val="5000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7pPr>
              <a:lvl8pPr marL="3429000" indent="-228600" eaLnBrk="0" fontAlgn="base" latinLnBrk="1" hangingPunct="0">
                <a:spcBef>
                  <a:spcPct val="5000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8pPr>
              <a:lvl9pPr marL="3886200" indent="-228600" eaLnBrk="0" fontAlgn="base" latinLnBrk="1" hangingPunct="0">
                <a:spcBef>
                  <a:spcPct val="5000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+mn-cs"/>
              </a:endParaRPr>
            </a:p>
          </p:txBody>
        </p:sp>
      </p:grp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863600" y="1524000"/>
            <a:ext cx="10464800" cy="4572000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8" name="제목 1"/>
          <p:cNvSpPr>
            <a:spLocks noGrp="1"/>
          </p:cNvSpPr>
          <p:nvPr>
            <p:ph type="title"/>
          </p:nvPr>
        </p:nvSpPr>
        <p:spPr>
          <a:xfrm>
            <a:off x="1246718" y="304800"/>
            <a:ext cx="9698567" cy="914400"/>
          </a:xfrm>
        </p:spPr>
        <p:txBody>
          <a:bodyPr/>
          <a:lstStyle>
            <a:lvl1pPr>
              <a:defRPr>
                <a:latin typeface="+mj-lt"/>
                <a:cs typeface="Times New Roman" pitchFamily="18" charset="0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4863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5E783-E72A-420E-85BE-EF359196DCC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85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1"/>
            <a:ext cx="53848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8801"/>
            <a:ext cx="53848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3D459-997E-45A0-AA53-1DD8BBF8F2C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708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571EE-AFDC-4EE1-8562-BD3C84F818D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93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2D565-1022-4500-AB4B-FA2DE884D0F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66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D6C4F-5BDE-4A6F-A522-8FD98822C7A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579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7B40A-94F2-4BA6-9C70-43C13772EDF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66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A5271-81AF-42F9-AB9E-A35C1257802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842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533400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28801"/>
            <a:ext cx="109728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23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2B6591-129B-4081-943B-2843B16A7D6C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372533" y="152400"/>
            <a:ext cx="11582400" cy="1600200"/>
            <a:chOff x="176" y="96"/>
            <a:chExt cx="5472" cy="1008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14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675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0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2.gif"/><Relationship Id="rId4" Type="http://schemas.openxmlformats.org/officeDocument/2006/relationships/image" Target="../media/image3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>
          <a:xfrm>
            <a:off x="1123405" y="2819400"/>
            <a:ext cx="10417565" cy="762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3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Inverse Z-Transform</a:t>
            </a:r>
            <a:endParaRPr lang="en-US" sz="30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78926" y="1128944"/>
            <a:ext cx="4662045" cy="1219200"/>
          </a:xfrm>
        </p:spPr>
        <p:txBody>
          <a:bodyPr/>
          <a:lstStyle/>
          <a:p>
            <a:pPr rtl="1" eaLnBrk="1" hangingPunct="1"/>
            <a:r>
              <a:rPr lang="en-US" sz="2200" dirty="0">
                <a:solidFill>
                  <a:schemeClr val="bg2"/>
                </a:solidFill>
                <a:latin typeface="Arial" pitchFamily="34" charset="0"/>
              </a:rPr>
              <a:t>Al-</a:t>
            </a:r>
            <a:r>
              <a:rPr lang="en-US" sz="2200" dirty="0" err="1">
                <a:solidFill>
                  <a:schemeClr val="bg2"/>
                </a:solidFill>
                <a:latin typeface="Arial" pitchFamily="34" charset="0"/>
              </a:rPr>
              <a:t>Rasheed</a:t>
            </a:r>
            <a:r>
              <a:rPr lang="en-US" sz="2200" dirty="0">
                <a:solidFill>
                  <a:schemeClr val="bg2"/>
                </a:solidFill>
                <a:latin typeface="Arial" pitchFamily="34" charset="0"/>
              </a:rPr>
              <a:t> University Collage </a:t>
            </a:r>
          </a:p>
          <a:p>
            <a:pPr rtl="1" eaLnBrk="1" hangingPunct="1"/>
            <a:r>
              <a:rPr lang="en-US" sz="2200" dirty="0">
                <a:solidFill>
                  <a:schemeClr val="bg2"/>
                </a:solidFill>
                <a:latin typeface="Arial" pitchFamily="34" charset="0"/>
              </a:rPr>
              <a:t>Computer Techniques Engineering Department</a:t>
            </a:r>
          </a:p>
          <a:p>
            <a:pPr rtl="1" eaLnBrk="1" hangingPunct="1"/>
            <a:r>
              <a:rPr lang="en-US" sz="2200" dirty="0" smtClean="0">
                <a:solidFill>
                  <a:schemeClr val="bg2"/>
                </a:solidFill>
                <a:latin typeface="Arial" pitchFamily="34" charset="0"/>
              </a:rPr>
              <a:t>Third </a:t>
            </a:r>
            <a:r>
              <a:rPr lang="en-US" sz="2200" dirty="0">
                <a:solidFill>
                  <a:schemeClr val="bg2"/>
                </a:solidFill>
                <a:latin typeface="Arial" pitchFamily="34" charset="0"/>
              </a:rPr>
              <a:t>Class / Engineering Analysis</a:t>
            </a:r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4073769" y="4407187"/>
            <a:ext cx="4378570" cy="1128712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solidFill>
                  <a:srgbClr val="660000"/>
                </a:solidFill>
                <a:latin typeface="Times New Roman"/>
              </a:rPr>
              <a:t>Roweda.M.Mohammed</a:t>
            </a:r>
            <a:endParaRPr lang="en-US" sz="2800" b="1" dirty="0">
              <a:solidFill>
                <a:srgbClr val="660000"/>
              </a:solidFill>
              <a:latin typeface="Times New Roman"/>
            </a:endParaRPr>
          </a:p>
        </p:txBody>
      </p:sp>
      <p:sp>
        <p:nvSpPr>
          <p:cNvPr id="3077" name="Rectangle 1"/>
          <p:cNvSpPr>
            <a:spLocks noChangeArrowheads="1"/>
          </p:cNvSpPr>
          <p:nvPr/>
        </p:nvSpPr>
        <p:spPr bwMode="auto">
          <a:xfrm>
            <a:off x="5453779" y="3822412"/>
            <a:ext cx="11320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660000"/>
                </a:solidFill>
                <a:latin typeface="Times New Roman"/>
              </a:rPr>
              <a:t>Lec.6</a:t>
            </a:r>
            <a:endParaRPr lang="en-US" sz="3200" b="1" dirty="0">
              <a:solidFill>
                <a:srgbClr val="660000"/>
              </a:solidFill>
              <a:latin typeface="Times New Roman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613" y="1205645"/>
            <a:ext cx="184785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19364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0" y="171635"/>
            <a:ext cx="10363200" cy="822664"/>
          </a:xfrm>
        </p:spPr>
        <p:txBody>
          <a:bodyPr/>
          <a:lstStyle/>
          <a:p>
            <a:pPr algn="ctr"/>
            <a:r>
              <a:rPr lang="en-US" altLang="en-US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Inverse Z-Transform</a:t>
            </a:r>
            <a:endParaRPr lang="en-US" altLang="en-US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idx="1"/>
          </p:nvPr>
        </p:nvSpPr>
        <p:spPr>
          <a:xfrm>
            <a:off x="1105989" y="731520"/>
            <a:ext cx="10816046" cy="5537806"/>
          </a:xfrm>
        </p:spPr>
        <p:txBody>
          <a:bodyPr/>
          <a:lstStyle/>
          <a:p>
            <a:pPr lvl="0" algn="just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notation for the inverse Z transform is Z</a:t>
            </a:r>
            <a:r>
              <a:rPr lang="en-US" altLang="en-US" sz="2400" baseline="30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The inverse z transform of X(z) yields the corresponding time sequence x(k</a:t>
            </a: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0" algn="just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time sequence at the sampling instants is obtained from the inverse </a:t>
            </a: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transform.</a:t>
            </a:r>
          </a:p>
          <a:p>
            <a:pPr lvl="0" algn="just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inverse z transform yields a time sequence that specifies the values of x(t) only at discrete instants of time.</a:t>
            </a:r>
          </a:p>
          <a:p>
            <a:pPr lvl="0" algn="just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different time functions x(t) can have the same x(</a:t>
            </a:r>
            <a:r>
              <a:rPr lang="en-US" altLang="en-US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alt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en-US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2855497"/>
              </p:ext>
            </p:extLst>
          </p:nvPr>
        </p:nvGraphicFramePr>
        <p:xfrm>
          <a:off x="3931920" y="3671751"/>
          <a:ext cx="4572000" cy="245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Image" r:id="rId3" imgW="3375000" imgH="1810822" progId="Photoshop.Image.5">
                  <p:embed/>
                </p:oleObj>
              </mc:Choice>
              <mc:Fallback>
                <p:oleObj name="Image" r:id="rId3" imgW="3375000" imgH="1810822" progId="Photoshop.Image.5">
                  <p:embed/>
                  <p:pic>
                    <p:nvPicPr>
                      <p:cNvPr id="2396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1920" y="3671751"/>
                        <a:ext cx="4572000" cy="245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5996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931" y="710156"/>
            <a:ext cx="6714309" cy="277327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497874" y="3753620"/>
            <a:ext cx="1042416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Evaluation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the contour integral is not always trivial. Common Z-transform pairs have been tabulated. X(z) has to be manipulated to reach a form similar to the tabulated pairs; also the properties of the Z-transform are often used in this process. We’ll discuss few approaches to evaluate the inverse Z-transform. </a:t>
            </a:r>
          </a:p>
        </p:txBody>
      </p:sp>
    </p:spTree>
    <p:extLst>
      <p:ext uri="{BB962C8B-B14F-4D97-AF65-F5344CB8AC3E}">
        <p14:creationId xmlns:p14="http://schemas.microsoft.com/office/powerpoint/2010/main" val="1266446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1675" y="2875779"/>
            <a:ext cx="4000500" cy="725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632111" y="187236"/>
            <a:ext cx="82509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Inverse 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z-Transform By 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Inspection: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630121" y="801808"/>
                <a:ext cx="7536294" cy="4911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just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inverse </a:t>
                </a:r>
                <a:r>
                  <a:rPr kumimoji="0" lang="en-GB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Z-transform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the function </a:t>
                </a:r>
                <a14:m>
                  <m:oMath xmlns:m="http://schemas.openxmlformats.org/officeDocument/2006/math">
                    <m:r>
                      <a:rPr kumimoji="0" lang="en-GB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𝑋</m:t>
                    </m:r>
                    <m:r>
                      <a:rPr kumimoji="0" lang="en-GB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(</m:t>
                    </m:r>
                    <m:r>
                      <a:rPr kumimoji="0" lang="en-GB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𝑧</m:t>
                    </m:r>
                    <m:r>
                      <a:rPr kumimoji="0" lang="en-GB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defined as: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0121" y="801808"/>
                <a:ext cx="7536294" cy="491160"/>
              </a:xfrm>
              <a:prstGeom prst="rect">
                <a:avLst/>
              </a:prstGeom>
              <a:blipFill>
                <a:blip r:embed="rId3"/>
                <a:stretch>
                  <a:fillRect l="-1213" t="-5000" r="-728" b="-2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52370" y="798966"/>
            <a:ext cx="2438614" cy="560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2444975" y="1672289"/>
            <a:ext cx="40829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Find the inverse z-transform of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2175" y="1598369"/>
            <a:ext cx="2937252" cy="66191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763230" y="1579220"/>
            <a:ext cx="1449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0453" y="2383337"/>
            <a:ext cx="1382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30121" y="2414114"/>
            <a:ext cx="11437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We get,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89789" y="2330104"/>
            <a:ext cx="5637610" cy="63874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116647" y="2955883"/>
            <a:ext cx="16572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Using table,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74765" y="4008410"/>
            <a:ext cx="15263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10211" y="4806741"/>
            <a:ext cx="1382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13023" y="4024765"/>
            <a:ext cx="40829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Find the inverse z-transform of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75067" y="3959687"/>
            <a:ext cx="3277303" cy="733081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2225783" y="4849453"/>
            <a:ext cx="11437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We get,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13983" y="4790787"/>
            <a:ext cx="6668217" cy="786209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2023050" y="5629001"/>
            <a:ext cx="16572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Using table,</a:t>
            </a:r>
          </a:p>
        </p:txBody>
      </p:sp>
      <p:pic>
        <p:nvPicPr>
          <p:cNvPr id="26" name="Picture 25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669057" y="5636406"/>
            <a:ext cx="3095421" cy="573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8262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9875" y="140308"/>
            <a:ext cx="89220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Inverse z-Transform: Using Partial Fraction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592" y="855082"/>
            <a:ext cx="10669490" cy="5070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ular Callout 5"/>
              <p:cNvSpPr/>
              <p:nvPr/>
            </p:nvSpPr>
            <p:spPr>
              <a:xfrm>
                <a:off x="6016812" y="4398341"/>
                <a:ext cx="1246851" cy="329553"/>
              </a:xfrm>
              <a:prstGeom prst="wedgeRectCallout">
                <a:avLst>
                  <a:gd name="adj1" fmla="val -94811"/>
                  <a:gd name="adj2" fmla="val 155137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𝒌</m:t>
                      </m:r>
                      <m:r>
                        <a:rPr kumimoji="0" lang="en-US" sz="1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US" sz="1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𝒇𝒓𝒐𝒎</m:t>
                      </m:r>
                      <m:r>
                        <a:rPr kumimoji="0" lang="en-US" sz="1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US" sz="1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𝒎</m:t>
                      </m:r>
                      <m:r>
                        <a:rPr kumimoji="0" lang="en-US" sz="1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US" sz="1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𝒕𝒐</m:t>
                      </m:r>
                      <m:r>
                        <a:rPr kumimoji="0" lang="en-US" sz="1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US" sz="1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𝟏</m:t>
                      </m:r>
                    </m:oMath>
                  </m:oMathPara>
                </a14:m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5">
                      <a:lumMod val="7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Rectangular Callout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6812" y="4398341"/>
                <a:ext cx="1246851" cy="329553"/>
              </a:xfrm>
              <a:prstGeom prst="wedgeRectCallout">
                <a:avLst>
                  <a:gd name="adj1" fmla="val -94811"/>
                  <a:gd name="adj2" fmla="val 155137"/>
                </a:avLst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2327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7" name="Rectangle 3"/>
          <p:cNvSpPr>
            <a:spLocks noGrp="1" noChangeArrowheads="1"/>
          </p:cNvSpPr>
          <p:nvPr>
            <p:ph idx="1"/>
          </p:nvPr>
        </p:nvSpPr>
        <p:spPr>
          <a:xfrm>
            <a:off x="1757082" y="430306"/>
            <a:ext cx="9959789" cy="4500223"/>
          </a:xfrm>
        </p:spPr>
        <p:txBody>
          <a:bodyPr>
            <a:normAutofit/>
          </a:bodyPr>
          <a:lstStyle/>
          <a:p>
            <a:pPr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Poles and Zeros in the </a:t>
            </a:r>
            <a:r>
              <a:rPr lang="en-US" altLang="ko-K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Plane</a:t>
            </a:r>
          </a:p>
          <a:p>
            <a:pPr algn="just"/>
            <a:endParaRPr lang="en-US" altLang="ko-K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ko-K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ko-K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ko-K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locations of the poles and zeros of </a:t>
            </a:r>
            <a:r>
              <a:rPr lang="en-US" altLang="ko-K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ko-K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determine </a:t>
            </a:r>
            <a:r>
              <a:rPr lang="en-US" altLang="ko-K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characteristics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ko-K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ko-K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the sequence of values or numbers.</a:t>
            </a:r>
          </a:p>
          <a:p>
            <a:pPr lvl="1"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often use a graphical display in the </a:t>
            </a:r>
            <a:r>
              <a:rPr lang="en-US" altLang="ko-K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plane of the locations of the poles and zeros of </a:t>
            </a:r>
            <a:r>
              <a:rPr lang="en-US" altLang="ko-K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ko-K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buFontTx/>
              <a:buNone/>
            </a:pPr>
            <a:endParaRPr lang="en-US" altLang="ko-KR" dirty="0"/>
          </a:p>
        </p:txBody>
      </p:sp>
      <p:graphicFrame>
        <p:nvGraphicFramePr>
          <p:cNvPr id="2416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0499163"/>
              </p:ext>
            </p:extLst>
          </p:nvPr>
        </p:nvGraphicFramePr>
        <p:xfrm>
          <a:off x="3724833" y="1003162"/>
          <a:ext cx="4038601" cy="1713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Equation" r:id="rId3" imgW="2171520" imgH="901440" progId="Equation.3">
                  <p:embed/>
                </p:oleObj>
              </mc:Choice>
              <mc:Fallback>
                <p:oleObj name="Equation" r:id="rId3" imgW="2171520" imgH="901440" progId="Equation.3">
                  <p:embed/>
                  <p:pic>
                    <p:nvPicPr>
                      <p:cNvPr id="24166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4833" y="1003162"/>
                        <a:ext cx="4038601" cy="17131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6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2791776"/>
              </p:ext>
            </p:extLst>
          </p:nvPr>
        </p:nvGraphicFramePr>
        <p:xfrm>
          <a:off x="3251200" y="4747845"/>
          <a:ext cx="367665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" name="Equation" r:id="rId5" imgW="2095200" imgH="444240" progId="Equation.3">
                  <p:embed/>
                </p:oleObj>
              </mc:Choice>
              <mc:Fallback>
                <p:oleObj name="Equation" r:id="rId5" imgW="2095200" imgH="444240" progId="Equation.3">
                  <p:embed/>
                  <p:pic>
                    <p:nvPicPr>
                      <p:cNvPr id="24166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200" y="4747845"/>
                        <a:ext cx="3676650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67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373268"/>
              </p:ext>
            </p:extLst>
          </p:nvPr>
        </p:nvGraphicFramePr>
        <p:xfrm>
          <a:off x="3152775" y="5675065"/>
          <a:ext cx="4545013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Equation" r:id="rId7" imgW="2590560" imgH="444240" progId="Equation.3">
                  <p:embed/>
                </p:oleObj>
              </mc:Choice>
              <mc:Fallback>
                <p:oleObj name="Equation" r:id="rId7" imgW="2590560" imgH="444240" progId="Equation.3">
                  <p:embed/>
                  <p:pic>
                    <p:nvPicPr>
                      <p:cNvPr id="24167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2775" y="5675065"/>
                        <a:ext cx="4545013" cy="782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1671" name="Text Box 7"/>
          <p:cNvSpPr txBox="1">
            <a:spLocks noChangeArrowheads="1"/>
          </p:cNvSpPr>
          <p:nvPr/>
        </p:nvSpPr>
        <p:spPr bwMode="auto">
          <a:xfrm>
            <a:off x="7131423" y="4747845"/>
            <a:ext cx="2203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굴림" pitchFamily="50" charset="-128"/>
              </a:rPr>
              <a:t>poles at z=-1, z=-2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굴림" pitchFamily="50" charset="-128"/>
              </a:rPr>
              <a:t>zeros at z=0, z=-0.5</a:t>
            </a:r>
          </a:p>
        </p:txBody>
      </p:sp>
    </p:spTree>
    <p:extLst>
      <p:ext uri="{BB962C8B-B14F-4D97-AF65-F5344CB8AC3E}">
        <p14:creationId xmlns:p14="http://schemas.microsoft.com/office/powerpoint/2010/main" val="1592748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5898" y="4092427"/>
            <a:ext cx="2891095" cy="88380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011008" y="18141"/>
            <a:ext cx="89220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Inverse z-Transform: Using Partial Fraction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274957" y="694513"/>
            <a:ext cx="17443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Example: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6328" y="1555911"/>
            <a:ext cx="18806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Solution: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24540" y="803562"/>
            <a:ext cx="40829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Find the inverse z-transform of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61633" y="672179"/>
            <a:ext cx="3300413" cy="809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1791824" y="1653899"/>
            <a:ext cx="50385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First eliminate the negative power of z.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501945" y="2017375"/>
            <a:ext cx="6167766" cy="989247"/>
            <a:chOff x="5144964" y="2257749"/>
            <a:chExt cx="5966055" cy="745731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44964" y="2307958"/>
              <a:ext cx="3691617" cy="69552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853380" y="2257749"/>
              <a:ext cx="2257639" cy="699140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/>
        </p:nvSpPr>
        <p:spPr>
          <a:xfrm>
            <a:off x="299166" y="3100609"/>
            <a:ext cx="32688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Dividing both sides by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z,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0869" y="4131820"/>
            <a:ext cx="15840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Finding 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constants:</a:t>
            </a:r>
          </a:p>
        </p:txBody>
      </p:sp>
      <p:pic>
        <p:nvPicPr>
          <p:cNvPr id="26" name="Picture 25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27264" y="4863335"/>
            <a:ext cx="3208362" cy="76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1" name="Group 40"/>
          <p:cNvGrpSpPr/>
          <p:nvPr/>
        </p:nvGrpSpPr>
        <p:grpSpPr>
          <a:xfrm>
            <a:off x="2468048" y="3883639"/>
            <a:ext cx="4518856" cy="1530927"/>
            <a:chOff x="2453347" y="4043637"/>
            <a:chExt cx="4518856" cy="1530927"/>
          </a:xfrm>
        </p:grpSpPr>
        <p:pic>
          <p:nvPicPr>
            <p:cNvPr id="23" name="Picture 22"/>
            <p:cNvPicPr/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494240" y="4043637"/>
              <a:ext cx="4091588" cy="715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23"/>
            <p:cNvPicPr/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453347" y="4744167"/>
              <a:ext cx="4403821" cy="830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" name="Right Brace 24"/>
            <p:cNvSpPr/>
            <p:nvPr/>
          </p:nvSpPr>
          <p:spPr>
            <a:xfrm>
              <a:off x="6727867" y="4130816"/>
              <a:ext cx="244336" cy="1366826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7" name="Picture 26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259847" y="5785090"/>
            <a:ext cx="2861010" cy="496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0" name="Straight Arrow Connector 29"/>
          <p:cNvCxnSpPr/>
          <p:nvPr/>
        </p:nvCxnSpPr>
        <p:spPr>
          <a:xfrm>
            <a:off x="8244296" y="4200789"/>
            <a:ext cx="366304" cy="20076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7192677" y="4570206"/>
            <a:ext cx="1378186" cy="25842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3515315" y="2964589"/>
            <a:ext cx="6112866" cy="943538"/>
            <a:chOff x="3463639" y="3127458"/>
            <a:chExt cx="6112866" cy="943538"/>
          </a:xfrm>
        </p:grpSpPr>
        <p:grpSp>
          <p:nvGrpSpPr>
            <p:cNvPr id="21" name="Group 20"/>
            <p:cNvGrpSpPr/>
            <p:nvPr/>
          </p:nvGrpSpPr>
          <p:grpSpPr>
            <a:xfrm>
              <a:off x="3463639" y="3150115"/>
              <a:ext cx="5932779" cy="793455"/>
              <a:chOff x="3521392" y="3655503"/>
              <a:chExt cx="5932779" cy="793455"/>
            </a:xfrm>
          </p:grpSpPr>
          <p:pic>
            <p:nvPicPr>
              <p:cNvPr id="19" name="Picture 18"/>
              <p:cNvPicPr/>
              <p:nvPr/>
            </p:nvPicPr>
            <p:blipFill>
              <a:blip r:embed="rId10"/>
              <a:srcRect/>
              <a:stretch>
                <a:fillRect/>
              </a:stretch>
            </p:blipFill>
            <p:spPr bwMode="auto">
              <a:xfrm>
                <a:off x="3521392" y="3655503"/>
                <a:ext cx="3247145" cy="7934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799697" y="3682586"/>
                <a:ext cx="2654474" cy="746122"/>
              </a:xfrm>
              <a:prstGeom prst="rect">
                <a:avLst/>
              </a:prstGeom>
            </p:spPr>
          </p:pic>
        </p:grpSp>
        <p:sp>
          <p:nvSpPr>
            <p:cNvPr id="37" name="Oval 36"/>
            <p:cNvSpPr/>
            <p:nvPr/>
          </p:nvSpPr>
          <p:spPr>
            <a:xfrm>
              <a:off x="6741944" y="3127458"/>
              <a:ext cx="2834561" cy="943538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9" name="Rectangle 38"/>
          <p:cNvSpPr/>
          <p:nvPr/>
        </p:nvSpPr>
        <p:spPr>
          <a:xfrm>
            <a:off x="671414" y="5752431"/>
            <a:ext cx="43125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Therefore, inverse z-transform is: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ular Callout 31"/>
              <p:cNvSpPr/>
              <p:nvPr/>
            </p:nvSpPr>
            <p:spPr>
              <a:xfrm>
                <a:off x="7097940" y="5006446"/>
                <a:ext cx="1246851" cy="241016"/>
              </a:xfrm>
              <a:prstGeom prst="wedgeRectCallout">
                <a:avLst>
                  <a:gd name="adj1" fmla="val 63798"/>
                  <a:gd name="adj2" fmla="val 29771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2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𝐦𝐮𝐥𝐭𝐢𝐩𝐥𝐲𝐢𝐧𝐠</m:t>
                      </m:r>
                      <m:r>
                        <a:rPr kumimoji="0" lang="en-US" sz="12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US" sz="12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𝐛𝐲</m:t>
                      </m:r>
                      <m:r>
                        <a:rPr kumimoji="0" lang="en-US" sz="12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US" sz="12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𝐳</m:t>
                      </m:r>
                    </m:oMath>
                  </m:oMathPara>
                </a14:m>
                <a:endParaRPr kumimoji="0" lang="en-US" sz="1200" b="1" u="none" strike="noStrike" kern="1200" cap="none" spc="0" normalizeH="0" baseline="0" noProof="0" dirty="0">
                  <a:ln>
                    <a:noFill/>
                  </a:ln>
                  <a:solidFill>
                    <a:schemeClr val="accent5">
                      <a:lumMod val="75000"/>
                    </a:schemeClr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Rectangular Callout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7940" y="5006446"/>
                <a:ext cx="1246851" cy="241016"/>
              </a:xfrm>
              <a:prstGeom prst="wedgeRectCallout">
                <a:avLst>
                  <a:gd name="adj1" fmla="val 63798"/>
                  <a:gd name="adj2" fmla="val 29771"/>
                </a:avLst>
              </a:prstGeom>
              <a:blipFill>
                <a:blip r:embed="rId12"/>
                <a:stretch>
                  <a:fillRect l="-2954" b="-9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5990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내용 개체 틀 2"/>
          <p:cNvSpPr>
            <a:spLocks noGrp="1"/>
          </p:cNvSpPr>
          <p:nvPr>
            <p:ph idx="1"/>
          </p:nvPr>
        </p:nvSpPr>
        <p:spPr>
          <a:xfrm>
            <a:off x="1577787" y="672353"/>
            <a:ext cx="10192871" cy="4772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endParaRPr lang="en-US" altLang="ko-KR" sz="24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Inverse z transform using long 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division</a:t>
            </a:r>
          </a:p>
          <a:p>
            <a:pPr lvl="1"/>
            <a:endParaRPr lang="en-US" altLang="ko-KR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, </a:t>
            </a:r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ROC |Z|&lt; 1</a:t>
            </a:r>
            <a:endParaRPr lang="ko-KR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ko-KR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6627" name="Object 6"/>
          <p:cNvGraphicFramePr>
            <a:graphicFrameLocks noChangeAspect="1"/>
          </p:cNvGraphicFramePr>
          <p:nvPr/>
        </p:nvGraphicFramePr>
        <p:xfrm>
          <a:off x="5024439" y="1844675"/>
          <a:ext cx="1965325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8" name="Equation" r:id="rId3" imgW="1307880" imgH="419040" progId="Equation.DSMT4">
                  <p:embed/>
                </p:oleObj>
              </mc:Choice>
              <mc:Fallback>
                <p:oleObj name="Equation" r:id="rId3" imgW="1307880" imgH="419040" progId="Equation.DSMT4">
                  <p:embed/>
                  <p:pic>
                    <p:nvPicPr>
                      <p:cNvPr id="2662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4439" y="1844675"/>
                        <a:ext cx="1965325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619291"/>
              </p:ext>
            </p:extLst>
          </p:nvPr>
        </p:nvGraphicFramePr>
        <p:xfrm>
          <a:off x="3908425" y="2697163"/>
          <a:ext cx="396875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9" name="Equation" r:id="rId5" imgW="2514600" imgH="1879600" progId="Equation.DSMT4">
                  <p:embed/>
                </p:oleObj>
              </mc:Choice>
              <mc:Fallback>
                <p:oleObj name="Equation" r:id="rId5" imgW="2514600" imgH="1879600" progId="Equation.DSMT4">
                  <p:embed/>
                  <p:pic>
                    <p:nvPicPr>
                      <p:cNvPr id="2662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8425" y="2697163"/>
                        <a:ext cx="3968750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3892551" y="5702301"/>
          <a:ext cx="3001963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0" name="Equation" r:id="rId7" imgW="2006600" imgH="228600" progId="Equation.DSMT4">
                  <p:embed/>
                </p:oleObj>
              </mc:Choice>
              <mc:Fallback>
                <p:oleObj name="Equation" r:id="rId7" imgW="2006600" imgH="228600" progId="Equation.DSMT4">
                  <p:embed/>
                  <p:pic>
                    <p:nvPicPr>
                      <p:cNvPr id="266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2551" y="5702301"/>
                        <a:ext cx="3001963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8"/>
          <p:cNvGraphicFramePr>
            <a:graphicFrameLocks noChangeAspect="1"/>
          </p:cNvGraphicFramePr>
          <p:nvPr/>
        </p:nvGraphicFramePr>
        <p:xfrm>
          <a:off x="3929063" y="6161089"/>
          <a:ext cx="3948112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1" name="Equation" r:id="rId9" imgW="2654300" imgH="203200" progId="Equation.DSMT4">
                  <p:embed/>
                </p:oleObj>
              </mc:Choice>
              <mc:Fallback>
                <p:oleObj name="Equation" r:id="rId9" imgW="2654300" imgH="203200" progId="Equation.DSMT4">
                  <p:embed/>
                  <p:pic>
                    <p:nvPicPr>
                      <p:cNvPr id="2663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63" y="6161089"/>
                        <a:ext cx="3948112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1053737" y="58185"/>
            <a:ext cx="969264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3300" b="1" dirty="0">
                <a:solidFill>
                  <a:srgbClr val="92AA4C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Inverse z-Transform: Using Partial </a:t>
            </a:r>
            <a:r>
              <a:rPr lang="en-US" sz="3300" b="1" dirty="0" smtClean="0">
                <a:solidFill>
                  <a:srgbClr val="92AA4C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Division</a:t>
            </a:r>
            <a:endParaRPr lang="en-US" sz="3300" b="1" dirty="0">
              <a:solidFill>
                <a:srgbClr val="92AA4C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064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내용 개체 틀 2"/>
          <p:cNvSpPr>
            <a:spLocks noGrp="1"/>
          </p:cNvSpPr>
          <p:nvPr>
            <p:ph idx="1"/>
          </p:nvPr>
        </p:nvSpPr>
        <p:spPr>
          <a:xfrm>
            <a:off x="1577787" y="672353"/>
            <a:ext cx="10192871" cy="4772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endParaRPr lang="en-US" altLang="ko-KR" sz="24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Inverse z transform using long 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division</a:t>
            </a:r>
          </a:p>
          <a:p>
            <a:pPr lvl="1"/>
            <a:endParaRPr lang="en-US" altLang="ko-KR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, </a:t>
            </a:r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ROC |Z</a:t>
            </a:r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|&gt; 0.5</a:t>
            </a:r>
            <a:endParaRPr lang="ko-KR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ko-KR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147" y="2790845"/>
            <a:ext cx="3058967" cy="23472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997" y="1848303"/>
            <a:ext cx="1426654" cy="7381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372" y="5307012"/>
            <a:ext cx="2782742" cy="4841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6743" y="5960156"/>
            <a:ext cx="1391371" cy="57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840347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362</Words>
  <Application>Microsoft Office PowerPoint</Application>
  <PresentationFormat>Custom</PresentationFormat>
  <Paragraphs>54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Quadrant</vt:lpstr>
      <vt:lpstr>Wisp</vt:lpstr>
      <vt:lpstr>Image</vt:lpstr>
      <vt:lpstr>Equation</vt:lpstr>
      <vt:lpstr>The Inverse Z-Transform</vt:lpstr>
      <vt:lpstr>The Inverse Z-Transform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RHAW</dc:creator>
  <cp:lastModifiedBy>Rowea</cp:lastModifiedBy>
  <cp:revision>125</cp:revision>
  <dcterms:created xsi:type="dcterms:W3CDTF">2016-10-10T01:42:31Z</dcterms:created>
  <dcterms:modified xsi:type="dcterms:W3CDTF">2021-12-17T13:20:11Z</dcterms:modified>
</cp:coreProperties>
</file>