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Laplace Transform (Part 2)</a:t>
            </a: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3619500" y="4359605"/>
            <a:ext cx="4448908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086366" y="3822412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Lec.4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337" y="1322876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Convolution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818606"/>
            <a:ext cx="10363200" cy="553780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f(t) and g(t) be two functions of t. The convolution of f(t) and g(t) is also a function of </a:t>
            </a: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t, denoted </a:t>
            </a: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(f ∗ g)(t) and is defined by the </a:t>
            </a: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relation:</a:t>
            </a:r>
          </a:p>
          <a:p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582375"/>
              </p:ext>
            </p:extLst>
          </p:nvPr>
        </p:nvGraphicFramePr>
        <p:xfrm>
          <a:off x="3903663" y="3106738"/>
          <a:ext cx="4557712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Equation" r:id="rId3" imgW="1612800" imgH="1180800" progId="Equation.3">
                  <p:embed/>
                </p:oleObj>
              </mc:Choice>
              <mc:Fallback>
                <p:oleObj name="Equation" r:id="rId3" imgW="1612800" imgH="1180800" progId="Equation.3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3" y="3106738"/>
                        <a:ext cx="4557712" cy="305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045028" y="409302"/>
            <a:ext cx="10363200" cy="59906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convolution of f and g if f(t) = </a:t>
            </a:r>
            <a:r>
              <a:rPr lang="en-US" altLang="en-US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(t) </a:t>
            </a: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319" y="1461133"/>
            <a:ext cx="1937793" cy="733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1449" y="2469354"/>
            <a:ext cx="9869631" cy="365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6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Inverse Laplace Transforms to Solve Differential Equations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603682"/>
            <a:ext cx="10363200" cy="5974671"/>
          </a:xfrm>
        </p:spPr>
        <p:txBody>
          <a:bodyPr>
            <a:normAutofit/>
          </a:bodyPr>
          <a:lstStyle/>
          <a:p>
            <a:pPr algn="just"/>
            <a:r>
              <a:rPr lang="en-US" alt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Laplace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 of </a:t>
            </a:r>
            <a:r>
              <a:rPr lang="en-US" alt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Derivatives: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following notation: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have the function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g(t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G(s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)=G=L{g(t)}.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g(0) is the value of the function g(t) at t = 0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g'(0), g’’(0),... are the values of the derivatives of the function at t = 0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g(t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g'(0), g’’(0),... are finite, then we have the following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165A71"/>
                </a:solidFill>
                <a:latin typeface="Georgia" panose="02040502050405020303" pitchFamily="18" charset="0"/>
              </a:rPr>
              <a:t>First </a:t>
            </a:r>
            <a:r>
              <a:rPr lang="en-US" sz="2400" b="1" dirty="0" smtClean="0">
                <a:solidFill>
                  <a:srgbClr val="165A71"/>
                </a:solidFill>
                <a:latin typeface="Georgia" panose="02040502050405020303" pitchFamily="18" charset="0"/>
              </a:rPr>
              <a:t>Derivative:</a:t>
            </a:r>
            <a:endParaRPr lang="en-US" sz="2400" b="1" dirty="0">
              <a:solidFill>
                <a:srgbClr val="165A7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165A71"/>
                </a:solidFill>
                <a:latin typeface="Georgia" panose="02040502050405020303" pitchFamily="18" charset="0"/>
              </a:rPr>
              <a:t>Second </a:t>
            </a:r>
            <a:r>
              <a:rPr lang="en-US" sz="2400" b="1" dirty="0" smtClean="0">
                <a:solidFill>
                  <a:srgbClr val="165A71"/>
                </a:solidFill>
                <a:latin typeface="Georgia" panose="02040502050405020303" pitchFamily="18" charset="0"/>
              </a:rPr>
              <a:t>Derivative:</a:t>
            </a:r>
            <a:endParaRPr lang="en-US" sz="2400" b="1" dirty="0">
              <a:solidFill>
                <a:srgbClr val="165A7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NOTATION NOTE: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If instead of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we have a function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of 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Equation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below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simply become:</a:t>
            </a: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510" y="3890684"/>
            <a:ext cx="2905125" cy="390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2387" y="4619948"/>
            <a:ext cx="2781300" cy="352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6068" y="5631773"/>
            <a:ext cx="3983947" cy="63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8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745724" y="159798"/>
            <a:ext cx="10363200" cy="597467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65A71"/>
                </a:solidFill>
                <a:latin typeface="Georgia" panose="02040502050405020303" pitchFamily="18" charset="0"/>
              </a:rPr>
              <a:t>    </a:t>
            </a:r>
            <a:r>
              <a:rPr lang="en-US" sz="2800" b="1" dirty="0">
                <a:solidFill>
                  <a:srgbClr val="165A71"/>
                </a:solidFill>
                <a:latin typeface="Georgia" panose="02040502050405020303" pitchFamily="18" charset="0"/>
              </a:rPr>
              <a:t>For the </a:t>
            </a:r>
            <a:r>
              <a:rPr lang="en-US" sz="2800" b="1" dirty="0">
                <a:solidFill>
                  <a:srgbClr val="165A71"/>
                </a:solidFill>
                <a:latin typeface="KaTeX_Math"/>
              </a:rPr>
              <a:t>n-</a:t>
            </a:r>
            <a:r>
              <a:rPr lang="en-US" sz="2800" b="1" dirty="0" err="1">
                <a:solidFill>
                  <a:srgbClr val="165A71"/>
                </a:solidFill>
                <a:latin typeface="Georgia" panose="02040502050405020303" pitchFamily="18" charset="0"/>
              </a:rPr>
              <a:t>th</a:t>
            </a:r>
            <a:r>
              <a:rPr lang="en-US" sz="2800" b="1" dirty="0">
                <a:solidFill>
                  <a:srgbClr val="165A71"/>
                </a:solidFill>
                <a:latin typeface="Georgia" panose="02040502050405020303" pitchFamily="18" charset="0"/>
              </a:rPr>
              <a:t> </a:t>
            </a:r>
            <a:r>
              <a:rPr lang="en-US" sz="2800" b="1" dirty="0" smtClean="0">
                <a:solidFill>
                  <a:srgbClr val="165A71"/>
                </a:solidFill>
                <a:latin typeface="Georgia" panose="02040502050405020303" pitchFamily="18" charset="0"/>
              </a:rPr>
              <a:t>derivative:</a:t>
            </a:r>
          </a:p>
          <a:p>
            <a:endParaRPr lang="en-US" sz="2800" b="1" dirty="0">
              <a:solidFill>
                <a:srgbClr val="165A71"/>
              </a:solidFill>
              <a:effectLst/>
              <a:latin typeface="Georgia" panose="02040502050405020303" pitchFamily="18" charset="0"/>
            </a:endParaRPr>
          </a:p>
          <a:p>
            <a:endParaRPr lang="en-US" sz="2800" b="1" dirty="0" smtClean="0">
              <a:solidFill>
                <a:srgbClr val="165A71"/>
              </a:solidFill>
              <a:latin typeface="Georgia" panose="02040502050405020303" pitchFamily="18" charset="0"/>
            </a:endParaRPr>
          </a:p>
          <a:p>
            <a:endParaRPr lang="en-US" sz="2800" b="1" dirty="0" smtClean="0">
              <a:solidFill>
                <a:srgbClr val="165A71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sz="800" b="1" dirty="0">
              <a:solidFill>
                <a:srgbClr val="165A71"/>
              </a:solidFill>
              <a:effectLst/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NOTATION NOTE: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If we have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and it is a function of </a:t>
            </a:r>
            <a:r>
              <a:rPr 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then the notation would become:</a:t>
            </a:r>
            <a:endParaRPr lang="en-US" sz="2800" b="1" dirty="0">
              <a:solidFill>
                <a:srgbClr val="165A7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0000" y="831818"/>
            <a:ext cx="5942676" cy="15118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405" y="4267845"/>
            <a:ext cx="6107837" cy="129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86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745724" y="159798"/>
            <a:ext cx="10363200" cy="597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165A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endParaRPr lang="en-US" sz="2800" b="1" dirty="0">
              <a:solidFill>
                <a:srgbClr val="165A7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456" y="88777"/>
            <a:ext cx="6570725" cy="8078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9945" y="896645"/>
            <a:ext cx="846963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6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Laplace Transforms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914400" y="649930"/>
            <a:ext cx="10363200" cy="553780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5100" b="1" dirty="0" smtClean="0">
                <a:solidFill>
                  <a:srgbClr val="4A39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Circuit Equations:</a:t>
            </a:r>
            <a:endParaRPr lang="en-US" altLang="en-US" sz="3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(related) approaches:</a:t>
            </a:r>
            <a:endParaRPr lang="en-US" altLang="en-US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Derive the circuit (differential) equations in the time domain, then transform these ODEs to the s-domain;</a:t>
            </a:r>
          </a:p>
          <a:p>
            <a:pPr algn="just">
              <a:lnSpc>
                <a:spcPct val="150000"/>
              </a:lnSpc>
            </a:pP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 the circuit to the s-domain, then derive the circuit equations in the s-domain (using the concept of "impedance").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We </a:t>
            </a: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use the first approach. We will derive the system equations(s) in the t-plane, then transform the equations to the s-plane. We will usually then transform back to the t-plane.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2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745724" y="159798"/>
            <a:ext cx="10363200" cy="597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165A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2800" b="1" dirty="0">
              <a:solidFill>
                <a:srgbClr val="165A7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856" y="159798"/>
            <a:ext cx="9464567" cy="6323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0624" y="854338"/>
            <a:ext cx="2971800" cy="1895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7324" y="854338"/>
            <a:ext cx="462915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7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023" y="125027"/>
            <a:ext cx="6232779" cy="660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67795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260</Words>
  <Application>Microsoft Office PowerPoint</Application>
  <PresentationFormat>Custom</PresentationFormat>
  <Paragraphs>33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Quadrant</vt:lpstr>
      <vt:lpstr>Wisp</vt:lpstr>
      <vt:lpstr>Equation</vt:lpstr>
      <vt:lpstr>Inverse Laplace Transform (Part 2)</vt:lpstr>
      <vt:lpstr>The Convolution</vt:lpstr>
      <vt:lpstr>PowerPoint Presentation</vt:lpstr>
      <vt:lpstr>Using Inverse Laplace Transforms to Solve Differential Equations</vt:lpstr>
      <vt:lpstr>PowerPoint Presentation</vt:lpstr>
      <vt:lpstr>PowerPoint Presentation</vt:lpstr>
      <vt:lpstr>Applications of Laplace Transforms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83</cp:revision>
  <dcterms:created xsi:type="dcterms:W3CDTF">2016-10-10T01:42:31Z</dcterms:created>
  <dcterms:modified xsi:type="dcterms:W3CDTF">2021-12-17T13:20:34Z</dcterms:modified>
</cp:coreProperties>
</file>