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91" r:id="rId3"/>
  </p:sldMasterIdLst>
  <p:sldIdLst>
    <p:sldId id="272" r:id="rId4"/>
    <p:sldId id="273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15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996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869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4761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105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9322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2509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6474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7784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104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82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897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7086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669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8357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3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Laplace Transform (Part 1)</a:t>
            </a: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3968262" y="4429943"/>
            <a:ext cx="4284784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453779" y="3845858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Lec.3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29" y="1229091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Laplace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818606"/>
            <a:ext cx="10363200" cy="553780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               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      is 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the inverse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Laplace 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       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denoted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023624"/>
              </p:ext>
            </p:extLst>
          </p:nvPr>
        </p:nvGraphicFramePr>
        <p:xfrm>
          <a:off x="2085702" y="1138349"/>
          <a:ext cx="2434046" cy="585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3" imgW="939600" imgH="241200" progId="Equation.3">
                  <p:embed/>
                </p:oleObj>
              </mc:Choice>
              <mc:Fallback>
                <p:oleObj name="Equation" r:id="rId3" imgW="939600" imgH="241200" progId="Equation.3">
                  <p:embed/>
                  <p:pic>
                    <p:nvPicPr>
                      <p:cNvPr id="410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702" y="1138349"/>
                        <a:ext cx="2434046" cy="585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389600"/>
              </p:ext>
            </p:extLst>
          </p:nvPr>
        </p:nvGraphicFramePr>
        <p:xfrm>
          <a:off x="5482045" y="1165709"/>
          <a:ext cx="770709" cy="55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5" imgW="304560" imgH="203040" progId="Equation.3">
                  <p:embed/>
                </p:oleObj>
              </mc:Choice>
              <mc:Fallback>
                <p:oleObj name="Equation" r:id="rId5" imgW="304560" imgH="203040" progId="Equation.3">
                  <p:embed/>
                  <p:pic>
                    <p:nvPicPr>
                      <p:cNvPr id="40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045" y="1165709"/>
                        <a:ext cx="770709" cy="55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757683"/>
              </p:ext>
            </p:extLst>
          </p:nvPr>
        </p:nvGraphicFramePr>
        <p:xfrm>
          <a:off x="3474720" y="1868346"/>
          <a:ext cx="809897" cy="55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7" imgW="317160" imgH="241200" progId="Equation.3">
                  <p:embed/>
                </p:oleObj>
              </mc:Choice>
              <mc:Fallback>
                <p:oleObj name="Equation" r:id="rId7" imgW="317160" imgH="241200" progId="Equation.3">
                  <p:embed/>
                  <p:pic>
                    <p:nvPicPr>
                      <p:cNvPr id="41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720" y="1868346"/>
                        <a:ext cx="809897" cy="554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908971"/>
              </p:ext>
            </p:extLst>
          </p:nvPr>
        </p:nvGraphicFramePr>
        <p:xfrm>
          <a:off x="3679370" y="2371267"/>
          <a:ext cx="2973979" cy="69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9" imgW="1066680" imgH="241200" progId="Equation.3">
                  <p:embed/>
                </p:oleObj>
              </mc:Choice>
              <mc:Fallback>
                <p:oleObj name="Equation" r:id="rId9" imgW="1066680" imgH="241200" progId="Equation.3">
                  <p:embed/>
                  <p:pic>
                    <p:nvPicPr>
                      <p:cNvPr id="41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370" y="2371267"/>
                        <a:ext cx="2973979" cy="698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20470"/>
              </p:ext>
            </p:extLst>
          </p:nvPr>
        </p:nvGraphicFramePr>
        <p:xfrm>
          <a:off x="2825931" y="3412029"/>
          <a:ext cx="2514600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1" imgW="1828800" imgH="2425680" progId="Equation.3">
                  <p:embed/>
                </p:oleObj>
              </mc:Choice>
              <mc:Fallback>
                <p:oleObj name="Equation" r:id="rId11" imgW="1828800" imgH="2425680" progId="Equation.3">
                  <p:embed/>
                  <p:pic>
                    <p:nvPicPr>
                      <p:cNvPr id="410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931" y="3412029"/>
                        <a:ext cx="2514600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870894"/>
              </p:ext>
            </p:extLst>
          </p:nvPr>
        </p:nvGraphicFramePr>
        <p:xfrm>
          <a:off x="5416731" y="3335829"/>
          <a:ext cx="3103563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3" imgW="1828800" imgH="1930320" progId="Equation.3">
                  <p:embed/>
                </p:oleObj>
              </mc:Choice>
              <mc:Fallback>
                <p:oleObj name="Equation" r:id="rId13" imgW="1828800" imgH="1930320" progId="Equation.3">
                  <p:embed/>
                  <p:pic>
                    <p:nvPicPr>
                      <p:cNvPr id="410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731" y="3335829"/>
                        <a:ext cx="3103563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1916"/>
              </p:ext>
            </p:extLst>
          </p:nvPr>
        </p:nvGraphicFramePr>
        <p:xfrm>
          <a:off x="8769531" y="5164629"/>
          <a:ext cx="20526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15" imgW="1625400" imgH="482400" progId="Equation.3">
                  <p:embed/>
                </p:oleObj>
              </mc:Choice>
              <mc:Fallback>
                <p:oleObj name="Equation" r:id="rId15" imgW="1625400" imgH="482400" progId="Equation.3">
                  <p:embed/>
                  <p:pic>
                    <p:nvPicPr>
                      <p:cNvPr id="410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9531" y="5164629"/>
                        <a:ext cx="20526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379274"/>
              </p:ext>
            </p:extLst>
          </p:nvPr>
        </p:nvGraphicFramePr>
        <p:xfrm>
          <a:off x="8693331" y="4174029"/>
          <a:ext cx="1905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17" imgW="1117440" imgH="457200" progId="Equation.3">
                  <p:embed/>
                </p:oleObj>
              </mc:Choice>
              <mc:Fallback>
                <p:oleObj name="Equation" r:id="rId17" imgW="1117440" imgH="457200" progId="Equation.3">
                  <p:embed/>
                  <p:pic>
                    <p:nvPicPr>
                      <p:cNvPr id="410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3331" y="4174029"/>
                        <a:ext cx="1905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83771" y="2950364"/>
            <a:ext cx="4632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Some inverse Laplace transform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Properties of the Inverse Laplace Transform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1189608"/>
            <a:ext cx="10363200" cy="51668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Linearity: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Shifting: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Shifting: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L.T. of Derivative:</a:t>
            </a:r>
            <a:endParaRPr lang="en-US" altLang="en-US" sz="4000" baseline="30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dirty="0">
                <a:solidFill>
                  <a:srgbClr val="92AA4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L.T. of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Integral: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851" y="1390429"/>
            <a:ext cx="4468995" cy="6784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274" y="2427552"/>
            <a:ext cx="3342731" cy="517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888" y="3413517"/>
            <a:ext cx="3797890" cy="596952"/>
          </a:xfrm>
          <a:prstGeom prst="rect">
            <a:avLst/>
          </a:prstGeom>
        </p:spPr>
      </p:pic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939124"/>
              </p:ext>
            </p:extLst>
          </p:nvPr>
        </p:nvGraphicFramePr>
        <p:xfrm>
          <a:off x="6892833" y="4406599"/>
          <a:ext cx="5220789" cy="69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2882880" imgH="482400" progId="Equation.3">
                  <p:embed/>
                </p:oleObj>
              </mc:Choice>
              <mc:Fallback>
                <p:oleObj name="Equation" r:id="rId6" imgW="2882880" imgH="482400" progId="Equation.3">
                  <p:embed/>
                  <p:pic>
                    <p:nvPicPr>
                      <p:cNvPr id="819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833" y="4406599"/>
                        <a:ext cx="5220789" cy="694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199556"/>
              </p:ext>
            </p:extLst>
          </p:nvPr>
        </p:nvGraphicFramePr>
        <p:xfrm>
          <a:off x="6472374" y="5355105"/>
          <a:ext cx="24828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8" imgW="1371600" imgH="507960" progId="Equation.3">
                  <p:embed/>
                </p:oleObj>
              </mc:Choice>
              <mc:Fallback>
                <p:oleObj name="Equation" r:id="rId8" imgW="1371600" imgH="507960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374" y="5355105"/>
                        <a:ext cx="24828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979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685109" y="242888"/>
            <a:ext cx="8839200" cy="944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Laplace transform  </a:t>
            </a:r>
            <a:r>
              <a:rPr lang="en-US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of: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altLang="en-US" sz="2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48448"/>
              </p:ext>
            </p:extLst>
          </p:nvPr>
        </p:nvGraphicFramePr>
        <p:xfrm>
          <a:off x="3206931" y="2741024"/>
          <a:ext cx="404495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841400" imgH="1803240" progId="Equation.3">
                  <p:embed/>
                </p:oleObj>
              </mc:Choice>
              <mc:Fallback>
                <p:oleObj name="Equation" r:id="rId3" imgW="1841400" imgH="1803240" progId="Equation.3">
                  <p:embed/>
                  <p:pic>
                    <p:nvPicPr>
                      <p:cNvPr id="51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931" y="2741024"/>
                        <a:ext cx="404495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970552"/>
              </p:ext>
            </p:extLst>
          </p:nvPr>
        </p:nvGraphicFramePr>
        <p:xfrm>
          <a:off x="4641669" y="940526"/>
          <a:ext cx="19050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1002960" imgH="482400" progId="Equation.3">
                  <p:embed/>
                </p:oleObj>
              </mc:Choice>
              <mc:Fallback>
                <p:oleObj name="Equation" r:id="rId5" imgW="1002960" imgH="482400" progId="Equation.3">
                  <p:embed/>
                  <p:pic>
                    <p:nvPicPr>
                      <p:cNvPr id="51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669" y="940526"/>
                        <a:ext cx="19050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34589" y="1973136"/>
            <a:ext cx="10195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Solution:</a:t>
            </a:r>
            <a:r>
              <a:rPr kumimoji="0" lang="en-US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By using Linearity: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4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Fraction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34546" y="659584"/>
            <a:ext cx="9856561" cy="195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inverse Laplace transform we use transform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pairs along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with partial fraction expansion: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F(s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 can be written as;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53630"/>
              </p:ext>
            </p:extLst>
          </p:nvPr>
        </p:nvGraphicFramePr>
        <p:xfrm>
          <a:off x="5151120" y="2718813"/>
          <a:ext cx="1422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015920" imgH="545760" progId="Equation.3">
                  <p:embed/>
                </p:oleObj>
              </mc:Choice>
              <mc:Fallback>
                <p:oleObj name="Equation" r:id="rId3" imgW="1015920" imgH="545760" progId="Equation.3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120" y="2718813"/>
                        <a:ext cx="1422400" cy="765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54331" y="3679371"/>
            <a:ext cx="10432869" cy="224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Where P(s) &amp; Q(s) are polynomials in the Laplace variable, s.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We assume the order of Q(s)  ≥ P(s), in order to be in </a:t>
            </a:r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proper form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If F(s) is not in proper form we use </a:t>
            </a:r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long division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 divide Q(s) into P(s) until we get a remaining ratio of polynomials that are in proper form.</a:t>
            </a:r>
          </a:p>
        </p:txBody>
      </p:sp>
    </p:spTree>
    <p:extLst>
      <p:ext uri="{BB962C8B-B14F-4D97-AF65-F5344CB8AC3E}">
        <p14:creationId xmlns:p14="http://schemas.microsoft.com/office/powerpoint/2010/main" val="124352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Fraction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34546" y="659584"/>
            <a:ext cx="9856561" cy="13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Obtain the inverse Laplace transforms of the following functions: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610" y="1313356"/>
            <a:ext cx="3659505" cy="545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0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Fraction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34546" y="659584"/>
            <a:ext cx="9856561" cy="13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fraction shown below, the order of the numerator polynomial is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not </a:t>
            </a:r>
            <a:r>
              <a:rPr lang="en-US" alt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less than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of the denominator polynomial.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847" y="1967121"/>
            <a:ext cx="5710238" cy="46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9717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109</Words>
  <Application>Microsoft Office PowerPoint</Application>
  <PresentationFormat>Custom</PresentationFormat>
  <Paragraphs>58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Quadrant</vt:lpstr>
      <vt:lpstr>Wisp</vt:lpstr>
      <vt:lpstr>1_Wisp</vt:lpstr>
      <vt:lpstr>Equation</vt:lpstr>
      <vt:lpstr>Inverse Laplace Transform (Part 1)</vt:lpstr>
      <vt:lpstr>Inverse Laplace Transforms</vt:lpstr>
      <vt:lpstr>Some Properties of the Inverse Laplace Transform</vt:lpstr>
      <vt:lpstr>PowerPoint Presentation</vt:lpstr>
      <vt:lpstr>Partial Fraction</vt:lpstr>
      <vt:lpstr>Partial Fraction</vt:lpstr>
      <vt:lpstr>Partial Fraction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73</cp:revision>
  <dcterms:created xsi:type="dcterms:W3CDTF">2016-10-10T01:42:31Z</dcterms:created>
  <dcterms:modified xsi:type="dcterms:W3CDTF">2021-12-17T13:20:46Z</dcterms:modified>
</cp:coreProperties>
</file>