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0" r:id="rId6"/>
    <p:sldId id="271" r:id="rId7"/>
    <p:sldId id="269" r:id="rId8"/>
    <p:sldId id="273" r:id="rId9"/>
    <p:sldId id="274" r:id="rId10"/>
    <p:sldId id="275" r:id="rId11"/>
    <p:sldId id="276" r:id="rId12"/>
    <p:sldId id="277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96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AD81DDF-98D4-498E-A94D-DDD7A807AD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391BFCE-55A1-4C09-B4B5-9359AD6F4D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4FA28-26D5-4BDF-9A75-C27596ADE055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BEEB1F3-97EE-4F0D-B402-E34820EC6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054877F-A04A-4D6A-A0A8-95CC6E2D2A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07CFE-5866-4B40-8953-42375E9B5D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250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E1D6F-8584-4A53-833D-DCA47225B220}" type="datetimeFigureOut">
              <a:rPr lang="en-US" smtClean="0"/>
              <a:pPr/>
              <a:t>3/10/2022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3874D-A20A-4B3E-9C12-F524953D5B7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530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7464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7464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Gallery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0394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638" y="5144980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9DE9A20D-024F-4A17-9B20-526AA4037253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0210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37D8F60F-F9DD-4AAC-BF28-C004CCDF2D6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873638" y="3128470"/>
            <a:ext cx="3024000" cy="1906565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8F09FDD8-5B1C-4AAA-8EEC-0A77C9E477D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4595889" y="5144979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E6DF0B7E-E17E-4875-966D-4DE67F755B7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1306587" y="5144978"/>
            <a:ext cx="3036438" cy="80740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93809A32-C7A4-4739-994B-BE492F855A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0908" y="1617663"/>
            <a:ext cx="9618391" cy="1336675"/>
          </a:xfrm>
        </p:spPr>
        <p:txBody>
          <a:bodyPr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C1ABD52-D5FE-4FC2-8449-5DA0E528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42703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/>
          <a:lstStyle>
            <a:lvl1pPr algn="r">
              <a:defRPr/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C414FF1F-6558-4E39-87DB-276E44F54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777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2239" y="2161853"/>
            <a:ext cx="4645152" cy="344859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679" y="2168318"/>
            <a:ext cx="4645152" cy="344152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2F96D46B-C1B8-46AB-87DF-61A80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7315" y="195079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7315" y="2755515"/>
            <a:ext cx="4645152" cy="2644457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2486" y="195424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2486" y="2752737"/>
            <a:ext cx="4645152" cy="2637371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09471694-1220-4CFC-A31F-622E5D3D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3DF0054B-B64C-418E-A1B8-428EE4A1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5A680F6-C147-410B-94DF-19850752D7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94656" y="1865037"/>
            <a:ext cx="8802688" cy="3127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10242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 </a:t>
            </a:r>
          </a:p>
        </p:txBody>
      </p:sp>
    </p:spTree>
    <p:extLst>
      <p:ext uri="{BB962C8B-B14F-4D97-AF65-F5344CB8AC3E}">
        <p14:creationId xmlns:p14="http://schemas.microsoft.com/office/powerpoint/2010/main" xmlns="" val="377124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5246" y="1645522"/>
            <a:ext cx="5807176" cy="3840852"/>
          </a:xfrm>
        </p:spPr>
        <p:txBody>
          <a:bodyPr anchor="ctr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0909" y="1645522"/>
            <a:ext cx="3600000" cy="3836725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Footer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1B74F78C-6D32-47C3-ABB2-6E7092A9C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28165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D202488-4139-4052-B998-251C9C912739}" type="datetimeFigureOut">
              <a:rPr lang="en-US" noProof="0" smtClean="0"/>
              <a:pPr/>
              <a:t>3/10/2022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Add Footer Here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7" r:id="rId7"/>
    <p:sldLayoutId id="2147483691" r:id="rId8"/>
    <p:sldLayoutId id="2147483692" r:id="rId9"/>
    <p:sldLayoutId id="214748369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Biology 4th Stage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Comparative Anatomy</a:t>
            </a:r>
            <a:br>
              <a:rPr lang="en-US" sz="4800" dirty="0">
                <a:latin typeface="Algerian" panose="04020705040A02060702" pitchFamily="82" charset="0"/>
              </a:rPr>
            </a:br>
            <a:r>
              <a:rPr lang="en-US" sz="4800" dirty="0">
                <a:latin typeface="Algerian" panose="04020705040A02060702" pitchFamily="82" charset="0"/>
              </a:rPr>
              <a:t>lab No. 2</a:t>
            </a:r>
          </a:p>
        </p:txBody>
      </p:sp>
      <p:pic>
        <p:nvPicPr>
          <p:cNvPr id="5" name="Graphic 4" descr="Brain in head icon&#10;">
            <a:extLst>
              <a:ext uri="{FF2B5EF4-FFF2-40B4-BE49-F238E27FC236}">
                <a16:creationId xmlns:a16="http://schemas.microsoft.com/office/drawing/2014/main" xmlns="" id="{D011E263-3212-4780-A140-E652B108B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07471" y="1989000"/>
            <a:ext cx="1440000" cy="1440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/>
          <a:lstStyle/>
          <a:p>
            <a:pPr algn="ctr"/>
            <a:r>
              <a:rPr lang="en-US" dirty="0" smtClean="0"/>
              <a:t>Edit by  Dr. hind </a:t>
            </a:r>
            <a:r>
              <a:rPr lang="en-US" dirty="0" err="1" smtClean="0"/>
              <a:t>mahmood</a:t>
            </a:r>
            <a:r>
              <a:rPr lang="en-US" dirty="0" smtClean="0"/>
              <a:t> </a:t>
            </a:r>
            <a:r>
              <a:rPr lang="en-US" smtClean="0"/>
              <a:t>jumaah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429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9951153" cy="4381995"/>
          </a:xfrm>
        </p:spPr>
        <p:txBody>
          <a:bodyPr>
            <a:normAutofit lnSpcReduction="10000"/>
          </a:bodyPr>
          <a:lstStyle/>
          <a:p>
            <a:pPr lvl="1"/>
            <a:r>
              <a:rPr lang="en-GB" sz="2800" dirty="0"/>
              <a:t>Phylum            : Chordata</a:t>
            </a:r>
          </a:p>
          <a:p>
            <a:pPr lvl="1"/>
            <a:r>
              <a:rPr lang="en-GB" sz="2800" dirty="0"/>
              <a:t>Subphylum       : Vertebrata</a:t>
            </a:r>
          </a:p>
          <a:p>
            <a:pPr lvl="1"/>
            <a:r>
              <a:rPr lang="en-GB" sz="2800" dirty="0"/>
              <a:t>Superclass        : Tetrapoda</a:t>
            </a:r>
          </a:p>
          <a:p>
            <a:pPr lvl="1"/>
            <a:r>
              <a:rPr lang="en-GB" sz="2800" dirty="0"/>
              <a:t>Class               : </a:t>
            </a:r>
            <a:r>
              <a:rPr lang="en-GB" sz="2800" dirty="0" err="1"/>
              <a:t>reptilia</a:t>
            </a:r>
            <a:endParaRPr lang="en-GB" sz="2800" dirty="0"/>
          </a:p>
          <a:p>
            <a:pPr lvl="1"/>
            <a:r>
              <a:rPr lang="en-GB" sz="2800" dirty="0"/>
              <a:t>Order              : Chelonia (</a:t>
            </a:r>
            <a:r>
              <a:rPr lang="en-GB" sz="2800" dirty="0" err="1"/>
              <a:t>Tetudinia</a:t>
            </a:r>
            <a:r>
              <a:rPr lang="en-GB" sz="2800" dirty="0"/>
              <a:t>)</a:t>
            </a:r>
          </a:p>
          <a:p>
            <a:pPr lvl="1"/>
            <a:r>
              <a:rPr lang="en-GB" sz="2800" dirty="0"/>
              <a:t>Family              : </a:t>
            </a:r>
            <a:r>
              <a:rPr lang="en-GB" sz="2800" dirty="0" err="1"/>
              <a:t>Geoemydidae</a:t>
            </a:r>
            <a:endParaRPr lang="en-GB" sz="2800" dirty="0"/>
          </a:p>
          <a:p>
            <a:pPr lvl="1"/>
            <a:r>
              <a:rPr lang="en-GB" sz="2800" dirty="0"/>
              <a:t>Genus              : </a:t>
            </a:r>
            <a:r>
              <a:rPr lang="en-GB" sz="2800" dirty="0" err="1"/>
              <a:t>Cleymms</a:t>
            </a:r>
            <a:endParaRPr lang="en-GB" sz="2800" dirty="0"/>
          </a:p>
          <a:p>
            <a:pPr lvl="1"/>
            <a:r>
              <a:rPr lang="en-GB" sz="2800" dirty="0"/>
              <a:t>Species             : </a:t>
            </a:r>
            <a:r>
              <a:rPr lang="en-GB" sz="2800" dirty="0" err="1"/>
              <a:t>Cleymms</a:t>
            </a:r>
            <a:r>
              <a:rPr lang="en-GB" sz="2800" dirty="0"/>
              <a:t> </a:t>
            </a:r>
            <a:r>
              <a:rPr lang="en-GB" sz="2800" dirty="0" err="1"/>
              <a:t>caspica</a:t>
            </a:r>
            <a:r>
              <a:rPr lang="en-GB" sz="2800" dirty="0"/>
              <a:t> </a:t>
            </a:r>
            <a:r>
              <a:rPr lang="en-GB" sz="2800" dirty="0" err="1"/>
              <a:t>caspica</a:t>
            </a:r>
            <a:r>
              <a:rPr lang="en-GB" sz="2800" dirty="0"/>
              <a:t> (</a:t>
            </a:r>
            <a:r>
              <a:rPr lang="en-GB" sz="2800" dirty="0" err="1"/>
              <a:t>Mauremys</a:t>
            </a:r>
            <a:r>
              <a:rPr lang="en-GB" sz="2800" dirty="0"/>
              <a:t> </a:t>
            </a:r>
            <a:r>
              <a:rPr lang="en-GB" sz="2800" dirty="0" err="1"/>
              <a:t>caspica</a:t>
            </a:r>
            <a:r>
              <a:rPr lang="en-GB" sz="2800" dirty="0"/>
              <a:t>)</a:t>
            </a:r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58931"/>
            <a:ext cx="9603275" cy="1049235"/>
          </a:xfrm>
        </p:spPr>
        <p:txBody>
          <a:bodyPr/>
          <a:lstStyle/>
          <a:p>
            <a:r>
              <a:rPr lang="en-US" dirty="0"/>
              <a:t>2- Order</a:t>
            </a:r>
            <a:r>
              <a:rPr lang="en-US" b="1" dirty="0"/>
              <a:t> : Chelonia   (Turtle)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253998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7515B-0B52-444D-A100-C8E124E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573" y="613310"/>
            <a:ext cx="9603275" cy="1049235"/>
          </a:xfrm>
        </p:spPr>
        <p:txBody>
          <a:bodyPr/>
          <a:lstStyle/>
          <a:p>
            <a:r>
              <a:rPr lang="en-US" dirty="0"/>
              <a:t>Order</a:t>
            </a:r>
            <a:r>
              <a:rPr lang="en-US" b="1" dirty="0"/>
              <a:t> : Chelonia   (Turtle)</a:t>
            </a: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869FEE1-A059-4371-A7F6-DFBAF40F1C5C}"/>
              </a:ext>
            </a:extLst>
          </p:cNvPr>
          <p:cNvPicPr/>
          <p:nvPr/>
        </p:nvPicPr>
        <p:blipFill rotWithShape="1">
          <a:blip r:embed="rId2"/>
          <a:srcRect t="11731" b="8337"/>
          <a:stretch/>
        </p:blipFill>
        <p:spPr bwMode="auto">
          <a:xfrm>
            <a:off x="3689684" y="1580146"/>
            <a:ext cx="7185770" cy="43955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53846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Fusiform body shape, with head, long neck region ,trunk, and tail.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Fore limbs modified for flying, and hind limbs modified for running, swimming, and perching</a:t>
            </a:r>
            <a:r>
              <a:rPr lang="x-none" sz="2800" dirty="0"/>
              <a:t>الجثوم على اغصان الاشجار 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Body cover by feathers</a:t>
            </a:r>
            <a:r>
              <a:rPr lang="x-none" sz="2800" dirty="0"/>
              <a:t>الريش .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Sexes are separated and fertilization is internal. Male has no   copulatory organ</a:t>
            </a:r>
            <a:r>
              <a:rPr lang="x-none" sz="2800" dirty="0"/>
              <a:t>اعضاء جماع , </a:t>
            </a:r>
            <a:r>
              <a:rPr lang="en-GB" sz="2800" dirty="0"/>
              <a:t>with the exception of duck</a:t>
            </a:r>
            <a:r>
              <a:rPr lang="x-none" sz="2800" dirty="0"/>
              <a:t>بط  </a:t>
            </a:r>
            <a:r>
              <a:rPr lang="en-GB" sz="2800" dirty="0"/>
              <a:t>geese </a:t>
            </a:r>
            <a:r>
              <a:rPr lang="x-none" sz="2800" dirty="0"/>
              <a:t>وز </a:t>
            </a:r>
            <a:r>
              <a:rPr lang="en-GB" sz="2800" dirty="0"/>
              <a:t>and ostriches</a:t>
            </a:r>
            <a:r>
              <a:rPr lang="x-none" sz="2800" dirty="0"/>
              <a:t>نعام  .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Order</a:t>
            </a:r>
            <a:r>
              <a:rPr lang="en-US" sz="2800" b="1" dirty="0"/>
              <a:t> : </a:t>
            </a:r>
            <a:r>
              <a:rPr lang="en-US" sz="2800" b="1" dirty="0" err="1"/>
              <a:t>Columbiforms</a:t>
            </a:r>
            <a:r>
              <a:rPr lang="en-US" sz="2800" b="1" dirty="0"/>
              <a:t>  (Pigeon)</a:t>
            </a:r>
            <a:endParaRPr lang="en-GB" sz="2800" b="1" dirty="0"/>
          </a:p>
          <a:p>
            <a:pPr marL="514350" indent="-514350">
              <a:buFont typeface="+mj-lt"/>
              <a:buAutoNum type="arabicPeriod"/>
            </a:pPr>
            <a:endParaRPr lang="x-none" sz="2800" dirty="0"/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3- Class :  Aves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181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508166"/>
            <a:ext cx="8894666" cy="438199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GB" sz="2800" dirty="0"/>
              <a:t>Phylum            : Chordata</a:t>
            </a:r>
          </a:p>
          <a:p>
            <a:pPr lvl="1"/>
            <a:r>
              <a:rPr lang="en-GB" sz="2800" dirty="0"/>
              <a:t>Subphylum       : </a:t>
            </a:r>
            <a:r>
              <a:rPr lang="en-GB" sz="2800" dirty="0" err="1"/>
              <a:t>Vetebrata</a:t>
            </a:r>
            <a:endParaRPr lang="en-GB" sz="2800" dirty="0"/>
          </a:p>
          <a:p>
            <a:pPr lvl="1"/>
            <a:r>
              <a:rPr lang="en-GB" sz="2800" dirty="0"/>
              <a:t>Superclass        : Tetrapoda</a:t>
            </a:r>
          </a:p>
          <a:p>
            <a:pPr lvl="1"/>
            <a:r>
              <a:rPr lang="en-GB" sz="2800" dirty="0"/>
              <a:t>Class               : Aves</a:t>
            </a:r>
          </a:p>
          <a:p>
            <a:pPr lvl="1"/>
            <a:r>
              <a:rPr lang="en-GB" sz="2800" dirty="0"/>
              <a:t>Subclass           : Neornithes</a:t>
            </a:r>
          </a:p>
          <a:p>
            <a:pPr lvl="1"/>
            <a:r>
              <a:rPr lang="en-GB" sz="2800" dirty="0"/>
              <a:t>Order             : </a:t>
            </a:r>
            <a:r>
              <a:rPr lang="en-GB" sz="2800" dirty="0" err="1"/>
              <a:t>Columbiforms</a:t>
            </a:r>
            <a:endParaRPr lang="en-GB" sz="2800" dirty="0"/>
          </a:p>
          <a:p>
            <a:pPr lvl="1"/>
            <a:r>
              <a:rPr lang="en-GB" sz="2800" dirty="0"/>
              <a:t>Family             : Columbidae</a:t>
            </a:r>
          </a:p>
          <a:p>
            <a:pPr lvl="1"/>
            <a:r>
              <a:rPr lang="en-GB" sz="2800" dirty="0"/>
              <a:t>Genus             : Columba</a:t>
            </a:r>
          </a:p>
          <a:p>
            <a:pPr lvl="1"/>
            <a:r>
              <a:rPr lang="en-GB" sz="2800" dirty="0"/>
              <a:t>Species            : </a:t>
            </a:r>
            <a:r>
              <a:rPr lang="en-GB" sz="2800" i="1" dirty="0"/>
              <a:t>Columba </a:t>
            </a:r>
            <a:r>
              <a:rPr lang="en-GB" sz="2800" i="1" dirty="0" err="1"/>
              <a:t>livia</a:t>
            </a:r>
            <a:r>
              <a:rPr lang="en-GB" sz="2800" i="1" dirty="0"/>
              <a:t> </a:t>
            </a:r>
            <a:r>
              <a:rPr lang="en-GB" sz="2800" i="1" dirty="0" err="1"/>
              <a:t>domestica</a:t>
            </a:r>
            <a:endParaRPr lang="en-GB" sz="2800" i="1" dirty="0"/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58931"/>
            <a:ext cx="9603275" cy="1049235"/>
          </a:xfrm>
        </p:spPr>
        <p:txBody>
          <a:bodyPr/>
          <a:lstStyle/>
          <a:p>
            <a:r>
              <a:rPr lang="en-US" dirty="0"/>
              <a:t>Order</a:t>
            </a:r>
            <a:r>
              <a:rPr lang="en-US" b="1" dirty="0"/>
              <a:t> : </a:t>
            </a:r>
            <a:r>
              <a:rPr lang="en-US" b="1" dirty="0" err="1"/>
              <a:t>Columbiforms</a:t>
            </a:r>
            <a:r>
              <a:rPr lang="en-US" b="1" dirty="0"/>
              <a:t>  (Pigeon)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746795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7515B-0B52-444D-A100-C8E124E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573" y="613310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Order</a:t>
            </a:r>
            <a:r>
              <a:rPr lang="en-US" b="1" dirty="0"/>
              <a:t> : </a:t>
            </a:r>
            <a:r>
              <a:rPr lang="en-US" b="1" dirty="0" err="1"/>
              <a:t>Columbiforms</a:t>
            </a:r>
            <a:r>
              <a:rPr lang="en-US" b="1" dirty="0"/>
              <a:t>  (Pigeon)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869FEE1-A059-4371-A7F6-DFBAF40F1C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961071" y="1662545"/>
            <a:ext cx="6430277" cy="4170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18341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Body cover by hair.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The integument rich with glands (sebaceous glands</a:t>
            </a:r>
            <a:r>
              <a:rPr lang="x-none" sz="2800" dirty="0"/>
              <a:t>غدد دهنيه , </a:t>
            </a:r>
            <a:r>
              <a:rPr lang="en-GB" sz="2800" dirty="0"/>
              <a:t>sweat glands</a:t>
            </a:r>
            <a:r>
              <a:rPr lang="x-none" sz="2800" dirty="0"/>
              <a:t>غدد عرقيه , </a:t>
            </a:r>
            <a:r>
              <a:rPr lang="en-GB" sz="2800" dirty="0"/>
              <a:t>and mammary glands</a:t>
            </a:r>
            <a:r>
              <a:rPr lang="x-none" sz="2800" dirty="0"/>
              <a:t>غدد لبنيه ).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Have external ears or pinnae</a:t>
            </a:r>
            <a:r>
              <a:rPr lang="x-none" sz="2800" dirty="0"/>
              <a:t>صيوان الاذن الخارجيه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Sexes are separated, fertilization is internal, males have external copulatory organs</a:t>
            </a:r>
            <a:endParaRPr lang="en-GB" sz="3000" dirty="0"/>
          </a:p>
          <a:p>
            <a:pPr lvl="1"/>
            <a:r>
              <a:rPr lang="en-US" sz="2800" dirty="0"/>
              <a:t>Order</a:t>
            </a:r>
            <a:r>
              <a:rPr lang="en-US" sz="2800" b="1" dirty="0"/>
              <a:t> : Lagomorpha  (Rabbit)</a:t>
            </a:r>
            <a:endParaRPr lang="en-GB" sz="2800" b="1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4- Class :  Mammalia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83970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508166"/>
            <a:ext cx="8894666" cy="438199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GB" sz="2800" dirty="0"/>
              <a:t>Phylum                 : Chordata</a:t>
            </a:r>
          </a:p>
          <a:p>
            <a:pPr lvl="1"/>
            <a:r>
              <a:rPr lang="en-GB" sz="2800" dirty="0"/>
              <a:t>Subphylum            : Vertebrata</a:t>
            </a:r>
          </a:p>
          <a:p>
            <a:pPr lvl="1"/>
            <a:r>
              <a:rPr lang="en-GB" sz="2800" dirty="0"/>
              <a:t>Superclass             : Tetrapoda</a:t>
            </a:r>
          </a:p>
          <a:p>
            <a:pPr lvl="1"/>
            <a:r>
              <a:rPr lang="en-GB" sz="2800" dirty="0"/>
              <a:t>Class                     : Mammalia</a:t>
            </a:r>
          </a:p>
          <a:p>
            <a:pPr lvl="1"/>
            <a:r>
              <a:rPr lang="en-GB" sz="2800" dirty="0"/>
              <a:t>Superorder            : Tetrapoda</a:t>
            </a:r>
          </a:p>
          <a:p>
            <a:pPr lvl="1"/>
            <a:r>
              <a:rPr lang="en-GB" sz="2800" dirty="0"/>
              <a:t>Order                    : Lagomorpha</a:t>
            </a:r>
          </a:p>
          <a:p>
            <a:pPr lvl="1"/>
            <a:r>
              <a:rPr lang="en-GB" sz="2800" dirty="0"/>
              <a:t>Family                     :Leporidae</a:t>
            </a:r>
          </a:p>
          <a:p>
            <a:pPr lvl="1"/>
            <a:r>
              <a:rPr lang="en-GB" sz="2800" dirty="0"/>
              <a:t>Genus                     : Oryctolagus</a:t>
            </a:r>
          </a:p>
          <a:p>
            <a:pPr lvl="1"/>
            <a:r>
              <a:rPr lang="en-GB" sz="2800" dirty="0"/>
              <a:t>Species                    : </a:t>
            </a:r>
            <a:r>
              <a:rPr lang="en-GB" sz="2800" i="1" dirty="0"/>
              <a:t>Oryctolagus cuniculus</a:t>
            </a:r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58931"/>
            <a:ext cx="9603275" cy="1049235"/>
          </a:xfrm>
        </p:spPr>
        <p:txBody>
          <a:bodyPr/>
          <a:lstStyle/>
          <a:p>
            <a:r>
              <a:rPr lang="en-US" dirty="0"/>
              <a:t>Order</a:t>
            </a:r>
            <a:r>
              <a:rPr lang="en-US" b="1" dirty="0"/>
              <a:t> : Lagomorpha  (Rabbit)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1407688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7515B-0B52-444D-A100-C8E124E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573" y="613310"/>
            <a:ext cx="9603275" cy="1049235"/>
          </a:xfrm>
        </p:spPr>
        <p:txBody>
          <a:bodyPr/>
          <a:lstStyle/>
          <a:p>
            <a:r>
              <a:rPr lang="en-US" dirty="0"/>
              <a:t>Order</a:t>
            </a:r>
            <a:r>
              <a:rPr lang="en-US" b="1" dirty="0"/>
              <a:t> : Lagomorpha  (Rabbit)</a:t>
            </a: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869FEE1-A059-4371-A7F6-DFBAF40F1C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57134" y="1566292"/>
            <a:ext cx="6638151" cy="4425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332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Have a different shape of the body.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Integument soft and glandular ( mucous and poisonous glands 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Sexes are separated, and fertilization usually external ,but it is internal in some species.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lvl="1"/>
            <a:r>
              <a:rPr lang="en-US" sz="2600" dirty="0"/>
              <a:t>1- Order : Anura  (The Iraqi frog)</a:t>
            </a:r>
          </a:p>
          <a:p>
            <a:pPr lvl="1"/>
            <a:r>
              <a:rPr lang="en-US" sz="2600" dirty="0"/>
              <a:t>2- Order : </a:t>
            </a:r>
            <a:r>
              <a:rPr lang="en-US" sz="2600" dirty="0" err="1"/>
              <a:t>Urodela</a:t>
            </a:r>
            <a:r>
              <a:rPr lang="en-US" sz="2600" dirty="0"/>
              <a:t>   (The  Salamander)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 1- Class :  Amphibia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03522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508166"/>
            <a:ext cx="8894666" cy="4381995"/>
          </a:xfrm>
        </p:spPr>
        <p:txBody>
          <a:bodyPr>
            <a:normAutofit lnSpcReduction="10000"/>
          </a:bodyPr>
          <a:lstStyle/>
          <a:p>
            <a:pPr lvl="1"/>
            <a:r>
              <a:rPr lang="en-GB" sz="2800" dirty="0"/>
              <a:t>Phylum         : Chordata</a:t>
            </a:r>
          </a:p>
          <a:p>
            <a:pPr lvl="1"/>
            <a:r>
              <a:rPr lang="en-GB" sz="2800" dirty="0"/>
              <a:t>Subphylum    : Vertebrata</a:t>
            </a:r>
          </a:p>
          <a:p>
            <a:pPr lvl="1"/>
            <a:r>
              <a:rPr lang="en-GB" sz="2800" dirty="0"/>
              <a:t>Superclass     : Tetrapoda</a:t>
            </a:r>
          </a:p>
          <a:p>
            <a:pPr lvl="1"/>
            <a:r>
              <a:rPr lang="en-GB" sz="2800" dirty="0"/>
              <a:t>Class            : Amphibia</a:t>
            </a:r>
          </a:p>
          <a:p>
            <a:pPr lvl="1"/>
            <a:r>
              <a:rPr lang="en-GB" sz="2800" dirty="0"/>
              <a:t>Order           : </a:t>
            </a:r>
            <a:r>
              <a:rPr lang="en-GB" sz="2800" dirty="0" err="1"/>
              <a:t>Anura</a:t>
            </a:r>
            <a:r>
              <a:rPr lang="en-GB" sz="2800" dirty="0"/>
              <a:t> ( </a:t>
            </a:r>
            <a:r>
              <a:rPr lang="en-GB" sz="2800" dirty="0" err="1"/>
              <a:t>Salientia</a:t>
            </a:r>
            <a:r>
              <a:rPr lang="en-GB" sz="2800" dirty="0"/>
              <a:t> ).</a:t>
            </a:r>
          </a:p>
          <a:p>
            <a:pPr lvl="1"/>
            <a:r>
              <a:rPr lang="en-GB" sz="2800" dirty="0"/>
              <a:t>Family           : </a:t>
            </a:r>
            <a:r>
              <a:rPr lang="en-GB" sz="2800" dirty="0" err="1"/>
              <a:t>Ranidae</a:t>
            </a:r>
            <a:endParaRPr lang="en-GB" sz="2800" dirty="0"/>
          </a:p>
          <a:p>
            <a:pPr lvl="1"/>
            <a:r>
              <a:rPr lang="en-GB" sz="2800" dirty="0"/>
              <a:t>Genus           : Rana</a:t>
            </a:r>
          </a:p>
          <a:p>
            <a:pPr lvl="1"/>
            <a:r>
              <a:rPr lang="en-GB" sz="2800" dirty="0"/>
              <a:t>Species          :</a:t>
            </a:r>
            <a:r>
              <a:rPr lang="en-GB" sz="2800" i="1" dirty="0"/>
              <a:t>Rana  </a:t>
            </a:r>
            <a:r>
              <a:rPr lang="en-GB" sz="2800" i="1" dirty="0" err="1"/>
              <a:t>ridibunda</a:t>
            </a:r>
            <a:r>
              <a:rPr lang="en-GB" sz="2800" i="1" dirty="0"/>
              <a:t> </a:t>
            </a:r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58931"/>
            <a:ext cx="9603275" cy="1049235"/>
          </a:xfrm>
        </p:spPr>
        <p:txBody>
          <a:bodyPr/>
          <a:lstStyle/>
          <a:p>
            <a:r>
              <a:rPr lang="en-US" dirty="0"/>
              <a:t>1- Order</a:t>
            </a:r>
            <a:r>
              <a:rPr lang="en-US" b="1" dirty="0"/>
              <a:t> : Anura  (The Iraqi frog)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349996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7515B-0B52-444D-A100-C8E124E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573" y="613310"/>
            <a:ext cx="9603275" cy="1049235"/>
          </a:xfrm>
        </p:spPr>
        <p:txBody>
          <a:bodyPr/>
          <a:lstStyle/>
          <a:p>
            <a:r>
              <a:rPr lang="en-US" dirty="0"/>
              <a:t>Order</a:t>
            </a:r>
            <a:r>
              <a:rPr lang="en-US" b="1" dirty="0"/>
              <a:t> : </a:t>
            </a:r>
            <a:r>
              <a:rPr lang="en-US" b="1" dirty="0" err="1"/>
              <a:t>Anura</a:t>
            </a:r>
            <a:r>
              <a:rPr lang="en-US" b="1" dirty="0"/>
              <a:t>  (The Iraqi frog)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5" name="Picture 4" descr="C:\Users\Lenovo\Desktop\marsh-frog-rana-ridibunda-22362476.jpg">
            <a:extLst>
              <a:ext uri="{FF2B5EF4-FFF2-40B4-BE49-F238E27FC236}">
                <a16:creationId xmlns:a16="http://schemas.microsoft.com/office/drawing/2014/main" xmlns="" id="{8869FEE1-A059-4371-A7F6-DFBAF40F1C5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4574" y="1662545"/>
            <a:ext cx="9442854" cy="4425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42750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508166"/>
            <a:ext cx="8894666" cy="4381995"/>
          </a:xfrm>
        </p:spPr>
        <p:txBody>
          <a:bodyPr>
            <a:normAutofit lnSpcReduction="10000"/>
          </a:bodyPr>
          <a:lstStyle/>
          <a:p>
            <a:pPr lvl="1"/>
            <a:r>
              <a:rPr lang="en-GB" sz="2800" dirty="0"/>
              <a:t>Phylum        : Chordata</a:t>
            </a:r>
          </a:p>
          <a:p>
            <a:pPr lvl="1"/>
            <a:r>
              <a:rPr lang="en-GB" sz="2800" dirty="0"/>
              <a:t>Subphylum   : Vertebrata</a:t>
            </a:r>
          </a:p>
          <a:p>
            <a:pPr lvl="1"/>
            <a:r>
              <a:rPr lang="en-GB" sz="2800" dirty="0"/>
              <a:t>Superclass    : Tetrapoda</a:t>
            </a:r>
          </a:p>
          <a:p>
            <a:pPr lvl="1"/>
            <a:r>
              <a:rPr lang="en-GB" sz="2800" dirty="0"/>
              <a:t>Class           : Amphibia</a:t>
            </a:r>
          </a:p>
          <a:p>
            <a:pPr lvl="1"/>
            <a:r>
              <a:rPr lang="en-GB" sz="2800" dirty="0"/>
              <a:t>Order          : </a:t>
            </a:r>
            <a:r>
              <a:rPr lang="en-GB" sz="2800" dirty="0" err="1"/>
              <a:t>Urodela</a:t>
            </a:r>
            <a:r>
              <a:rPr lang="en-GB" sz="2800" dirty="0"/>
              <a:t> (caudate)</a:t>
            </a:r>
          </a:p>
          <a:p>
            <a:pPr lvl="1"/>
            <a:r>
              <a:rPr lang="en-GB" sz="2800" dirty="0"/>
              <a:t>Family          : </a:t>
            </a:r>
            <a:r>
              <a:rPr lang="en-GB" sz="2800" dirty="0" err="1"/>
              <a:t>Proteidae</a:t>
            </a:r>
            <a:endParaRPr lang="en-GB" sz="2800" dirty="0"/>
          </a:p>
          <a:p>
            <a:pPr lvl="1"/>
            <a:r>
              <a:rPr lang="en-GB" sz="2800" dirty="0"/>
              <a:t>Genus          : </a:t>
            </a:r>
            <a:r>
              <a:rPr lang="en-GB" sz="2800" dirty="0" err="1"/>
              <a:t>Necturus</a:t>
            </a:r>
            <a:endParaRPr lang="en-GB" sz="2800" dirty="0"/>
          </a:p>
          <a:p>
            <a:pPr lvl="1"/>
            <a:r>
              <a:rPr lang="en-GB" sz="2800" dirty="0"/>
              <a:t>Species        : </a:t>
            </a:r>
            <a:r>
              <a:rPr lang="en-GB" sz="2800" i="1" dirty="0" err="1"/>
              <a:t>Necturus</a:t>
            </a:r>
            <a:r>
              <a:rPr lang="en-GB" sz="2800" i="1" dirty="0"/>
              <a:t> </a:t>
            </a:r>
            <a:r>
              <a:rPr lang="en-GB" sz="2800" i="1" dirty="0" err="1"/>
              <a:t>maculosus</a:t>
            </a:r>
            <a:endParaRPr lang="en-GB" sz="2800" i="1" dirty="0"/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58931"/>
            <a:ext cx="9603275" cy="1049235"/>
          </a:xfrm>
        </p:spPr>
        <p:txBody>
          <a:bodyPr/>
          <a:lstStyle/>
          <a:p>
            <a:r>
              <a:rPr lang="en-US" dirty="0"/>
              <a:t>2- Order</a:t>
            </a:r>
            <a:r>
              <a:rPr lang="en-US" b="1" dirty="0"/>
              <a:t> : </a:t>
            </a:r>
            <a:r>
              <a:rPr lang="en-US" b="1" dirty="0" err="1"/>
              <a:t>Urodela</a:t>
            </a:r>
            <a:r>
              <a:rPr lang="en-US" b="1" dirty="0"/>
              <a:t>   (The  Salamander)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2883950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7515B-0B52-444D-A100-C8E124E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573" y="613310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Order</a:t>
            </a:r>
            <a:r>
              <a:rPr lang="en-US" b="1" dirty="0"/>
              <a:t> : </a:t>
            </a:r>
            <a:r>
              <a:rPr lang="en-US" b="1" dirty="0" err="1"/>
              <a:t>Urodela</a:t>
            </a:r>
            <a:r>
              <a:rPr lang="en-US" b="1" dirty="0"/>
              <a:t>   (The  Salamander)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4" name="Picture 3" descr="C:\Users\Lenovo\Desktop\download.jpg">
            <a:extLst>
              <a:ext uri="{FF2B5EF4-FFF2-40B4-BE49-F238E27FC236}">
                <a16:creationId xmlns:a16="http://schemas.microsoft.com/office/drawing/2014/main" xmlns="" id="{B16C1C3F-E118-445C-8BF5-A5A61207793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7011" y="1662545"/>
            <a:ext cx="9830837" cy="4273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54893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508166"/>
            <a:ext cx="10319705" cy="438199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/>
              <a:t>Reptiles represented the first group (class) of amniotic vertebrate, which have the amniotic egg</a:t>
            </a:r>
            <a:r>
              <a:rPr lang="x-none" sz="2800" dirty="0"/>
              <a:t>البيضه السلويه</a:t>
            </a:r>
            <a:r>
              <a:rPr lang="en-US" sz="2800" dirty="0"/>
              <a:t> </a:t>
            </a:r>
            <a:endParaRPr lang="x-none" sz="2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The integument dry ,with almost lack the integumentary glands and covered by epidermal scales</a:t>
            </a:r>
            <a:r>
              <a:rPr lang="x-none" sz="2800" dirty="0"/>
              <a:t>حراشف بشريه 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Sexes are separated and fertilization is internal. </a:t>
            </a:r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pPr lvl="1"/>
            <a:r>
              <a:rPr lang="en-US" sz="2600" dirty="0"/>
              <a:t>1- Order</a:t>
            </a:r>
            <a:r>
              <a:rPr lang="en-US" sz="2600" b="1" dirty="0"/>
              <a:t> : Squamata  (Snake)</a:t>
            </a:r>
          </a:p>
          <a:p>
            <a:pPr lvl="1"/>
            <a:r>
              <a:rPr lang="en-US" sz="2600" dirty="0"/>
              <a:t>2- Order</a:t>
            </a:r>
            <a:r>
              <a:rPr lang="en-US" sz="2600" b="1" dirty="0"/>
              <a:t> : Chelonia   (Turtle)</a:t>
            </a:r>
            <a:endParaRPr lang="en-GB" sz="2600" b="1" dirty="0"/>
          </a:p>
          <a:p>
            <a:pPr marL="514350" indent="-514350">
              <a:buFont typeface="+mj-lt"/>
              <a:buAutoNum type="arabicPeriod"/>
            </a:pPr>
            <a:endParaRPr lang="en-GB" sz="2800" b="1" dirty="0"/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15" y="379403"/>
            <a:ext cx="9603275" cy="1049235"/>
          </a:xfrm>
        </p:spPr>
        <p:txBody>
          <a:bodyPr/>
          <a:lstStyle/>
          <a:p>
            <a:r>
              <a:rPr lang="en-US" b="1" dirty="0"/>
              <a:t>2- Class :  Reptilia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43574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E786BC09-D4FB-415D-87CD-8B479693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3" y="1508166"/>
            <a:ext cx="8894666" cy="4381995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GB" sz="2800" dirty="0"/>
              <a:t>Phylum            : Chordata</a:t>
            </a:r>
          </a:p>
          <a:p>
            <a:pPr lvl="1"/>
            <a:r>
              <a:rPr lang="en-GB" sz="2800" dirty="0"/>
              <a:t>Subphylum      : Vertebrata</a:t>
            </a:r>
          </a:p>
          <a:p>
            <a:pPr lvl="1"/>
            <a:r>
              <a:rPr lang="en-GB" sz="2800" dirty="0"/>
              <a:t>Superclass       : Tetrapoda</a:t>
            </a:r>
          </a:p>
          <a:p>
            <a:pPr lvl="1"/>
            <a:r>
              <a:rPr lang="en-GB" sz="2800" dirty="0"/>
              <a:t>Class               : </a:t>
            </a:r>
            <a:r>
              <a:rPr lang="en-GB" sz="2800" dirty="0" err="1"/>
              <a:t>Reptilia</a:t>
            </a:r>
            <a:endParaRPr lang="en-GB" sz="2800" dirty="0"/>
          </a:p>
          <a:p>
            <a:pPr lvl="1"/>
            <a:r>
              <a:rPr lang="en-GB" sz="2800" dirty="0"/>
              <a:t>Order             : Squamata</a:t>
            </a:r>
          </a:p>
          <a:p>
            <a:pPr lvl="1"/>
            <a:r>
              <a:rPr lang="en-GB" sz="2800" dirty="0"/>
              <a:t>Suborder         : Ophidia</a:t>
            </a:r>
          </a:p>
          <a:p>
            <a:pPr lvl="1"/>
            <a:r>
              <a:rPr lang="en-GB" sz="2800" dirty="0"/>
              <a:t>Family              : </a:t>
            </a:r>
            <a:r>
              <a:rPr lang="en-GB" sz="2800" dirty="0" err="1"/>
              <a:t>Colubridae</a:t>
            </a:r>
            <a:endParaRPr lang="en-GB" sz="2800" dirty="0"/>
          </a:p>
          <a:p>
            <a:pPr lvl="1"/>
            <a:r>
              <a:rPr lang="en-GB" sz="2800" dirty="0"/>
              <a:t>Genus              :</a:t>
            </a:r>
            <a:r>
              <a:rPr lang="en-GB" sz="2800" dirty="0" err="1"/>
              <a:t>Coluber</a:t>
            </a:r>
            <a:r>
              <a:rPr lang="en-GB" sz="2800" dirty="0"/>
              <a:t> </a:t>
            </a:r>
          </a:p>
          <a:p>
            <a:pPr lvl="1"/>
            <a:r>
              <a:rPr lang="en-GB" sz="2800" dirty="0"/>
              <a:t>Species             : </a:t>
            </a:r>
            <a:r>
              <a:rPr lang="en-GB" sz="2800" i="1" dirty="0" err="1"/>
              <a:t>Coluber</a:t>
            </a:r>
            <a:r>
              <a:rPr lang="en-GB" sz="2800" i="1" dirty="0"/>
              <a:t> </a:t>
            </a:r>
            <a:r>
              <a:rPr lang="en-GB" sz="2800" i="1" dirty="0" err="1"/>
              <a:t>ventromaculatus</a:t>
            </a:r>
            <a:endParaRPr lang="en-GB" sz="2800" i="1" dirty="0"/>
          </a:p>
          <a:p>
            <a:pPr lvl="1"/>
            <a:endParaRPr lang="en-GB" sz="2800" dirty="0"/>
          </a:p>
          <a:p>
            <a:pPr lvl="1"/>
            <a:endParaRPr lang="en-GB" sz="28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700A77A2-1BB7-475B-B06E-713CC78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58931"/>
            <a:ext cx="9603275" cy="1049235"/>
          </a:xfrm>
        </p:spPr>
        <p:txBody>
          <a:bodyPr/>
          <a:lstStyle/>
          <a:p>
            <a:r>
              <a:rPr lang="en-US" dirty="0"/>
              <a:t>1- Order</a:t>
            </a:r>
            <a:r>
              <a:rPr lang="en-US" b="1" dirty="0"/>
              <a:t> : Squamata  (Snake)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="" val="260593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567515B-0B52-444D-A100-C8E124EAE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573" y="613310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Order</a:t>
            </a:r>
            <a:r>
              <a:rPr lang="en-US" b="1" dirty="0"/>
              <a:t> : Squamata  (Snake)</a:t>
            </a:r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869FEE1-A059-4371-A7F6-DFBAF40F1C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374573" y="1564104"/>
            <a:ext cx="9603275" cy="4347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3375282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TF66921596_My invention presentation_AAS_v5" id="{87E5ADC5-22B1-48B6-A377-CC62C9F76903}" vid="{35D6D025-A430-4CAD-B81F-81678F6B39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1DB373-C1A1-4924-9AF2-F04368201509}">
  <ds:schemaRefs>
    <ds:schemaRef ds:uri="http://www.w3.org/XML/1998/namespace"/>
    <ds:schemaRef ds:uri="16c05727-aa75-4e4a-9b5f-8a80a1165891"/>
    <ds:schemaRef ds:uri="71af3243-3dd4-4a8d-8c0d-dd76da1f02a5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59C8665-7E41-4E8E-957E-307F6F826A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A01955-FFEB-4169-B0BF-D790410D6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 invention</Template>
  <TotalTime>0</TotalTime>
  <Words>527</Words>
  <Application>Microsoft Office PowerPoint</Application>
  <PresentationFormat>مخصص</PresentationFormat>
  <Paragraphs>114</Paragraphs>
  <Slides>17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Gallery</vt:lpstr>
      <vt:lpstr>Biology 4th Stage Comparative Anatomy lab No. 2</vt:lpstr>
      <vt:lpstr> 1- Class :  Amphibia</vt:lpstr>
      <vt:lpstr>1- Order : Anura  (The Iraqi frog)</vt:lpstr>
      <vt:lpstr>Order : Anura  (The Iraqi frog) </vt:lpstr>
      <vt:lpstr>2- Order : Urodela   (The  Salamander)</vt:lpstr>
      <vt:lpstr>Order : Urodela   (The  Salamander) </vt:lpstr>
      <vt:lpstr>2- Class :  Reptilia</vt:lpstr>
      <vt:lpstr>1- Order : Squamata  (Snake)</vt:lpstr>
      <vt:lpstr>Order : Squamata  (Snake) </vt:lpstr>
      <vt:lpstr>2- Order : Chelonia   (Turtle)</vt:lpstr>
      <vt:lpstr>Order : Chelonia   (Turtle)</vt:lpstr>
      <vt:lpstr>3- Class :  Aves</vt:lpstr>
      <vt:lpstr>Order : Columbiforms  (Pigeon)</vt:lpstr>
      <vt:lpstr>Order : Columbiforms  (Pigeon) </vt:lpstr>
      <vt:lpstr>4- Class :  Mammalia</vt:lpstr>
      <vt:lpstr>Order : Lagomorpha  (Rabbit)</vt:lpstr>
      <vt:lpstr>Order : Lagomorpha  (Rabbit)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2020-05-06T03:00:24Z</dcterms:created>
  <dcterms:modified xsi:type="dcterms:W3CDTF">2022-03-10T04:51:06Z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