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0" r:id="rId3"/>
    <p:sldId id="272" r:id="rId4"/>
    <p:sldId id="296" r:id="rId5"/>
    <p:sldId id="291" r:id="rId6"/>
    <p:sldId id="292" r:id="rId7"/>
    <p:sldId id="297" r:id="rId8"/>
    <p:sldId id="293" r:id="rId9"/>
    <p:sldId id="298" r:id="rId10"/>
    <p:sldId id="294" r:id="rId11"/>
    <p:sldId id="299" r:id="rId12"/>
    <p:sldId id="300" r:id="rId13"/>
    <p:sldId id="295" r:id="rId14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599" autoAdjust="0"/>
  </p:normalViewPr>
  <p:slideViewPr>
    <p:cSldViewPr>
      <p:cViewPr>
        <p:scale>
          <a:sx n="100" d="100"/>
          <a:sy n="100" d="100"/>
        </p:scale>
        <p:origin x="936" y="86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pPr/>
              <a:t>3/10/2022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pPr/>
              <a:t>3/10/2022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8882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94" y="758952"/>
            <a:ext cx="10055781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998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9764" y="4455621"/>
            <a:ext cx="10055781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399" cap="all" spc="200" baseline="0">
                <a:solidFill>
                  <a:schemeClr val="tx2"/>
                </a:solidFill>
                <a:latin typeface="+mj-lt"/>
              </a:defRPr>
            </a:lvl1pPr>
            <a:lvl2pPr marL="457063" indent="0" algn="ctr">
              <a:buNone/>
              <a:defRPr sz="2399"/>
            </a:lvl2pPr>
            <a:lvl3pPr marL="914126" indent="0" algn="ctr">
              <a:buNone/>
              <a:defRPr sz="23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344" y="4343400"/>
            <a:ext cx="987294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5583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75880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565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565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412302"/>
            <a:ext cx="262821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412302"/>
            <a:ext cx="7732286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23132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4592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565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565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994" y="758952"/>
            <a:ext cx="10055781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998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994" y="4453128"/>
            <a:ext cx="10055781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399" cap="all" spc="200" baseline="0">
                <a:solidFill>
                  <a:schemeClr val="tx2"/>
                </a:solidFill>
                <a:latin typeface="+mj-lt"/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344" y="4343400"/>
            <a:ext cx="987294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49517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6994" y="286604"/>
            <a:ext cx="10055781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6994" y="1845735"/>
            <a:ext cx="4936474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301" y="1845735"/>
            <a:ext cx="4936474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15528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6994" y="286604"/>
            <a:ext cx="10055781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994" y="1846052"/>
            <a:ext cx="493647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6994" y="2582335"/>
            <a:ext cx="4936474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6301" y="1846052"/>
            <a:ext cx="493647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6301" y="2582334"/>
            <a:ext cx="4936474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07192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99373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565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565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14891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40497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39019" y="0"/>
            <a:ext cx="6399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594359"/>
            <a:ext cx="3199567" cy="2286000"/>
          </a:xfrm>
        </p:spPr>
        <p:txBody>
          <a:bodyPr anchor="b">
            <a:normAutofit/>
          </a:bodyPr>
          <a:lstStyle>
            <a:lvl1pPr>
              <a:defRPr sz="35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9350" y="731520"/>
            <a:ext cx="6490549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081" y="2926080"/>
            <a:ext cx="3199567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391" y="6459786"/>
            <a:ext cx="2617828" cy="365125"/>
          </a:xfrm>
        </p:spPr>
        <p:txBody>
          <a:bodyPr/>
          <a:lstStyle>
            <a:lvl1pPr algn="l">
              <a:defRPr/>
            </a:lvl1pPr>
          </a:lstStyle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99350" y="6459786"/>
            <a:ext cx="464699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9666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5651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565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995" y="5074920"/>
            <a:ext cx="10111011" cy="822960"/>
          </a:xfrm>
        </p:spPr>
        <p:txBody>
          <a:bodyPr tIns="0" bIns="0" anchor="b">
            <a:noAutofit/>
          </a:bodyPr>
          <a:lstStyle>
            <a:lvl1pPr>
              <a:defRPr sz="35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88810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994" y="5907024"/>
            <a:ext cx="1011063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14233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565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565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94" y="286604"/>
            <a:ext cx="10055781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994" y="1845734"/>
            <a:ext cx="1005578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95" y="6459786"/>
            <a:ext cx="2471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AFE8FB1-0A7A-443E-AAF7-31D4FA1AA312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5225" y="6459786"/>
            <a:ext cx="48215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7880" y="6459786"/>
            <a:ext cx="1311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221" y="1737845"/>
            <a:ext cx="996436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088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4799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13" indent="-91413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3933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75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583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40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670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610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550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490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Biology 4</a:t>
            </a:r>
            <a:r>
              <a:rPr lang="en-US" baseline="30000" dirty="0"/>
              <a:t>th</a:t>
            </a:r>
            <a:r>
              <a:rPr lang="en-US" dirty="0"/>
              <a:t> Stage</a:t>
            </a:r>
            <a:br>
              <a:rPr lang="en-US" dirty="0"/>
            </a:br>
            <a:r>
              <a:rPr lang="en-US" dirty="0"/>
              <a:t>Comparative Anatomy</a:t>
            </a:r>
            <a:br>
              <a:rPr lang="en-US" dirty="0"/>
            </a:br>
            <a:r>
              <a:rPr lang="en-US" dirty="0"/>
              <a:t>laboratory  No.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Edit by  Dr. hind </a:t>
            </a:r>
            <a:r>
              <a:rPr lang="en-US" dirty="0" err="1" smtClean="0"/>
              <a:t>mahmood</a:t>
            </a:r>
            <a:r>
              <a:rPr lang="en-US" dirty="0" smtClean="0"/>
              <a:t> </a:t>
            </a:r>
            <a:r>
              <a:rPr lang="en-US" smtClean="0"/>
              <a:t>jumaah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0111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b="1" dirty="0"/>
              <a:t>3.	Endoskeleton</a:t>
            </a:r>
            <a:endParaRPr lang="en-US" sz="54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912812" y="1828800"/>
            <a:ext cx="10782299" cy="4267200"/>
          </a:xfrm>
        </p:spPr>
        <p:txBody>
          <a:bodyPr>
            <a:normAutofit fontScale="62500" lnSpcReduction="20000"/>
          </a:bodyPr>
          <a:lstStyle/>
          <a:p>
            <a:pPr algn="justLow"/>
            <a:r>
              <a:rPr lang="en-US" sz="3600" dirty="0"/>
              <a:t>Greater part of vertebrate skeleton lies more deeply, forming the endoskeleton.</a:t>
            </a:r>
          </a:p>
          <a:p>
            <a:pPr algn="justLow"/>
            <a:r>
              <a:rPr lang="en-US" sz="3600" u="sng" dirty="0"/>
              <a:t>Functions of endoskeleton:</a:t>
            </a:r>
          </a:p>
          <a:p>
            <a:pPr algn="justLow"/>
            <a:r>
              <a:rPr lang="en-US" sz="3600" dirty="0"/>
              <a:t>1.	Provide physical support to body by forming a firm and riding internal framework.</a:t>
            </a:r>
          </a:p>
          <a:p>
            <a:pPr algn="justLow"/>
            <a:r>
              <a:rPr lang="en-US" sz="3600" dirty="0"/>
              <a:t>2.	Give definite body shape and form.</a:t>
            </a:r>
          </a:p>
          <a:p>
            <a:pPr algn="justLow"/>
            <a:r>
              <a:rPr lang="en-US" sz="3600" dirty="0"/>
              <a:t>3.	Protect by surrounding delicate internal organs such as brain, heart, lungs,--etc.</a:t>
            </a:r>
          </a:p>
          <a:p>
            <a:pPr algn="justLow"/>
            <a:r>
              <a:rPr lang="en-US" sz="3600" dirty="0"/>
              <a:t>4.	Permit growth of huge body size.</a:t>
            </a:r>
          </a:p>
          <a:p>
            <a:pPr algn="justLow"/>
            <a:r>
              <a:rPr lang="en-US" sz="3600" dirty="0"/>
              <a:t>5.	Provide surface for attachment of muscles.</a:t>
            </a:r>
          </a:p>
          <a:p>
            <a:pPr algn="justLow"/>
            <a:r>
              <a:rPr lang="en-US" sz="3600" dirty="0"/>
              <a:t>6.	Aid in hearing (ear ossicles</a:t>
            </a:r>
            <a:r>
              <a:rPr lang="x-none" sz="3600" dirty="0"/>
              <a:t>عظيمات الاذن ).</a:t>
            </a:r>
          </a:p>
          <a:p>
            <a:pPr algn="justLow"/>
            <a:r>
              <a:rPr lang="x-none" sz="3600" dirty="0"/>
              <a:t>7.	</a:t>
            </a:r>
            <a:r>
              <a:rPr lang="en-US" sz="3600" dirty="0"/>
              <a:t>Manufacture blood corpuscles in bone marrow.</a:t>
            </a:r>
          </a:p>
          <a:p>
            <a:pPr algn="justLow"/>
            <a:r>
              <a:rPr lang="en-US" sz="3600" dirty="0"/>
              <a:t>8.	Help in breathing (tracheal rings</a:t>
            </a:r>
            <a:r>
              <a:rPr lang="x-none" sz="3600" dirty="0"/>
              <a:t>حلقات الرغامى , </a:t>
            </a:r>
            <a:r>
              <a:rPr lang="en-US" sz="3600" dirty="0"/>
              <a:t>ribs</a:t>
            </a:r>
            <a:r>
              <a:rPr lang="x-none" sz="3600" dirty="0"/>
              <a:t>الاضلاع ).</a:t>
            </a:r>
          </a:p>
          <a:p>
            <a:pPr algn="justLow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284000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b="1" dirty="0"/>
              <a:t>3.	Endoskeleton</a:t>
            </a:r>
            <a:endParaRPr lang="en-US" sz="5400" b="1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xmlns="" id="{66E2BADF-D934-44E2-9791-5C590FC16F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1412" y="1828800"/>
            <a:ext cx="10210800" cy="4385033"/>
          </a:xfrm>
        </p:spPr>
      </p:pic>
    </p:spTree>
    <p:extLst>
      <p:ext uri="{BB962C8B-B14F-4D97-AF65-F5344CB8AC3E}">
        <p14:creationId xmlns:p14="http://schemas.microsoft.com/office/powerpoint/2010/main" xmlns="" val="31500266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b="1" dirty="0"/>
              <a:t>3.	Endoskeleton</a:t>
            </a:r>
            <a:endParaRPr lang="en-US" sz="5400" b="1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xmlns="" id="{66E2BADF-D934-44E2-9791-5C590FC16F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3612" y="1828800"/>
            <a:ext cx="4420632" cy="4385033"/>
          </a:xfrm>
        </p:spPr>
      </p:pic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xmlns="" id="{B71AC164-A6EF-4B31-92E6-28A74AA80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1248" y="1828800"/>
            <a:ext cx="5821363" cy="43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89525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subdivision of vertebrates endoskeleton</a:t>
            </a:r>
            <a:endParaRPr lang="en-US" sz="54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912812" y="1828800"/>
            <a:ext cx="10782299" cy="4267200"/>
          </a:xfrm>
        </p:spPr>
        <p:txBody>
          <a:bodyPr>
            <a:normAutofit/>
          </a:bodyPr>
          <a:lstStyle/>
          <a:p>
            <a:pPr algn="justLow"/>
            <a:r>
              <a:rPr lang="en-US" sz="3600" dirty="0"/>
              <a:t>1.	Somatic skeleton</a:t>
            </a:r>
            <a:r>
              <a:rPr lang="x-none" sz="3600" dirty="0"/>
              <a:t>الهيكل الجسمي </a:t>
            </a:r>
          </a:p>
          <a:p>
            <a:pPr lvl="1" algn="justLow"/>
            <a:r>
              <a:rPr lang="en-US" sz="3400" dirty="0"/>
              <a:t>a.	Axial skeleton</a:t>
            </a:r>
            <a:r>
              <a:rPr lang="x-none" sz="3400" dirty="0"/>
              <a:t>الهيكل المحوري  </a:t>
            </a:r>
            <a:r>
              <a:rPr lang="en-US" sz="3400" dirty="0"/>
              <a:t>which include skull</a:t>
            </a:r>
            <a:r>
              <a:rPr lang="x-none" sz="3400" dirty="0"/>
              <a:t>الجمجمه  ,</a:t>
            </a:r>
            <a:r>
              <a:rPr lang="en-US" sz="3400" dirty="0"/>
              <a:t>vertebral column</a:t>
            </a:r>
            <a:r>
              <a:rPr lang="x-none" sz="3400" dirty="0"/>
              <a:t>العمود الفقري , </a:t>
            </a:r>
            <a:r>
              <a:rPr lang="en-US" sz="3400" dirty="0"/>
              <a:t>ribs, and sternum</a:t>
            </a:r>
            <a:r>
              <a:rPr lang="x-none" sz="3400" dirty="0"/>
              <a:t>القص .</a:t>
            </a:r>
          </a:p>
          <a:p>
            <a:pPr lvl="1" algn="justLow"/>
            <a:r>
              <a:rPr lang="en-US" sz="3400" dirty="0"/>
              <a:t>b.	Appendicular skeleton</a:t>
            </a:r>
            <a:r>
              <a:rPr lang="x-none" sz="3400" dirty="0"/>
              <a:t>الهيكل الطرفي  </a:t>
            </a:r>
            <a:r>
              <a:rPr lang="en-US" sz="3400" dirty="0"/>
              <a:t>which include girdles and limbs.</a:t>
            </a:r>
          </a:p>
          <a:p>
            <a:pPr algn="justLow"/>
            <a:r>
              <a:rPr lang="en-US" sz="3600" dirty="0"/>
              <a:t>2.	Visceral skeleton</a:t>
            </a:r>
            <a:r>
              <a:rPr lang="x-none" sz="3600" dirty="0"/>
              <a:t>الهيكل الحشوي  </a:t>
            </a:r>
            <a:r>
              <a:rPr lang="en-US" sz="3600" dirty="0"/>
              <a:t>which represents the pharyngeal wall.</a:t>
            </a:r>
          </a:p>
        </p:txBody>
      </p:sp>
    </p:spTree>
    <p:extLst>
      <p:ext uri="{BB962C8B-B14F-4D97-AF65-F5344CB8AC3E}">
        <p14:creationId xmlns:p14="http://schemas.microsoft.com/office/powerpoint/2010/main" xmlns="" val="5679078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812" y="758952"/>
            <a:ext cx="11887200" cy="3566160"/>
          </a:xfrm>
        </p:spPr>
        <p:txBody>
          <a:bodyPr/>
          <a:lstStyle/>
          <a:p>
            <a:pPr algn="ctr"/>
            <a:r>
              <a:rPr lang="en-US" b="1" dirty="0"/>
              <a:t>Skeletal</a:t>
            </a:r>
            <a:r>
              <a:rPr lang="en-US" dirty="0"/>
              <a:t>  </a:t>
            </a:r>
            <a:r>
              <a:rPr lang="en-US" b="1" dirty="0"/>
              <a:t>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/>
              <a:t>Discerption</a:t>
            </a:r>
            <a:r>
              <a:rPr lang="en-US" dirty="0"/>
              <a:t>, </a:t>
            </a:r>
            <a:r>
              <a:rPr lang="en-US" b="1" dirty="0"/>
              <a:t>site</a:t>
            </a:r>
            <a:r>
              <a:rPr lang="en-US" dirty="0"/>
              <a:t> and </a:t>
            </a:r>
            <a:r>
              <a:rPr lang="en-US" b="1" dirty="0"/>
              <a:t>function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869777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sz="5400" b="1" dirty="0"/>
              <a:t>Skeletal  System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27112" y="1905000"/>
            <a:ext cx="10782299" cy="4267200"/>
          </a:xfrm>
        </p:spPr>
        <p:txBody>
          <a:bodyPr>
            <a:normAutofit/>
          </a:bodyPr>
          <a:lstStyle/>
          <a:p>
            <a:pPr algn="justLow"/>
            <a:r>
              <a:rPr lang="en-US" sz="3600" dirty="0"/>
              <a:t>What is skeleton?</a:t>
            </a:r>
          </a:p>
          <a:p>
            <a:pPr algn="justLow"/>
            <a:r>
              <a:rPr lang="en-US" sz="3600" dirty="0"/>
              <a:t>Skeleton is the hardened tissues of the body together form the skeleton System (sclera,=hard).</a:t>
            </a:r>
          </a:p>
          <a:p>
            <a:pPr algn="justLow"/>
            <a:r>
              <a:rPr lang="en-US" sz="3600" dirty="0"/>
              <a:t>Organism will remain small and slow moving if there had been no skeleton for support and to serve as levers on which muscles can act</a:t>
            </a:r>
          </a:p>
          <a:p>
            <a:pPr algn="justLow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4886893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sz="5400" b="1" dirty="0"/>
              <a:t>Skeletal  System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xmlns="" id="{AE6C4F32-98AD-4680-955B-19294A3489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36612" y="1905000"/>
            <a:ext cx="10439400" cy="4267200"/>
          </a:xfrm>
        </p:spPr>
      </p:pic>
    </p:spTree>
    <p:extLst>
      <p:ext uri="{BB962C8B-B14F-4D97-AF65-F5344CB8AC3E}">
        <p14:creationId xmlns:p14="http://schemas.microsoft.com/office/powerpoint/2010/main" xmlns="" val="3705141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sz="5400" b="1" dirty="0"/>
              <a:t>Skeletal  System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27112" y="1905000"/>
            <a:ext cx="10782299" cy="4267200"/>
          </a:xfrm>
        </p:spPr>
        <p:txBody>
          <a:bodyPr>
            <a:normAutofit/>
          </a:bodyPr>
          <a:lstStyle/>
          <a:p>
            <a:pPr algn="justLow"/>
            <a:r>
              <a:rPr lang="en-US" sz="3600" dirty="0"/>
              <a:t>What are the types of vertebrates skeleton?</a:t>
            </a:r>
          </a:p>
          <a:p>
            <a:pPr algn="justLow"/>
            <a:r>
              <a:rPr lang="en-US" sz="3600" dirty="0"/>
              <a:t>1.	Epidermal horny exoskeleton</a:t>
            </a:r>
            <a:r>
              <a:rPr lang="x-none" sz="3600" dirty="0"/>
              <a:t>هيكل خارجي متقرن بشري </a:t>
            </a:r>
            <a:endParaRPr lang="en-US" sz="3600" dirty="0"/>
          </a:p>
          <a:p>
            <a:pPr algn="justLow"/>
            <a:r>
              <a:rPr lang="en-US" sz="3600" dirty="0"/>
              <a:t>2.	Dermal bony skeleton</a:t>
            </a:r>
            <a:r>
              <a:rPr lang="x-none" sz="3600" dirty="0"/>
              <a:t>الهيكل العظمي الادمي </a:t>
            </a:r>
            <a:endParaRPr lang="en-US" sz="3600" dirty="0"/>
          </a:p>
          <a:p>
            <a:pPr algn="justLow"/>
            <a:r>
              <a:rPr lang="en-US" sz="3600" dirty="0"/>
              <a:t>3.	Endoskeleton</a:t>
            </a:r>
            <a:r>
              <a:rPr lang="x-none" sz="3600" dirty="0"/>
              <a:t>الهيكل الداخلي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2542405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2176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b="1" dirty="0"/>
              <a:t>1.    Epidermal</a:t>
            </a:r>
            <a:r>
              <a:rPr lang="en-US" dirty="0"/>
              <a:t> </a:t>
            </a:r>
            <a:r>
              <a:rPr lang="en-US" b="1" dirty="0"/>
              <a:t>horny</a:t>
            </a:r>
            <a:r>
              <a:rPr lang="en-US" dirty="0"/>
              <a:t> </a:t>
            </a:r>
            <a:r>
              <a:rPr lang="en-US" b="1" dirty="0"/>
              <a:t>exoskeleton</a:t>
            </a:r>
            <a:endParaRPr lang="en-US" sz="54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27112" y="1905000"/>
            <a:ext cx="10782299" cy="4267200"/>
          </a:xfrm>
        </p:spPr>
        <p:txBody>
          <a:bodyPr>
            <a:normAutofit/>
          </a:bodyPr>
          <a:lstStyle/>
          <a:p>
            <a:pPr algn="justLow"/>
            <a:r>
              <a:rPr lang="en-US" sz="3600" dirty="0"/>
              <a:t>Include hard and horny or keratinized derivatives of the epidermal layer of skin, such as claws</a:t>
            </a:r>
            <a:r>
              <a:rPr lang="x-none" sz="3600" dirty="0"/>
              <a:t>مخالب , </a:t>
            </a:r>
            <a:r>
              <a:rPr lang="en-US" sz="3600" dirty="0"/>
              <a:t>reptilian scales</a:t>
            </a:r>
            <a:r>
              <a:rPr lang="x-none" sz="3600" dirty="0"/>
              <a:t>حراشف الزواحف , </a:t>
            </a:r>
            <a:r>
              <a:rPr lang="en-US" sz="3600" dirty="0"/>
              <a:t>bird feathers</a:t>
            </a:r>
            <a:r>
              <a:rPr lang="x-none" sz="3600" dirty="0"/>
              <a:t>ريش الطيور  </a:t>
            </a:r>
            <a:r>
              <a:rPr lang="en-US" sz="3600" dirty="0"/>
              <a:t>and mammalian hair</a:t>
            </a:r>
            <a:r>
              <a:rPr lang="x-none" sz="3600" dirty="0"/>
              <a:t>شعر , </a:t>
            </a:r>
            <a:r>
              <a:rPr lang="en-US" sz="3600" dirty="0"/>
              <a:t>horns</a:t>
            </a:r>
            <a:r>
              <a:rPr lang="x-none" sz="3600" dirty="0"/>
              <a:t>قرون , </a:t>
            </a:r>
            <a:r>
              <a:rPr lang="en-US" sz="3600" dirty="0"/>
              <a:t>nails</a:t>
            </a:r>
            <a:r>
              <a:rPr lang="x-none" sz="3600" dirty="0"/>
              <a:t>اظافر , </a:t>
            </a:r>
            <a:r>
              <a:rPr lang="en-US" sz="3600" dirty="0"/>
              <a:t>hoofs</a:t>
            </a:r>
            <a:r>
              <a:rPr lang="x-none" sz="3600" dirty="0"/>
              <a:t>حوافر,</a:t>
            </a:r>
            <a:r>
              <a:rPr lang="en-US" sz="3600" dirty="0"/>
              <a:t>…etc..</a:t>
            </a:r>
          </a:p>
        </p:txBody>
      </p:sp>
    </p:spTree>
    <p:extLst>
      <p:ext uri="{BB962C8B-B14F-4D97-AF65-F5344CB8AC3E}">
        <p14:creationId xmlns:p14="http://schemas.microsoft.com/office/powerpoint/2010/main" xmlns="" val="28951440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217612" y="304800"/>
            <a:ext cx="9143998" cy="10207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Epidermal</a:t>
            </a:r>
            <a:r>
              <a:rPr lang="en-US" dirty="0"/>
              <a:t> </a:t>
            </a:r>
            <a:r>
              <a:rPr lang="en-US" b="1" dirty="0"/>
              <a:t>horny</a:t>
            </a:r>
            <a:r>
              <a:rPr lang="en-US" dirty="0"/>
              <a:t> </a:t>
            </a:r>
            <a:r>
              <a:rPr lang="en-US" b="1" dirty="0"/>
              <a:t>exoskeleton examples</a:t>
            </a:r>
            <a:endParaRPr lang="en-US" sz="5400" b="1" dirty="0"/>
          </a:p>
        </p:txBody>
      </p:sp>
      <p:pic>
        <p:nvPicPr>
          <p:cNvPr id="25" name="Content Placeholder 20">
            <a:extLst>
              <a:ext uri="{FF2B5EF4-FFF2-40B4-BE49-F238E27FC236}">
                <a16:creationId xmlns:a16="http://schemas.microsoft.com/office/drawing/2014/main" xmlns="" id="{FD218C75-B1D8-4F6E-BA9B-15E4AE0F0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9479" y="2098718"/>
            <a:ext cx="2362328" cy="1576853"/>
          </a:xfrm>
          <a:prstGeom prst="rect">
            <a:avLst/>
          </a:prstGeom>
        </p:spPr>
      </p:pic>
      <p:pic>
        <p:nvPicPr>
          <p:cNvPr id="27" name="Content Placeholder 20">
            <a:extLst>
              <a:ext uri="{FF2B5EF4-FFF2-40B4-BE49-F238E27FC236}">
                <a16:creationId xmlns:a16="http://schemas.microsoft.com/office/drawing/2014/main" xmlns="" id="{DC317E30-ED6C-43CD-B88F-3C1AD675A6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4826" y="4038600"/>
            <a:ext cx="2170044" cy="2170044"/>
          </a:xfrm>
          <a:prstGeom prst="rect">
            <a:avLst/>
          </a:prstGeom>
        </p:spPr>
      </p:pic>
      <p:pic>
        <p:nvPicPr>
          <p:cNvPr id="28" name="Content Placeholder 20">
            <a:extLst>
              <a:ext uri="{FF2B5EF4-FFF2-40B4-BE49-F238E27FC236}">
                <a16:creationId xmlns:a16="http://schemas.microsoft.com/office/drawing/2014/main" xmlns="" id="{03AF6010-381B-41F7-9DA8-457E05B097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23412" y="2040536"/>
            <a:ext cx="2362328" cy="1700876"/>
          </a:xfrm>
          <a:prstGeom prst="rect">
            <a:avLst/>
          </a:prstGeom>
        </p:spPr>
      </p:pic>
      <p:pic>
        <p:nvPicPr>
          <p:cNvPr id="33" name="Content Placeholder 20">
            <a:extLst>
              <a:ext uri="{FF2B5EF4-FFF2-40B4-BE49-F238E27FC236}">
                <a16:creationId xmlns:a16="http://schemas.microsoft.com/office/drawing/2014/main" xmlns="" id="{B527F7C5-8556-4644-9C20-B370B08B09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6649" y="1802123"/>
            <a:ext cx="2362328" cy="2170044"/>
          </a:xfrm>
          <a:prstGeom prst="rect">
            <a:avLst/>
          </a:prstGeom>
        </p:spPr>
      </p:pic>
      <p:pic>
        <p:nvPicPr>
          <p:cNvPr id="34" name="Content Placeholder 20">
            <a:extLst>
              <a:ext uri="{FF2B5EF4-FFF2-40B4-BE49-F238E27FC236}">
                <a16:creationId xmlns:a16="http://schemas.microsoft.com/office/drawing/2014/main" xmlns="" id="{06C968DB-2BE8-4928-81F8-4ACE75616E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6724" y="4038600"/>
            <a:ext cx="2170044" cy="2170044"/>
          </a:xfrm>
          <a:prstGeom prst="rect">
            <a:avLst/>
          </a:prstGeom>
        </p:spPr>
      </p:pic>
      <p:pic>
        <p:nvPicPr>
          <p:cNvPr id="35" name="Content Placeholder 20">
            <a:extLst>
              <a:ext uri="{FF2B5EF4-FFF2-40B4-BE49-F238E27FC236}">
                <a16:creationId xmlns:a16="http://schemas.microsoft.com/office/drawing/2014/main" xmlns="" id="{ACDE07F0-1C85-4C73-9745-D0A357AC1A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6205" y="4038600"/>
            <a:ext cx="1861625" cy="2170044"/>
          </a:xfrm>
          <a:prstGeom prst="rect">
            <a:avLst/>
          </a:prstGeom>
        </p:spPr>
      </p:pic>
      <p:pic>
        <p:nvPicPr>
          <p:cNvPr id="36" name="Content Placeholder 20">
            <a:extLst>
              <a:ext uri="{FF2B5EF4-FFF2-40B4-BE49-F238E27FC236}">
                <a16:creationId xmlns:a16="http://schemas.microsoft.com/office/drawing/2014/main" xmlns="" id="{BDE576B7-B369-46A1-91CB-AEA4C4AE41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0582" y="2104963"/>
            <a:ext cx="2362328" cy="157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2460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b="1" dirty="0"/>
              <a:t>2.	Dermal bony skeleton</a:t>
            </a:r>
            <a:endParaRPr lang="en-US" sz="54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27112" y="1905000"/>
            <a:ext cx="10782299" cy="4267200"/>
          </a:xfrm>
        </p:spPr>
        <p:txBody>
          <a:bodyPr>
            <a:normAutofit/>
          </a:bodyPr>
          <a:lstStyle/>
          <a:p>
            <a:pPr algn="justLow"/>
            <a:r>
              <a:rPr lang="en-US" sz="3600" dirty="0"/>
              <a:t>Dermal bony skeleton is derived from the dermis of skin, it includes bony scales and plates or </a:t>
            </a:r>
            <a:r>
              <a:rPr lang="en-US" sz="3600" dirty="0" err="1"/>
              <a:t>scutes</a:t>
            </a:r>
            <a:r>
              <a:rPr lang="x-none" sz="3600" dirty="0"/>
              <a:t>تروس او دروع , </a:t>
            </a:r>
            <a:r>
              <a:rPr lang="en-US" sz="3600" dirty="0"/>
              <a:t>fin rays</a:t>
            </a:r>
            <a:r>
              <a:rPr lang="x-none" sz="3600" dirty="0"/>
              <a:t>الاشعه الزعنفيه  </a:t>
            </a:r>
            <a:r>
              <a:rPr lang="en-US" sz="3600" dirty="0"/>
              <a:t>and antlers of fish, reptiles and mammals. </a:t>
            </a:r>
          </a:p>
        </p:txBody>
      </p:sp>
    </p:spTree>
    <p:extLst>
      <p:ext uri="{BB962C8B-B14F-4D97-AF65-F5344CB8AC3E}">
        <p14:creationId xmlns:p14="http://schemas.microsoft.com/office/powerpoint/2010/main" xmlns="" val="42670282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304800"/>
            <a:ext cx="9143998" cy="1020762"/>
          </a:xfrm>
        </p:spPr>
        <p:txBody>
          <a:bodyPr>
            <a:normAutofit/>
          </a:bodyPr>
          <a:lstStyle/>
          <a:p>
            <a:r>
              <a:rPr lang="en-US" b="1" dirty="0"/>
              <a:t>2.	Dermal bony skeleton</a:t>
            </a:r>
            <a:endParaRPr lang="en-US" sz="5400" b="1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xmlns="" id="{5E590B44-596B-4D55-A3C9-8D7649B8C2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1412" y="1752601"/>
            <a:ext cx="2759573" cy="2209800"/>
          </a:xfrm>
        </p:spPr>
      </p:pic>
      <p:pic>
        <p:nvPicPr>
          <p:cNvPr id="9" name="Content Placeholder 2">
            <a:extLst>
              <a:ext uri="{FF2B5EF4-FFF2-40B4-BE49-F238E27FC236}">
                <a16:creationId xmlns:a16="http://schemas.microsoft.com/office/drawing/2014/main" xmlns="" id="{641A3969-BBE0-436F-947E-B3E4580DFF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5003" y="4038599"/>
            <a:ext cx="2403588" cy="2209800"/>
          </a:xfrm>
          <a:prstGeom prst="rect">
            <a:avLst/>
          </a:prstGeom>
        </p:spPr>
      </p:pic>
      <p:pic>
        <p:nvPicPr>
          <p:cNvPr id="10" name="Content Placeholder 2">
            <a:extLst>
              <a:ext uri="{FF2B5EF4-FFF2-40B4-BE49-F238E27FC236}">
                <a16:creationId xmlns:a16="http://schemas.microsoft.com/office/drawing/2014/main" xmlns="" id="{9CA14A34-F5CE-4A43-92EB-B9B8B38B39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1411" y="4108660"/>
            <a:ext cx="2759573" cy="2069679"/>
          </a:xfrm>
          <a:prstGeom prst="rect">
            <a:avLst/>
          </a:prstGeom>
        </p:spPr>
      </p:pic>
      <p:pic>
        <p:nvPicPr>
          <p:cNvPr id="11" name="Content Placeholder 2">
            <a:extLst>
              <a:ext uri="{FF2B5EF4-FFF2-40B4-BE49-F238E27FC236}">
                <a16:creationId xmlns:a16="http://schemas.microsoft.com/office/drawing/2014/main" xmlns="" id="{1C314F5C-3271-4240-A7E7-50699028F4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7648" y="1844464"/>
            <a:ext cx="2759573" cy="1970507"/>
          </a:xfrm>
          <a:prstGeom prst="rect">
            <a:avLst/>
          </a:prstGeom>
        </p:spPr>
      </p:pic>
      <p:pic>
        <p:nvPicPr>
          <p:cNvPr id="12" name="Content Placeholder 2">
            <a:extLst>
              <a:ext uri="{FF2B5EF4-FFF2-40B4-BE49-F238E27FC236}">
                <a16:creationId xmlns:a16="http://schemas.microsoft.com/office/drawing/2014/main" xmlns="" id="{B368E087-6006-48B6-96A5-2D31E29B34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7011" y="1794878"/>
            <a:ext cx="2759573" cy="206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58688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574</TotalTime>
  <Words>205</Words>
  <Application>Microsoft Office PowerPoint</Application>
  <PresentationFormat>مخصص</PresentationFormat>
  <Paragraphs>38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Retrospect</vt:lpstr>
      <vt:lpstr>Biology 4th Stage Comparative Anatomy laboratory  No. 3</vt:lpstr>
      <vt:lpstr>Skeletal  System</vt:lpstr>
      <vt:lpstr>Skeletal  System</vt:lpstr>
      <vt:lpstr>Skeletal  System</vt:lpstr>
      <vt:lpstr>Skeletal  System</vt:lpstr>
      <vt:lpstr>1.    Epidermal horny exoskeleton</vt:lpstr>
      <vt:lpstr>Epidermal horny exoskeleton examples</vt:lpstr>
      <vt:lpstr>2. Dermal bony skeleton</vt:lpstr>
      <vt:lpstr>2. Dermal bony skeleton</vt:lpstr>
      <vt:lpstr>3. Endoskeleton</vt:lpstr>
      <vt:lpstr>3. Endoskeleton</vt:lpstr>
      <vt:lpstr>3. Endoskeleton</vt:lpstr>
      <vt:lpstr>subdivision of vertebrates endoskeleton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Mohammed Sabbar</dc:creator>
  <cp:lastModifiedBy>muhanad mhmood</cp:lastModifiedBy>
  <cp:revision>55</cp:revision>
  <dcterms:created xsi:type="dcterms:W3CDTF">2020-05-01T18:07:24Z</dcterms:created>
  <dcterms:modified xsi:type="dcterms:W3CDTF">2022-03-10T04:51:25Z</dcterms:modified>
</cp:coreProperties>
</file>