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16"/>
  </p:notesMasterIdLst>
  <p:handoutMasterIdLst>
    <p:handoutMasterId r:id="rId17"/>
  </p:handoutMasterIdLst>
  <p:sldIdLst>
    <p:sldId id="256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96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1AD81DDF-98D4-498E-A94D-DDD7A807AD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391BFCE-55A1-4C09-B4B5-9359AD6F4D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4FA28-26D5-4BDF-9A75-C27596ADE055}" type="datetimeFigureOut">
              <a:rPr lang="en-US" smtClean="0"/>
              <a:pPr/>
              <a:t>3/10/2022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BEEB1F3-97EE-4F0D-B402-E34820EC68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054877F-A04A-4D6A-A0A8-95CC6E2D2A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07CFE-5866-4B40-8953-42375E9B5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5250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E1D6F-8584-4A53-833D-DCA47225B220}" type="datetimeFigureOut">
              <a:rPr lang="en-US" smtClean="0"/>
              <a:pPr/>
              <a:t>3/10/2022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3874D-A20A-4B3E-9C12-F524953D5B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530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7464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7464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Gallery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0394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638" y="5144980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9DE9A20D-024F-4A17-9B20-526AA403725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0210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37D8F60F-F9DD-4AAC-BF28-C004CCDF2D6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87363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xmlns="" id="{8F09FDD8-5B1C-4AAA-8EEC-0A77C9E477D1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595889" y="5144979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E6DF0B7E-E17E-4875-966D-4DE67F755B7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306587" y="5144978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xmlns="" id="{93809A32-C7A4-4739-994B-BE492F855A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0908" y="1617663"/>
            <a:ext cx="9618391" cy="1336675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2C1ABD52-D5FE-4FC2-8449-5DA0E5285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242703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/>
          <a:lstStyle>
            <a:lvl1pPr algn="r">
              <a:defRPr/>
            </a:lvl1pPr>
          </a:lstStyle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C414FF1F-6558-4E39-87DB-276E44F54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0777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2239" y="2161853"/>
            <a:ext cx="4645152" cy="344859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8679" y="2168318"/>
            <a:ext cx="4645152" cy="344152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2F96D46B-C1B8-46AB-87DF-61A8058B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7315" y="1950795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7315" y="2755515"/>
            <a:ext cx="4645152" cy="264445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2486" y="1954249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2486" y="2752737"/>
            <a:ext cx="4645152" cy="2637371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xmlns="" id="{09471694-1220-4CFC-A31F-622E5D3DE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A5A680F6-C147-410B-94DF-19850752D7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94656" y="1865037"/>
            <a:ext cx="8802688" cy="312792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010242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 </a:t>
            </a:r>
          </a:p>
        </p:txBody>
      </p:sp>
    </p:spTree>
    <p:extLst>
      <p:ext uri="{BB962C8B-B14F-4D97-AF65-F5344CB8AC3E}">
        <p14:creationId xmlns:p14="http://schemas.microsoft.com/office/powerpoint/2010/main" xmlns="" val="377124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5246" y="1645522"/>
            <a:ext cx="5807176" cy="3840852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0909" y="1645522"/>
            <a:ext cx="3600000" cy="383672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1B74F78C-6D32-47C3-ABB2-6E7092A9C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28165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screen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Add Footer Here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7" r:id="rId7"/>
    <p:sldLayoutId id="2147483691" r:id="rId8"/>
    <p:sldLayoutId id="2147483692" r:id="rId9"/>
    <p:sldLayoutId id="2147483696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atin typeface="Algerian" panose="04020705040A02060702" pitchFamily="82" charset="0"/>
              </a:rPr>
              <a:t>Biology 4th Stage</a:t>
            </a:r>
            <a:br>
              <a:rPr lang="en-US" sz="4800" dirty="0">
                <a:latin typeface="Algerian" panose="04020705040A02060702" pitchFamily="82" charset="0"/>
              </a:rPr>
            </a:br>
            <a:r>
              <a:rPr lang="en-US" sz="4800" dirty="0">
                <a:latin typeface="Algerian" panose="04020705040A02060702" pitchFamily="82" charset="0"/>
              </a:rPr>
              <a:t>Comparative Anatomy</a:t>
            </a:r>
            <a:br>
              <a:rPr lang="en-US" sz="4800" dirty="0">
                <a:latin typeface="Algerian" panose="04020705040A02060702" pitchFamily="82" charset="0"/>
              </a:rPr>
            </a:br>
            <a:r>
              <a:rPr lang="en-US" sz="4800" dirty="0">
                <a:latin typeface="Algerian" panose="04020705040A02060702" pitchFamily="82" charset="0"/>
              </a:rPr>
              <a:t>lab No. 5</a:t>
            </a:r>
          </a:p>
        </p:txBody>
      </p:sp>
      <p:pic>
        <p:nvPicPr>
          <p:cNvPr id="5" name="Graphic 4" descr="Brain in head icon&#10;">
            <a:extLst>
              <a:ext uri="{FF2B5EF4-FFF2-40B4-BE49-F238E27FC236}">
                <a16:creationId xmlns:a16="http://schemas.microsoft.com/office/drawing/2014/main" xmlns="" id="{D011E263-3212-4780-A140-E652B108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107471" y="1989000"/>
            <a:ext cx="1440000" cy="1440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/>
          <a:lstStyle/>
          <a:p>
            <a:pPr algn="ctr"/>
            <a:r>
              <a:rPr lang="en-US" dirty="0" smtClean="0"/>
              <a:t>Edit by  Dr. hind </a:t>
            </a:r>
            <a:r>
              <a:rPr lang="en-US" dirty="0" err="1" smtClean="0"/>
              <a:t>mahmood</a:t>
            </a:r>
            <a:r>
              <a:rPr lang="en-US" dirty="0" smtClean="0"/>
              <a:t> </a:t>
            </a:r>
            <a:r>
              <a:rPr lang="en-US" smtClean="0"/>
              <a:t>jumaah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429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4. Amphibia</a:t>
            </a:r>
          </a:p>
        </p:txBody>
      </p:sp>
      <p:pic>
        <p:nvPicPr>
          <p:cNvPr id="8" name="Content Placeholder 7" descr="C:\Users\Lenovo\Desktop\skullfrog26.jpg">
            <a:extLst>
              <a:ext uri="{FF2B5EF4-FFF2-40B4-BE49-F238E27FC236}">
                <a16:creationId xmlns:a16="http://schemas.microsoft.com/office/drawing/2014/main" xmlns="" id="{FC499038-D04C-4FA6-BCBC-256B1291E43D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2734" y="1562547"/>
            <a:ext cx="5457438" cy="4490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Content Placeholder 8" descr="C:\Users\Lenovo\Desktop\skullfrogventralview24.jpg">
            <a:extLst>
              <a:ext uri="{FF2B5EF4-FFF2-40B4-BE49-F238E27FC236}">
                <a16:creationId xmlns:a16="http://schemas.microsoft.com/office/drawing/2014/main" xmlns="" id="{19CBB8E5-2BC8-4C3F-953C-3BDA1994022A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5179" y="1562547"/>
            <a:ext cx="5172431" cy="44909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40852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A00DE24C-B095-4F4C-AF1A-8768AAF5D6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18476641"/>
              </p:ext>
            </p:extLst>
          </p:nvPr>
        </p:nvGraphicFramePr>
        <p:xfrm>
          <a:off x="1151906" y="1519580"/>
          <a:ext cx="10759048" cy="5011727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689762">
                  <a:extLst>
                    <a:ext uri="{9D8B030D-6E8A-4147-A177-3AD203B41FA5}">
                      <a16:colId xmlns:a16="http://schemas.microsoft.com/office/drawing/2014/main" xmlns="" val="1150120977"/>
                    </a:ext>
                  </a:extLst>
                </a:gridCol>
                <a:gridCol w="2689762">
                  <a:extLst>
                    <a:ext uri="{9D8B030D-6E8A-4147-A177-3AD203B41FA5}">
                      <a16:colId xmlns:a16="http://schemas.microsoft.com/office/drawing/2014/main" xmlns="" val="897655563"/>
                    </a:ext>
                  </a:extLst>
                </a:gridCol>
                <a:gridCol w="2689762">
                  <a:extLst>
                    <a:ext uri="{9D8B030D-6E8A-4147-A177-3AD203B41FA5}">
                      <a16:colId xmlns:a16="http://schemas.microsoft.com/office/drawing/2014/main" xmlns="" val="1476320716"/>
                    </a:ext>
                  </a:extLst>
                </a:gridCol>
                <a:gridCol w="2689762">
                  <a:extLst>
                    <a:ext uri="{9D8B030D-6E8A-4147-A177-3AD203B41FA5}">
                      <a16:colId xmlns:a16="http://schemas.microsoft.com/office/drawing/2014/main" xmlns="" val="3545189761"/>
                    </a:ext>
                  </a:extLst>
                </a:gridCol>
              </a:tblGrid>
              <a:tr h="622607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err="1"/>
                        <a:t>Cartilagenous</a:t>
                      </a:r>
                      <a:r>
                        <a:rPr lang="en-GB" dirty="0"/>
                        <a:t> fish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Bony fish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Amphibia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27720982"/>
                  </a:ext>
                </a:extLst>
              </a:tr>
              <a:tr h="622607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Form of skull</a:t>
                      </a:r>
                    </a:p>
                    <a:p>
                      <a:pPr algn="ctr"/>
                      <a:r>
                        <a:rPr lang="ar-IQ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شكل الجمجمه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elongated and  </a:t>
                      </a:r>
                      <a:r>
                        <a:rPr lang="en-GB" dirty="0" err="1">
                          <a:solidFill>
                            <a:schemeClr val="tx1"/>
                          </a:solidFill>
                        </a:rPr>
                        <a:t>dorso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-ventrally flattened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mostly elongated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wide and </a:t>
                      </a:r>
                      <a:r>
                        <a:rPr lang="en-GB" dirty="0" err="1">
                          <a:solidFill>
                            <a:schemeClr val="tx1"/>
                          </a:solidFill>
                        </a:rPr>
                        <a:t>dorso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-ventral flattened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0123661"/>
                  </a:ext>
                </a:extLst>
              </a:tr>
              <a:tr h="622607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skull surface</a:t>
                      </a:r>
                    </a:p>
                    <a:p>
                      <a:pPr algn="ctr"/>
                      <a:r>
                        <a:rPr lang="ar-S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سطح الجمجمه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smooth without sutures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mostly smooth in teleost fish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rough with distinct sutures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1094256"/>
                  </a:ext>
                </a:extLst>
              </a:tr>
              <a:tr h="622607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number of bones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عدد عظام الجمجمة </a:t>
                      </a:r>
                      <a:r>
                        <a:rPr lang="ar-S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the whole skull is made of cartilage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high number in comparison with any other vertebrates( reach to more than 180 bones).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fewer (about 36 bones).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22666625"/>
                  </a:ext>
                </a:extLst>
              </a:tr>
              <a:tr h="622607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foramen magnum</a:t>
                      </a:r>
                      <a:endParaRPr lang="x-none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ar-S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الثقب الكبير او الاعظم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posteriorly directed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posteriorly directed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posteriorly directed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80441368"/>
                  </a:ext>
                </a:extLst>
              </a:tr>
              <a:tr h="622607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inter-orbital septum</a:t>
                      </a:r>
                      <a:endParaRPr lang="x-none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ar-S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الحاجز بين المحجري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absent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present and may be absent in some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absent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94558927"/>
                  </a:ext>
                </a:extLst>
              </a:tr>
              <a:tr h="622607">
                <a:tc>
                  <a:txBody>
                    <a:bodyPr/>
                    <a:lstStyle/>
                    <a:p>
                      <a:pPr algn="ctr"/>
                      <a:r>
                        <a:rPr lang="en-GB" dirty="0" err="1">
                          <a:solidFill>
                            <a:schemeClr val="tx1"/>
                          </a:solidFill>
                        </a:rPr>
                        <a:t>otic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 bones</a:t>
                      </a:r>
                      <a:endParaRPr lang="x-none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ar-S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العظام السمعيه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absent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absent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single bone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9510634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xmlns="" id="{5AC2EB39-5650-4663-BB34-D5B78D271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906" y="371964"/>
            <a:ext cx="9603275" cy="1049235"/>
          </a:xfrm>
        </p:spPr>
        <p:txBody>
          <a:bodyPr/>
          <a:lstStyle/>
          <a:p>
            <a:r>
              <a:rPr lang="en-US" dirty="0"/>
              <a:t>COMPARATIVE ANATOMY OF some  VERTEBRATES Skulls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725821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dirty="0">
                <a:latin typeface="Algerian" panose="04020705040A02060702" pitchFamily="82" charset="0"/>
              </a:rPr>
              <a:t>COMPARATIVE ANATOMY OF VERTEBRATES Skulls</a:t>
            </a:r>
          </a:p>
        </p:txBody>
      </p:sp>
      <p:pic>
        <p:nvPicPr>
          <p:cNvPr id="5" name="Graphic 4" descr="Brain in head icon&#10;">
            <a:extLst>
              <a:ext uri="{FF2B5EF4-FFF2-40B4-BE49-F238E27FC236}">
                <a16:creationId xmlns:a16="http://schemas.microsoft.com/office/drawing/2014/main" xmlns="" id="{D011E263-3212-4780-A140-E652B108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107471" y="1989000"/>
            <a:ext cx="1440000" cy="1440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/>
          <a:lstStyle/>
          <a:p>
            <a:pPr algn="ctr"/>
            <a:r>
              <a:rPr lang="en-US" dirty="0"/>
              <a:t>Edit by Mohammed Sabbar</a:t>
            </a:r>
          </a:p>
        </p:txBody>
      </p:sp>
    </p:spTree>
    <p:extLst>
      <p:ext uri="{BB962C8B-B14F-4D97-AF65-F5344CB8AC3E}">
        <p14:creationId xmlns:p14="http://schemas.microsoft.com/office/powerpoint/2010/main" xmlns="" val="1078011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508166"/>
            <a:ext cx="10319705" cy="4381995"/>
          </a:xfrm>
        </p:spPr>
        <p:txBody>
          <a:bodyPr>
            <a:normAutofit/>
          </a:bodyPr>
          <a:lstStyle/>
          <a:p>
            <a:r>
              <a:rPr lang="en-GB" sz="2800" dirty="0"/>
              <a:t>Skull is composed several cartilaginous plates represented by the following: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400" dirty="0"/>
              <a:t>Anterior dorsal cartilage </a:t>
            </a:r>
            <a:r>
              <a:rPr lang="x-none" sz="2400" dirty="0"/>
              <a:t>الغضروف الظهري الامامي.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400" dirty="0"/>
              <a:t>Posterior dorsal cartilage</a:t>
            </a:r>
            <a:r>
              <a:rPr lang="x-none" sz="2400" dirty="0"/>
              <a:t>الغضروف الظهري الخلفي 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400" dirty="0"/>
              <a:t>Posterior lateral cartilage</a:t>
            </a:r>
            <a:r>
              <a:rPr lang="x-none" sz="2400" dirty="0"/>
              <a:t>الغضروف الجانبي الخلفي.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400" dirty="0"/>
              <a:t>Olfactory capsule</a:t>
            </a:r>
            <a:r>
              <a:rPr lang="x-none" sz="2400" dirty="0"/>
              <a:t>العلبه او المحفظه الشميه 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400" dirty="0" err="1"/>
              <a:t>Otic</a:t>
            </a:r>
            <a:r>
              <a:rPr lang="en-GB" sz="2400" dirty="0"/>
              <a:t> capsule</a:t>
            </a:r>
            <a:r>
              <a:rPr lang="x-none" sz="2400" dirty="0"/>
              <a:t>العلبه او المحفظه السمعيه .</a:t>
            </a:r>
          </a:p>
          <a:p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GB" b="1" dirty="0"/>
              <a:t>1. Cyclostomata (Lamprey)</a:t>
            </a:r>
          </a:p>
        </p:txBody>
      </p:sp>
    </p:spTree>
    <p:extLst>
      <p:ext uri="{BB962C8B-B14F-4D97-AF65-F5344CB8AC3E}">
        <p14:creationId xmlns:p14="http://schemas.microsoft.com/office/powerpoint/2010/main" xmlns="" val="1621006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GB" b="1" dirty="0"/>
              <a:t>1. Cyclostomata (Lamprey)</a:t>
            </a:r>
          </a:p>
        </p:txBody>
      </p:sp>
      <p:pic>
        <p:nvPicPr>
          <p:cNvPr id="4" name="Content Placeholder 3" descr="C:\Users\Lenovo\Desktop\download.jpg">
            <a:extLst>
              <a:ext uri="{FF2B5EF4-FFF2-40B4-BE49-F238E27FC236}">
                <a16:creationId xmlns:a16="http://schemas.microsoft.com/office/drawing/2014/main" xmlns="" id="{2C479930-4529-4679-BC63-5A1CF45BA9D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0037" y="1642341"/>
            <a:ext cx="9768496" cy="4176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31616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508166"/>
            <a:ext cx="10319705" cy="438199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400" dirty="0"/>
              <a:t>Form of skull</a:t>
            </a:r>
            <a:r>
              <a:rPr lang="x-none" sz="2400" dirty="0"/>
              <a:t>شكل الجمجمه : </a:t>
            </a:r>
            <a:r>
              <a:rPr lang="en-GB" sz="2400" dirty="0"/>
              <a:t>elongated and  </a:t>
            </a:r>
            <a:r>
              <a:rPr lang="en-GB" sz="2400" dirty="0" err="1"/>
              <a:t>dorso</a:t>
            </a:r>
            <a:r>
              <a:rPr lang="en-GB" sz="2400" dirty="0"/>
              <a:t>-ventrally flattened.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Skull surface</a:t>
            </a:r>
            <a:r>
              <a:rPr lang="x-none" sz="2400" dirty="0"/>
              <a:t>سطح الجمجمه : </a:t>
            </a:r>
            <a:r>
              <a:rPr lang="en-GB" sz="2400" dirty="0"/>
              <a:t>smooth without sutures.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number of bones</a:t>
            </a:r>
            <a:r>
              <a:rPr lang="x-none" sz="2400" dirty="0"/>
              <a:t>عدد عظام الجمجمه </a:t>
            </a:r>
            <a:r>
              <a:rPr lang="en-GB" sz="2400" dirty="0"/>
              <a:t>: the whole skull is made of cartilage.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foramen magnum</a:t>
            </a:r>
            <a:r>
              <a:rPr lang="x-none" sz="2400" dirty="0"/>
              <a:t>الثقب الكبير او الاعظم : </a:t>
            </a:r>
            <a:r>
              <a:rPr lang="en-GB" sz="2400" dirty="0"/>
              <a:t>posteriorly directed.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interorbital septum</a:t>
            </a:r>
            <a:r>
              <a:rPr lang="x-none" sz="2400" dirty="0"/>
              <a:t>الحاجز بين المحجري : </a:t>
            </a:r>
            <a:r>
              <a:rPr lang="en-GB" sz="2400" dirty="0"/>
              <a:t>absent.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err="1"/>
              <a:t>otic</a:t>
            </a:r>
            <a:r>
              <a:rPr lang="en-GB" sz="2400" dirty="0"/>
              <a:t> bones</a:t>
            </a:r>
            <a:r>
              <a:rPr lang="x-none" sz="2400" dirty="0"/>
              <a:t>العظام السمعيه : </a:t>
            </a:r>
            <a:r>
              <a:rPr lang="en-GB" sz="2400" dirty="0"/>
              <a:t>absent.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GB" b="1" dirty="0"/>
              <a:t>2. </a:t>
            </a:r>
            <a:r>
              <a:rPr lang="en-GB" b="1" dirty="0" err="1"/>
              <a:t>Cartilagenous</a:t>
            </a:r>
            <a:r>
              <a:rPr lang="en-GB" b="1" dirty="0"/>
              <a:t> fish (dogfish)</a:t>
            </a:r>
          </a:p>
        </p:txBody>
      </p:sp>
    </p:spTree>
    <p:extLst>
      <p:ext uri="{BB962C8B-B14F-4D97-AF65-F5344CB8AC3E}">
        <p14:creationId xmlns:p14="http://schemas.microsoft.com/office/powerpoint/2010/main" xmlns="" val="3434731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GB" b="1" dirty="0"/>
              <a:t>2. </a:t>
            </a:r>
            <a:r>
              <a:rPr lang="en-GB" b="1" dirty="0" err="1"/>
              <a:t>Cartilagenous</a:t>
            </a:r>
            <a:r>
              <a:rPr lang="en-GB" b="1" dirty="0"/>
              <a:t> fish (dogfish)</a:t>
            </a:r>
          </a:p>
        </p:txBody>
      </p:sp>
      <p:pic>
        <p:nvPicPr>
          <p:cNvPr id="6" name="Content Placeholder 5" descr="C:\Users\Lenovo\Desktop\3-s2.0-B9780123750600000036-gr3.jpg">
            <a:extLst>
              <a:ext uri="{FF2B5EF4-FFF2-40B4-BE49-F238E27FC236}">
                <a16:creationId xmlns:a16="http://schemas.microsoft.com/office/drawing/2014/main" xmlns="" id="{39F2DBBE-4105-4E0E-BD4E-CD9A0C07F6D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143" y="1627451"/>
            <a:ext cx="10598639" cy="42389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66080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2239" y="1508167"/>
            <a:ext cx="10119948" cy="4102282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dirty="0"/>
              <a:t>form of skull: mostly elongated.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*skull surface: mostly smooth in teleost fish.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*number of bones: high number in comparison with any other vertebrates( reach to more than 180 bones).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*foramen magnum: posteriorly directed.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*inter-orbital septum: present and may be absent in some.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*</a:t>
            </a:r>
            <a:r>
              <a:rPr lang="en-GB" sz="2800" dirty="0" err="1"/>
              <a:t>otic</a:t>
            </a:r>
            <a:r>
              <a:rPr lang="en-GB" sz="2800" dirty="0"/>
              <a:t> bone: absent.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3. Bony fish</a:t>
            </a:r>
          </a:p>
        </p:txBody>
      </p:sp>
    </p:spTree>
    <p:extLst>
      <p:ext uri="{BB962C8B-B14F-4D97-AF65-F5344CB8AC3E}">
        <p14:creationId xmlns:p14="http://schemas.microsoft.com/office/powerpoint/2010/main" xmlns="" val="1620918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GB" b="1" dirty="0"/>
              <a:t>3. Bony fish</a:t>
            </a:r>
          </a:p>
        </p:txBody>
      </p:sp>
      <p:pic>
        <p:nvPicPr>
          <p:cNvPr id="6" name="Content Placeholder 5" descr="C:\Users\Lenovo\Desktop\skull02.gif">
            <a:extLst>
              <a:ext uri="{FF2B5EF4-FFF2-40B4-BE49-F238E27FC236}">
                <a16:creationId xmlns:a16="http://schemas.microsoft.com/office/drawing/2014/main" xmlns="" id="{576144D4-15A1-4211-8CF2-8EE3B4ECD58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215" y="1522176"/>
            <a:ext cx="9603275" cy="4237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32871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508166"/>
            <a:ext cx="10319705" cy="438199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dirty="0"/>
              <a:t>*form of skull: wide and </a:t>
            </a:r>
            <a:r>
              <a:rPr lang="en-GB" sz="2800" dirty="0" err="1"/>
              <a:t>dorso</a:t>
            </a:r>
            <a:r>
              <a:rPr lang="en-GB" sz="2800" dirty="0"/>
              <a:t>-ventral flattened.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*skull surface: rough with distinct sutures..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*number of bones: fewer (about 36 bones).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*foramen magnum: posteriorly directed.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*inter-orbital septum: absent.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*</a:t>
            </a:r>
            <a:r>
              <a:rPr lang="en-GB" sz="2800" dirty="0" err="1"/>
              <a:t>otic</a:t>
            </a:r>
            <a:r>
              <a:rPr lang="en-GB" sz="2800" dirty="0"/>
              <a:t> bones: single bone.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GB" b="1" dirty="0"/>
              <a:t>4. Amphibia</a:t>
            </a:r>
          </a:p>
        </p:txBody>
      </p:sp>
    </p:spTree>
    <p:extLst>
      <p:ext uri="{BB962C8B-B14F-4D97-AF65-F5344CB8AC3E}">
        <p14:creationId xmlns:p14="http://schemas.microsoft.com/office/powerpoint/2010/main" xmlns="" val="365486569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TF66921596_My invention presentation_AAS_v5" id="{87E5ADC5-22B1-48B6-A377-CC62C9F76903}" vid="{35D6D025-A430-4CAD-B81F-81678F6B39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1DB373-C1A1-4924-9AF2-F04368201509}">
  <ds:schemaRefs>
    <ds:schemaRef ds:uri="71af3243-3dd4-4a8d-8c0d-dd76da1f02a5"/>
    <ds:schemaRef ds:uri="http://schemas.microsoft.com/office/infopath/2007/PartnerControls"/>
    <ds:schemaRef ds:uri="http://www.w3.org/XML/1998/namespace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16c05727-aa75-4e4a-9b5f-8a80a1165891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FA01955-FFEB-4169-B0BF-D790410D6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9C8665-7E41-4E8E-957E-307F6F826A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My invention</Template>
  <TotalTime>0</TotalTime>
  <Words>389</Words>
  <Application>Microsoft Office PowerPoint</Application>
  <PresentationFormat>مخصص</PresentationFormat>
  <Paragraphs>70</Paragraphs>
  <Slides>11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Gallery</vt:lpstr>
      <vt:lpstr>Biology 4th Stage Comparative Anatomy lab No. 5</vt:lpstr>
      <vt:lpstr>COMPARATIVE ANATOMY OF VERTEBRATES Skulls</vt:lpstr>
      <vt:lpstr>1. Cyclostomata (Lamprey)</vt:lpstr>
      <vt:lpstr>1. Cyclostomata (Lamprey)</vt:lpstr>
      <vt:lpstr>2. Cartilagenous fish (dogfish)</vt:lpstr>
      <vt:lpstr>2. Cartilagenous fish (dogfish)</vt:lpstr>
      <vt:lpstr>3. Bony fish</vt:lpstr>
      <vt:lpstr>3. Bony fish</vt:lpstr>
      <vt:lpstr>4. Amphibia</vt:lpstr>
      <vt:lpstr>4. Amphibia</vt:lpstr>
      <vt:lpstr>COMPARATIVE ANATOMY OF some  VERTEBRATES Skulls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2020-05-06T03:00:24Z</dcterms:created>
  <dcterms:modified xsi:type="dcterms:W3CDTF">2022-03-10T04:52:39Z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