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46" r:id="rId4"/>
  </p:sldMasterIdLst>
  <p:notesMasterIdLst>
    <p:notesMasterId r:id="rId21"/>
  </p:notesMasterIdLst>
  <p:handoutMasterIdLst>
    <p:handoutMasterId r:id="rId22"/>
  </p:handoutMasterIdLst>
  <p:sldIdLst>
    <p:sldId id="256" r:id="rId5"/>
    <p:sldId id="271" r:id="rId6"/>
    <p:sldId id="274" r:id="rId7"/>
    <p:sldId id="287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96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1AD81DDF-98D4-498E-A94D-DDD7A807AD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391BFCE-55A1-4C09-B4B5-9359AD6F4D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4FA28-26D5-4BDF-9A75-C27596ADE055}" type="datetimeFigureOut">
              <a:rPr lang="en-US" smtClean="0"/>
              <a:pPr/>
              <a:t>3/10/2022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BEEB1F3-97EE-4F0D-B402-E34820EC68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054877F-A04A-4D6A-A0A8-95CC6E2D2A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07CFE-5866-4B40-8953-42375E9B5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5250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E1D6F-8584-4A53-833D-DCA47225B220}" type="datetimeFigureOut">
              <a:rPr lang="en-US" smtClean="0"/>
              <a:pPr/>
              <a:t>3/10/2022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3874D-A20A-4B3E-9C12-F524953D5B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530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Add Footer Here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CC33-2DCE-4117-9F40-AF71294EDE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69010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Add Footer Here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CC33-2DCE-4117-9F40-AF71294ED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6031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Add Footer Here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CC33-2DCE-4117-9F40-AF71294ED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9051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C414FF1F-6558-4E39-87DB-276E44F54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56888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2239" y="2161853"/>
            <a:ext cx="4645152" cy="344859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8679" y="2168318"/>
            <a:ext cx="4645152" cy="344152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2F96D46B-C1B8-46AB-87DF-61A8058B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77750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7315" y="1950795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7315" y="2755515"/>
            <a:ext cx="4645152" cy="264445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2486" y="1954249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2486" y="2752737"/>
            <a:ext cx="4645152" cy="2637371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xmlns="" id="{09471694-1220-4CFC-A31F-622E5D3DE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981749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53955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A5A680F6-C147-410B-94DF-19850752D7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94656" y="1865037"/>
            <a:ext cx="8802688" cy="312792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010242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5246" y="1645522"/>
            <a:ext cx="5807176" cy="3840852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0909" y="1645522"/>
            <a:ext cx="3600000" cy="383672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1B74F78C-6D32-47C3-ABB2-6E7092A9C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281653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Gallery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0394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638" y="5144980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9DE9A20D-024F-4A17-9B20-526AA403725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0210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37D8F60F-F9DD-4AAC-BF28-C004CCDF2D6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87363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xmlns="" id="{8F09FDD8-5B1C-4AAA-8EEC-0A77C9E477D1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595889" y="5144979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E6DF0B7E-E17E-4875-966D-4DE67F755B7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306587" y="5144978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xmlns="" id="{93809A32-C7A4-4739-994B-BE492F855A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0908" y="1617663"/>
            <a:ext cx="9618391" cy="1336675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2C1ABD52-D5FE-4FC2-8449-5DA0E5285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242703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Add Footer Here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CC33-2DCE-4117-9F40-AF71294ED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2144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Add Footer Here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CC33-2DCE-4117-9F40-AF71294EDE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012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Add Footer Here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CC33-2DCE-4117-9F40-AF71294EDE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10223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Add Footer Here</a:t>
            </a:r>
            <a:endParaRPr lang="en-US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CC33-2DCE-4117-9F40-AF71294EDE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78215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Add Footer Here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CC33-2DCE-4117-9F40-AF71294EDE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86886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noProof="0" smtClean="0"/>
              <a:t>Add Footer Here </a:t>
            </a:r>
            <a:endParaRPr lang="en-US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CC33-2DCE-4117-9F40-AF71294ED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821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 smtClean="0"/>
              <a:t>Add Footer Here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1E6CC33-2DCE-4117-9F40-AF71294EDE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11519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Add Footer Here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6CC33-2DCE-4117-9F40-AF71294ED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258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noProof="0" smtClean="0"/>
              <a:t>Add Footer Here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1E6CC33-2DCE-4117-9F40-AF71294EDE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7585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686" r:id="rId12"/>
    <p:sldLayoutId id="2147483688" r:id="rId13"/>
    <p:sldLayoutId id="2147483689" r:id="rId14"/>
    <p:sldLayoutId id="2147483690" r:id="rId15"/>
    <p:sldLayoutId id="2147483697" r:id="rId16"/>
    <p:sldLayoutId id="2147483692" r:id="rId17"/>
    <p:sldLayoutId id="2147483696" r:id="rId1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atin typeface="Algerian" panose="04020705040A02060702" pitchFamily="82" charset="0"/>
              </a:rPr>
              <a:t>Biology 4th Stage</a:t>
            </a:r>
            <a:br>
              <a:rPr lang="en-US" sz="4800" dirty="0">
                <a:latin typeface="Algerian" panose="04020705040A02060702" pitchFamily="82" charset="0"/>
              </a:rPr>
            </a:br>
            <a:r>
              <a:rPr lang="en-US" sz="4800" dirty="0">
                <a:latin typeface="Algerian" panose="04020705040A02060702" pitchFamily="82" charset="0"/>
              </a:rPr>
              <a:t>Comparative Anatomy</a:t>
            </a:r>
            <a:br>
              <a:rPr lang="en-US" sz="4800" dirty="0">
                <a:latin typeface="Algerian" panose="04020705040A02060702" pitchFamily="82" charset="0"/>
              </a:rPr>
            </a:br>
            <a:r>
              <a:rPr lang="en-US" sz="4800" dirty="0">
                <a:latin typeface="Algerian" panose="04020705040A02060702" pitchFamily="82" charset="0"/>
              </a:rPr>
              <a:t>lab No. 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225" y="4577539"/>
            <a:ext cx="8637072" cy="977621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Edit by  Dr. hind </a:t>
            </a:r>
            <a:r>
              <a:rPr lang="en-US" sz="3200" dirty="0" err="1" smtClean="0"/>
              <a:t>mahmood</a:t>
            </a:r>
            <a:r>
              <a:rPr lang="en-US" sz="3200" dirty="0" smtClean="0"/>
              <a:t> </a:t>
            </a:r>
            <a:r>
              <a:rPr lang="en-US" sz="3200" smtClean="0"/>
              <a:t>jumaah</a:t>
            </a:r>
            <a:endParaRPr lang="en-US" sz="3200" dirty="0"/>
          </a:p>
        </p:txBody>
      </p:sp>
      <p:pic>
        <p:nvPicPr>
          <p:cNvPr id="5" name="Graphic 4" descr="Brain in head icon&#10;">
            <a:extLst>
              <a:ext uri="{FF2B5EF4-FFF2-40B4-BE49-F238E27FC236}">
                <a16:creationId xmlns:a16="http://schemas.microsoft.com/office/drawing/2014/main" xmlns="" id="{D011E263-3212-4780-A140-E652B108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07471" y="198900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42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A857F928-E9FE-48E7-A60A-88D6BBCD1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Procoelous</a:t>
            </a:r>
            <a:r>
              <a:rPr lang="x-none" b="1" dirty="0"/>
              <a:t>مقعره من الامام محدبه من الخلف </a:t>
            </a:r>
          </a:p>
        </p:txBody>
      </p:sp>
      <p:pic>
        <p:nvPicPr>
          <p:cNvPr id="4" name="Content Placeholder 3" descr="C:\Users\Lenovo\Desktop\RgT91miyIPBSXN0rphF6KA.jpg">
            <a:extLst>
              <a:ext uri="{FF2B5EF4-FFF2-40B4-BE49-F238E27FC236}">
                <a16:creationId xmlns:a16="http://schemas.microsoft.com/office/drawing/2014/main" xmlns="" id="{973B401E-8DDA-46B4-AC0A-907824B6E06D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356186" y="1737360"/>
            <a:ext cx="4591554" cy="416502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83EC829-D972-4C47-833A-EF38B55CE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3275" y="1891258"/>
            <a:ext cx="5833269" cy="4223637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Anterior face of centrum is concave and posterior face is convex.</a:t>
            </a:r>
            <a:endParaRPr lang="en-GB" sz="32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Example: typical vertebrae of frog and most reptiles.</a:t>
            </a:r>
            <a:endParaRPr lang="en-GB" sz="32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222669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A857F928-E9FE-48E7-A60A-88D6BBCD1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26" y="313200"/>
            <a:ext cx="11146546" cy="1049235"/>
          </a:xfrm>
        </p:spPr>
        <p:txBody>
          <a:bodyPr>
            <a:normAutofit fontScale="90000"/>
          </a:bodyPr>
          <a:lstStyle/>
          <a:p>
            <a:r>
              <a:rPr lang="en-GB" sz="4900" b="1" dirty="0" err="1" smtClean="0"/>
              <a:t>Opisthocoelous</a:t>
            </a:r>
            <a:r>
              <a:rPr lang="en-GB" b="1" dirty="0" smtClean="0"/>
              <a:t> </a:t>
            </a:r>
            <a:r>
              <a:rPr lang="x-none" b="1" dirty="0"/>
              <a:t>خلفية التقعر </a:t>
            </a:r>
            <a:r>
              <a:rPr lang="en-GB" b="1" dirty="0" smtClean="0"/>
              <a:t/>
            </a:r>
            <a:br>
              <a:rPr lang="en-GB" b="1" dirty="0" smtClean="0"/>
            </a:br>
            <a:r>
              <a:rPr lang="x-none" b="1" dirty="0" smtClean="0"/>
              <a:t>(</a:t>
            </a:r>
            <a:r>
              <a:rPr lang="x-none" b="1" dirty="0"/>
              <a:t>مقعره من الخلف محدبه من الامام)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83EC829-D972-4C47-833A-EF38B55CE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4363" y="2041384"/>
            <a:ext cx="5833269" cy="4223637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Centrum is concave posteriorly and convex anteriorly.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Example : Cervical vertebrae of some large ungulates</a:t>
            </a:r>
            <a:r>
              <a:rPr lang="x-none" sz="3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الفقرات العنقيه في الظلفيات .</a:t>
            </a:r>
          </a:p>
        </p:txBody>
      </p:sp>
      <p:pic>
        <p:nvPicPr>
          <p:cNvPr id="5" name="Picture 4" descr="C:\Users\Lenovo\Desktop\opisthocoelous-1505D3F878034B347EB-thumb400.png">
            <a:extLst>
              <a:ext uri="{FF2B5EF4-FFF2-40B4-BE49-F238E27FC236}">
                <a16:creationId xmlns:a16="http://schemas.microsoft.com/office/drawing/2014/main" xmlns="" id="{A91CAFAB-1564-48F1-AA11-9922610A50F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6231" y="1741134"/>
            <a:ext cx="4702541" cy="41239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6084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A857F928-E9FE-48E7-A60A-88D6BBCD1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871" y="0"/>
            <a:ext cx="10058400" cy="1450757"/>
          </a:xfrm>
        </p:spPr>
        <p:txBody>
          <a:bodyPr/>
          <a:lstStyle/>
          <a:p>
            <a:r>
              <a:rPr lang="en-GB" b="1" dirty="0"/>
              <a:t>Amphicoelous</a:t>
            </a:r>
            <a:r>
              <a:rPr lang="x-none" b="1" dirty="0"/>
              <a:t>ثنائية التقعر (مقعرة الوجهين)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83EC829-D972-4C47-833A-EF38B55CE4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4361" y="1591008"/>
            <a:ext cx="5833269" cy="4223637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Centrum is concave at both ends.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Example: Vertebrae of fish and 8th vertebra of  frog.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x-none" sz="32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C:\Users\Lenovo\Desktop\A4VTIxV.ytH96568153mBA.jpg">
            <a:extLst>
              <a:ext uri="{FF2B5EF4-FFF2-40B4-BE49-F238E27FC236}">
                <a16:creationId xmlns:a16="http://schemas.microsoft.com/office/drawing/2014/main" xmlns="" id="{83AD09FE-B5A4-4106-A1F5-F10AFEEA128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1432" y="1591007"/>
            <a:ext cx="4968166" cy="4223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7178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1F3688ED-3F54-4ED5-BDC5-5549855A3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063" y="163074"/>
            <a:ext cx="11347937" cy="1049235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Acoelous or </a:t>
            </a:r>
            <a:r>
              <a:rPr lang="en-GB" b="1" dirty="0" err="1"/>
              <a:t>amphiplatyan</a:t>
            </a:r>
            <a:r>
              <a:rPr lang="x-none" b="1" dirty="0"/>
              <a:t>عديمة التقعر او مسطحة الوجهين </a:t>
            </a:r>
            <a:endParaRPr lang="en-GB" b="1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B09BEB93-E1B3-461F-BAB1-6249C0BE6A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6731" y="1823660"/>
            <a:ext cx="5828218" cy="4178554"/>
          </a:xfrm>
        </p:spPr>
        <p:txBody>
          <a:bodyPr>
            <a:normAutofit/>
          </a:bodyPr>
          <a:lstStyle/>
          <a:p>
            <a:r>
              <a:rPr lang="en-US" sz="3200" b="1" dirty="0"/>
              <a:t>Centrum is flat at both ends.</a:t>
            </a:r>
          </a:p>
          <a:p>
            <a:r>
              <a:rPr lang="en-US" sz="3200" b="1" dirty="0"/>
              <a:t>Example: Vertebrae of mammals.</a:t>
            </a:r>
          </a:p>
          <a:p>
            <a:endParaRPr lang="en-GB" sz="3200" b="1" dirty="0"/>
          </a:p>
        </p:txBody>
      </p:sp>
      <p:pic>
        <p:nvPicPr>
          <p:cNvPr id="5" name="Content Placeholder 4" descr="C:\Users\Lenovo\Desktop\acoelous-1505D3FDAF47C6FE984-thumb400.png">
            <a:extLst>
              <a:ext uri="{FF2B5EF4-FFF2-40B4-BE49-F238E27FC236}">
                <a16:creationId xmlns:a16="http://schemas.microsoft.com/office/drawing/2014/main" xmlns="" id="{8BE6EE2A-8B5C-4A04-9565-BB8BF109F8CD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6995" y="1755420"/>
            <a:ext cx="4944879" cy="4442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7230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1F3688ED-3F54-4ED5-BDC5-5549855A3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123" y="163075"/>
            <a:ext cx="11347937" cy="1049235"/>
          </a:xfrm>
        </p:spPr>
        <p:txBody>
          <a:bodyPr/>
          <a:lstStyle/>
          <a:p>
            <a:r>
              <a:rPr lang="en-GB" b="1" dirty="0"/>
              <a:t>Heterocoelous</a:t>
            </a:r>
            <a:r>
              <a:rPr lang="x-none" b="1" dirty="0"/>
              <a:t>السرجيه او متباينة التقعر </a:t>
            </a:r>
            <a:endParaRPr lang="en-GB" b="1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B09BEB93-E1B3-461F-BAB1-6249C0BE6A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8791" y="1819552"/>
            <a:ext cx="5331300" cy="4178554"/>
          </a:xfrm>
        </p:spPr>
        <p:txBody>
          <a:bodyPr>
            <a:normAutofit/>
          </a:bodyPr>
          <a:lstStyle/>
          <a:p>
            <a:r>
              <a:rPr lang="en-US" sz="3200" b="1" dirty="0"/>
              <a:t>Centrum is like a saddle</a:t>
            </a:r>
            <a:r>
              <a:rPr lang="x-none" sz="3200" b="1" dirty="0"/>
              <a:t>سرج .</a:t>
            </a:r>
          </a:p>
          <a:p>
            <a:r>
              <a:rPr lang="en-US" sz="3200" b="1" dirty="0"/>
              <a:t>Example : Vertebrae of modern birds.</a:t>
            </a:r>
          </a:p>
        </p:txBody>
      </p:sp>
      <p:pic>
        <p:nvPicPr>
          <p:cNvPr id="6" name="Picture 5" descr="C:\Users\Lenovo\Desktop\heterocoelous-1505D4010B0552A7A30-thumb400.png">
            <a:extLst>
              <a:ext uri="{FF2B5EF4-FFF2-40B4-BE49-F238E27FC236}">
                <a16:creationId xmlns:a16="http://schemas.microsoft.com/office/drawing/2014/main" xmlns="" id="{5BC9D519-787A-46BF-8CD0-2B2F513A9A8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0091" y="1819552"/>
            <a:ext cx="5442511" cy="4301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4686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1F3688ED-3F54-4ED5-BDC5-5549855A3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Biconvex</a:t>
            </a:r>
            <a:r>
              <a:rPr lang="x-none" b="1" dirty="0"/>
              <a:t>محدبة الوجهين </a:t>
            </a:r>
            <a:endParaRPr lang="en-GB" b="1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B09BEB93-E1B3-461F-BAB1-6249C0BE6A6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Centrum is biconvex at both ends.</a:t>
            </a:r>
          </a:p>
          <a:p>
            <a:r>
              <a:rPr lang="en-US" sz="2400" b="1" dirty="0"/>
              <a:t>Example : Sacral vertebra of frog</a:t>
            </a:r>
            <a:r>
              <a:rPr lang="x-none" sz="2400" b="1" dirty="0"/>
              <a:t>الفقره العجزيه في الضفدع .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5788" y="2972260"/>
            <a:ext cx="7706212" cy="3005208"/>
          </a:xfrm>
        </p:spPr>
      </p:pic>
    </p:spTree>
    <p:extLst>
      <p:ext uri="{BB962C8B-B14F-4D97-AF65-F5344CB8AC3E}">
        <p14:creationId xmlns:p14="http://schemas.microsoft.com/office/powerpoint/2010/main" xmlns="" val="39442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vertebrae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/>
        </p:blipFill>
        <p:spPr>
          <a:xfrm>
            <a:off x="3480841" y="1846263"/>
            <a:ext cx="5290644" cy="4022725"/>
          </a:xfrm>
        </p:spPr>
      </p:pic>
    </p:spTree>
    <p:extLst>
      <p:ext uri="{BB962C8B-B14F-4D97-AF65-F5344CB8AC3E}">
        <p14:creationId xmlns:p14="http://schemas.microsoft.com/office/powerpoint/2010/main" xmlns="" val="74986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4787" y="819883"/>
            <a:ext cx="8637073" cy="2541431"/>
          </a:xfrm>
        </p:spPr>
        <p:txBody>
          <a:bodyPr>
            <a:noAutofit/>
          </a:bodyPr>
          <a:lstStyle/>
          <a:p>
            <a:pPr algn="ctr"/>
            <a:r>
              <a:rPr lang="en-US" sz="4800" dirty="0">
                <a:latin typeface="Algerian" panose="04020705040A02060702" pitchFamily="82" charset="0"/>
              </a:rPr>
              <a:t>Vertebral column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/>
          <a:lstStyle/>
          <a:p>
            <a:pPr algn="ctr"/>
            <a:endParaRPr lang="en-US" dirty="0"/>
          </a:p>
        </p:txBody>
      </p:sp>
      <p:pic>
        <p:nvPicPr>
          <p:cNvPr id="5" name="Graphic 4" descr="Brain in head icon&#10;">
            <a:extLst>
              <a:ext uri="{FF2B5EF4-FFF2-40B4-BE49-F238E27FC236}">
                <a16:creationId xmlns:a16="http://schemas.microsoft.com/office/drawing/2014/main" xmlns="" id="{D011E263-3212-4780-A140-E652B108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07471" y="198900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801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GB" b="1" dirty="0"/>
              <a:t>Notochord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767473"/>
            <a:ext cx="10729316" cy="3841757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3200" b="1" dirty="0"/>
              <a:t>In  all  chordate  embryos, the  first  axial  endoskeleton  to  appear is  un-segmented  gelatinous  rod, the  notochord.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3200" b="1" dirty="0"/>
              <a:t>It is present below the nerve cord and above the digestive tract.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3200" b="1" dirty="0"/>
              <a:t>Its ancestral predecessor is not known but it probably originated from endoderm</a:t>
            </a:r>
            <a:r>
              <a:rPr lang="en-US" sz="3200" b="1" dirty="0" smtClean="0"/>
              <a:t>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343473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GB" b="1" dirty="0"/>
              <a:t>Notochord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767473"/>
            <a:ext cx="10729316" cy="3841757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3200" b="1" dirty="0"/>
              <a:t>Typically, notochord is covered by inner and outer elastic fibrous connective tissue sheaths called elastic </a:t>
            </a:r>
            <a:r>
              <a:rPr lang="en-US" sz="3200" b="1" dirty="0" err="1"/>
              <a:t>interna</a:t>
            </a:r>
            <a:r>
              <a:rPr lang="en-US" sz="3200" b="1" dirty="0"/>
              <a:t> and elastic externa, respectively.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3200" b="1" dirty="0"/>
              <a:t>In </a:t>
            </a:r>
            <a:r>
              <a:rPr lang="en-US" sz="3200" b="1" dirty="0" err="1"/>
              <a:t>protochordates</a:t>
            </a:r>
            <a:r>
              <a:rPr lang="en-US" sz="3200" b="1" dirty="0"/>
              <a:t> (amphioxus) and </a:t>
            </a:r>
            <a:r>
              <a:rPr lang="en-US" sz="3200" b="1" dirty="0" err="1"/>
              <a:t>cyclostomata</a:t>
            </a:r>
            <a:r>
              <a:rPr lang="en-US" sz="3200" b="1" dirty="0"/>
              <a:t> (lamprey) , notochord persists throughout the life and continues grow with the animal. But in fishes and higher types, notochord is later on surrounded by  cartilaginous or bony rings, called vertebrae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xmlns="" val="136760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GB" b="1" dirty="0"/>
              <a:t>Notochord</a:t>
            </a:r>
          </a:p>
        </p:txBody>
      </p:sp>
      <p:pic>
        <p:nvPicPr>
          <p:cNvPr id="4" name="Content Placeholder 3" descr="C:\Users\Lenovo\Desktop\lanceletdiagram.jpg">
            <a:extLst>
              <a:ext uri="{FF2B5EF4-FFF2-40B4-BE49-F238E27FC236}">
                <a16:creationId xmlns:a16="http://schemas.microsoft.com/office/drawing/2014/main" xmlns="" id="{60F32366-9DA2-4BAD-882B-3C073740079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5092" y="1594583"/>
            <a:ext cx="7782658" cy="361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Lenovo\Desktop\1_notochord.jpg">
            <a:extLst>
              <a:ext uri="{FF2B5EF4-FFF2-40B4-BE49-F238E27FC236}">
                <a16:creationId xmlns:a16="http://schemas.microsoft.com/office/drawing/2014/main" xmlns="" id="{25E6E542-95B5-4417-A498-FB2EB7057B9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34804" y="1594583"/>
            <a:ext cx="2857500" cy="3562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32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GB" b="1" dirty="0"/>
              <a:t>Vertebrae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753826"/>
            <a:ext cx="10429065" cy="4381995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3200" b="1" dirty="0"/>
              <a:t>Backbone or vertebral column of all vertebrates is found of metameric series of many small and essentially similar pieces, called vertebrae.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3200" b="1" dirty="0"/>
              <a:t>Vertebra is the unit of vertebral column.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3200" b="1" dirty="0"/>
              <a:t>Morphologically, vertebrae differ in different vertebrates or even in different regions of the same vertebrate, but all vertebrae are built according to a similar basic pattern. </a:t>
            </a:r>
          </a:p>
        </p:txBody>
      </p:sp>
    </p:spTree>
    <p:extLst>
      <p:ext uri="{BB962C8B-B14F-4D97-AF65-F5344CB8AC3E}">
        <p14:creationId xmlns:p14="http://schemas.microsoft.com/office/powerpoint/2010/main" xmlns="" val="340919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5494F665-558C-4A8B-BB0D-BCD01F1B7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Basic structure of vertebra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BD7F5439-2C06-4D65-96E4-4DFE84176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735329" cy="4023360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3200" b="1" dirty="0"/>
              <a:t>Typically a vertebra has a cylindrical, body or centrum which encloses or replaces the embryonic notochord.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3200" b="1" dirty="0"/>
              <a:t>Above the centrum is the neural arch produced dorsally into a neural spine.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3200" b="1" dirty="0"/>
              <a:t>Successive neural arches enclose a vertebral or neural canal in which the spinal cord lies.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3200" b="1" dirty="0"/>
              <a:t>Each vertebra posses several processes.</a:t>
            </a:r>
          </a:p>
          <a:p>
            <a:pPr algn="just"/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390279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5494F665-558C-4A8B-BB0D-BCD01F1B7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Basic structure of vertebra</a:t>
            </a:r>
          </a:p>
        </p:txBody>
      </p:sp>
      <p:pic>
        <p:nvPicPr>
          <p:cNvPr id="4" name="Content Placeholder 3" descr="C:\Users\Lenovo\Desktop\45ff80a1faa8cfd428c14b615e13c32f.jpg">
            <a:extLst>
              <a:ext uri="{FF2B5EF4-FFF2-40B4-BE49-F238E27FC236}">
                <a16:creationId xmlns:a16="http://schemas.microsoft.com/office/drawing/2014/main" xmlns="" id="{84975BBD-D434-4A19-84FA-8279B34250A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543391" y="1846263"/>
            <a:ext cx="5165544" cy="4022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7296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A857F928-E9FE-48E7-A60A-88D6BBCD1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Type  of vertebrae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04FD4E71-10D1-4A2B-8319-E9C2A74E3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Vertebrae classified according to their  centrum into :</a:t>
            </a:r>
          </a:p>
          <a:p>
            <a:pPr marL="457200" lvl="1" indent="0">
              <a:buNone/>
            </a:pPr>
            <a:r>
              <a:rPr lang="en-GB" sz="3200" b="1" dirty="0"/>
              <a:t>1.	Procoelous</a:t>
            </a:r>
            <a:r>
              <a:rPr lang="x-none" sz="3200" b="1" dirty="0"/>
              <a:t>مقعره من الامام محدبه من الخلف </a:t>
            </a:r>
            <a:endParaRPr lang="en-US" sz="3200" b="1" dirty="0"/>
          </a:p>
          <a:p>
            <a:pPr marL="457200" lvl="1" indent="0">
              <a:buNone/>
            </a:pPr>
            <a:r>
              <a:rPr lang="en-GB" sz="3200" b="1" dirty="0"/>
              <a:t>2.	</a:t>
            </a:r>
            <a:r>
              <a:rPr lang="en-GB" sz="3200" b="1" dirty="0" err="1"/>
              <a:t>Opisthocoelous</a:t>
            </a:r>
            <a:r>
              <a:rPr lang="x-none" sz="3200" b="1" dirty="0"/>
              <a:t>خلفية التقعر (مقعره من الخلف محدبه من الامام) </a:t>
            </a:r>
            <a:endParaRPr lang="en-US" sz="3200" b="1" dirty="0"/>
          </a:p>
          <a:p>
            <a:pPr marL="457200" lvl="1" indent="0">
              <a:buNone/>
            </a:pPr>
            <a:r>
              <a:rPr lang="en-GB" sz="3200" b="1" dirty="0"/>
              <a:t>3.	Amphicoelous</a:t>
            </a:r>
            <a:r>
              <a:rPr lang="x-none" sz="3200" b="1" dirty="0"/>
              <a:t>ثنائية التقعر (مقعرة الوجهين) </a:t>
            </a:r>
            <a:endParaRPr lang="en-US" sz="3200" b="1" dirty="0"/>
          </a:p>
          <a:p>
            <a:pPr marL="457200" lvl="1" indent="0">
              <a:buNone/>
            </a:pPr>
            <a:r>
              <a:rPr lang="en-GB" sz="3200" b="1" dirty="0"/>
              <a:t>4</a:t>
            </a:r>
            <a:r>
              <a:rPr lang="en-GB" sz="3200" b="1" dirty="0" smtClean="0"/>
              <a:t>.  </a:t>
            </a:r>
            <a:r>
              <a:rPr lang="en-GB" sz="3200" b="1" dirty="0"/>
              <a:t>Acoelous or </a:t>
            </a:r>
            <a:r>
              <a:rPr lang="en-GB" sz="3200" b="1" dirty="0" err="1"/>
              <a:t>amphiplatyan</a:t>
            </a:r>
            <a:r>
              <a:rPr lang="x-none" sz="3200" b="1" dirty="0"/>
              <a:t>عديمة التقعر او مسطحة الوجهين </a:t>
            </a:r>
            <a:endParaRPr lang="en-US" sz="3200" b="1" dirty="0"/>
          </a:p>
          <a:p>
            <a:pPr marL="457200" lvl="1" indent="0">
              <a:buNone/>
            </a:pPr>
            <a:r>
              <a:rPr lang="en-US" sz="3200" b="1" dirty="0"/>
              <a:t>5.	Heterocoelous</a:t>
            </a:r>
            <a:r>
              <a:rPr lang="x-none" sz="3200" b="1" dirty="0"/>
              <a:t>السرجيه او متباينة التقعر </a:t>
            </a:r>
            <a:endParaRPr lang="en-US" sz="3200" b="1" dirty="0"/>
          </a:p>
          <a:p>
            <a:pPr marL="457200" lvl="1" indent="0">
              <a:buNone/>
            </a:pPr>
            <a:r>
              <a:rPr lang="en-US" sz="3200" b="1" dirty="0"/>
              <a:t>6. </a:t>
            </a:r>
            <a:r>
              <a:rPr lang="en-US" sz="3200" b="1" dirty="0" smtClean="0"/>
              <a:t> Biconvex</a:t>
            </a:r>
            <a:r>
              <a:rPr lang="x-none" sz="3200" b="1" dirty="0"/>
              <a:t>محدبة الوجهين </a:t>
            </a:r>
            <a:endParaRPr lang="en-US" sz="3200" b="1" dirty="0"/>
          </a:p>
          <a:p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xmlns="" val="158573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1DB373-C1A1-4924-9AF2-F04368201509}">
  <ds:schemaRefs>
    <ds:schemaRef ds:uri="http://purl.org/dc/dcmitype/"/>
    <ds:schemaRef ds:uri="http://purl.org/dc/terms/"/>
    <ds:schemaRef ds:uri="http://schemas.microsoft.com/office/2006/documentManagement/types"/>
    <ds:schemaRef ds:uri="71af3243-3dd4-4a8d-8c0d-dd76da1f02a5"/>
    <ds:schemaRef ds:uri="http://schemas.microsoft.com/office/infopath/2007/PartnerControls"/>
    <ds:schemaRef ds:uri="http://purl.org/dc/elements/1.1/"/>
    <ds:schemaRef ds:uri="16c05727-aa75-4e4a-9b5f-8a80a1165891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FA01955-FFEB-4169-B0BF-D790410D6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9C8665-7E41-4E8E-957E-307F6F826A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404</Words>
  <Application>Microsoft Office PowerPoint</Application>
  <PresentationFormat>مخصص</PresentationFormat>
  <Paragraphs>48</Paragraphs>
  <Slides>16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Retrospect</vt:lpstr>
      <vt:lpstr>Biology 4th Stage Comparative Anatomy lab No. 7</vt:lpstr>
      <vt:lpstr>Vertebral column</vt:lpstr>
      <vt:lpstr>Notochord</vt:lpstr>
      <vt:lpstr>Notochord</vt:lpstr>
      <vt:lpstr>Notochord</vt:lpstr>
      <vt:lpstr>Vertebrae</vt:lpstr>
      <vt:lpstr>Basic structure of vertebra</vt:lpstr>
      <vt:lpstr>Basic structure of vertebra</vt:lpstr>
      <vt:lpstr>Type  of vertebrae</vt:lpstr>
      <vt:lpstr>Procoelousمقعره من الامام محدبه من الخلف </vt:lpstr>
      <vt:lpstr>Opisthocoelous خلفية التقعر  (مقعره من الخلف محدبه من الامام) </vt:lpstr>
      <vt:lpstr>Amphicoelousثنائية التقعر (مقعرة الوجهين) </vt:lpstr>
      <vt:lpstr>Acoelous or amphiplatyanعديمة التقعر او مسطحة الوجهين </vt:lpstr>
      <vt:lpstr>Heterocoelousالسرجيه او متباينة التقعر </vt:lpstr>
      <vt:lpstr>Biconvexمحدبة الوجهين </vt:lpstr>
      <vt:lpstr>types of vertebrae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2020-05-06T03:00:24Z</dcterms:created>
  <dcterms:modified xsi:type="dcterms:W3CDTF">2022-03-10T04:53:22Z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