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8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525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53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 </a:t>
            </a:r>
          </a:p>
        </p:txBody>
      </p:sp>
    </p:spTree>
    <p:extLst>
      <p:ext uri="{BB962C8B-B14F-4D97-AF65-F5344CB8AC3E}">
        <p14:creationId xmlns:p14="http://schemas.microsoft.com/office/powerpoint/2010/main" xmlns="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Footer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latin typeface="Algerian" panose="04020705040A02060702" pitchFamily="82" charset="0"/>
              </a:rPr>
              <a:t>Biology 4th Stage</a:t>
            </a:r>
            <a:br>
              <a:rPr lang="en-US" sz="4800" dirty="0">
                <a:latin typeface="Algerian" panose="04020705040A02060702" pitchFamily="82" charset="0"/>
              </a:rPr>
            </a:br>
            <a:r>
              <a:rPr lang="en-US" sz="4800" dirty="0">
                <a:latin typeface="Algerian" panose="04020705040A02060702" pitchFamily="82" charset="0"/>
              </a:rPr>
              <a:t>Comparative Anatomy</a:t>
            </a:r>
            <a:br>
              <a:rPr lang="en-US" sz="4800" dirty="0">
                <a:latin typeface="Algerian" panose="04020705040A02060702" pitchFamily="82" charset="0"/>
              </a:rPr>
            </a:br>
            <a:r>
              <a:rPr lang="en-US" sz="4800" dirty="0">
                <a:latin typeface="Algerian" panose="04020705040A02060702" pitchFamily="82" charset="0"/>
              </a:rPr>
              <a:t>lab No. 8</a:t>
            </a: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xmlns="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/>
          <a:lstStyle/>
          <a:p>
            <a:pPr algn="ctr"/>
            <a:r>
              <a:rPr lang="en-US" dirty="0" smtClean="0"/>
              <a:t>Edit by  Dr. hind </a:t>
            </a:r>
            <a:r>
              <a:rPr lang="en-US" dirty="0" err="1" smtClean="0"/>
              <a:t>mahmood</a:t>
            </a:r>
            <a:r>
              <a:rPr lang="en-US" dirty="0" smtClean="0"/>
              <a:t> </a:t>
            </a:r>
            <a:r>
              <a:rPr lang="en-US" smtClean="0"/>
              <a:t>jumaah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42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787" y="819883"/>
            <a:ext cx="8637073" cy="2541431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Vertebral column part 2</a:t>
            </a: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xmlns="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/>
          <a:lstStyle/>
          <a:p>
            <a:pPr algn="ctr"/>
            <a:r>
              <a:rPr lang="en-US" dirty="0"/>
              <a:t>Edit by Mohammed Sabbar</a:t>
            </a:r>
          </a:p>
        </p:txBody>
      </p:sp>
    </p:spTree>
    <p:extLst>
      <p:ext uri="{BB962C8B-B14F-4D97-AF65-F5344CB8AC3E}">
        <p14:creationId xmlns:p14="http://schemas.microsoft.com/office/powerpoint/2010/main" xmlns="" val="107801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5AB67D5-6467-4D06-938B-E43299398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1.	In Amphioxus and </a:t>
            </a:r>
            <a:r>
              <a:rPr lang="en-US" sz="2400" b="1" dirty="0" err="1"/>
              <a:t>cyclostomata</a:t>
            </a:r>
            <a:r>
              <a:rPr lang="en-US" sz="2400" b="1" dirty="0"/>
              <a:t> the are represented by notochord.</a:t>
            </a:r>
          </a:p>
          <a:p>
            <a:r>
              <a:rPr lang="en-US" sz="2400" b="1" dirty="0"/>
              <a:t>2.	Fish</a:t>
            </a:r>
          </a:p>
          <a:p>
            <a:r>
              <a:rPr lang="en-GB" sz="2400" b="1" dirty="0"/>
              <a:t>3.	Amphibia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1AA5C2D-AA81-44FE-99A2-0C25C76AE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Vertebral column</a:t>
            </a:r>
          </a:p>
        </p:txBody>
      </p:sp>
    </p:spTree>
    <p:extLst>
      <p:ext uri="{BB962C8B-B14F-4D97-AF65-F5344CB8AC3E}">
        <p14:creationId xmlns:p14="http://schemas.microsoft.com/office/powerpoint/2010/main" xmlns="" val="360899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B7789CA-0808-4A78-B56C-B616D7A09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•	In </a:t>
            </a:r>
            <a:r>
              <a:rPr lang="en-US" sz="2400" b="1" dirty="0"/>
              <a:t>dogfish</a:t>
            </a:r>
            <a:r>
              <a:rPr lang="en-US" sz="2400" dirty="0"/>
              <a:t>  there are two types of  vertebrae  represented by :</a:t>
            </a:r>
          </a:p>
          <a:p>
            <a:pPr lvl="1" algn="just"/>
            <a:r>
              <a:rPr lang="en-GB" sz="2000" b="1" dirty="0"/>
              <a:t>1.Trunk vertebrae.</a:t>
            </a:r>
          </a:p>
          <a:p>
            <a:pPr lvl="1" algn="just"/>
            <a:r>
              <a:rPr lang="en-GB" sz="2000" b="1" dirty="0"/>
              <a:t>2.Caudal vertebrae.</a:t>
            </a:r>
          </a:p>
          <a:p>
            <a:pPr algn="just"/>
            <a:r>
              <a:rPr lang="en-GB" sz="2400" dirty="0"/>
              <a:t>* Both types are </a:t>
            </a:r>
            <a:r>
              <a:rPr lang="en-GB" sz="2400" b="1" dirty="0"/>
              <a:t>amphicoelous</a:t>
            </a:r>
            <a:r>
              <a:rPr lang="en-GB" sz="2400" dirty="0"/>
              <a:t>.</a:t>
            </a:r>
          </a:p>
          <a:p>
            <a:pPr algn="just"/>
            <a:r>
              <a:rPr lang="en-US" sz="2400" b="1" dirty="0"/>
              <a:t>The neural arches of the adjacent vertebrae are fused  ( connect with each other)  by  a cartilaginous plates called  intercalated disc.</a:t>
            </a:r>
            <a:endParaRPr lang="en-GB" sz="24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935D9ED-CA02-4267-A365-4A44F46E1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	Fish</a:t>
            </a:r>
          </a:p>
        </p:txBody>
      </p:sp>
    </p:spTree>
    <p:extLst>
      <p:ext uri="{BB962C8B-B14F-4D97-AF65-F5344CB8AC3E}">
        <p14:creationId xmlns:p14="http://schemas.microsoft.com/office/powerpoint/2010/main" xmlns="" val="25705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5693321-0462-4A1B-9EFE-80EBF3AF9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	Fish</a:t>
            </a:r>
          </a:p>
        </p:txBody>
      </p:sp>
      <p:pic>
        <p:nvPicPr>
          <p:cNvPr id="4" name="Content Placeholder 3" descr="C:\Users\Lenovo\Desktop\F1.large.jpg">
            <a:extLst>
              <a:ext uri="{FF2B5EF4-FFF2-40B4-BE49-F238E27FC236}">
                <a16:creationId xmlns:a16="http://schemas.microsoft.com/office/drawing/2014/main" xmlns="" id="{47A9AD09-8796-4947-835F-7A46FA93F28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4364" y="1554609"/>
            <a:ext cx="9603274" cy="3449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17887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8C28BC4-E263-4EE0-B635-C266294AB2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5372330" cy="3891628"/>
          </a:xfrm>
        </p:spPr>
        <p:txBody>
          <a:bodyPr>
            <a:normAutofit/>
          </a:bodyPr>
          <a:lstStyle/>
          <a:p>
            <a:r>
              <a:rPr lang="en-US" dirty="0"/>
              <a:t>•	</a:t>
            </a:r>
            <a:r>
              <a:rPr lang="en-US" b="1" dirty="0"/>
              <a:t>Trunk vertebrae </a:t>
            </a:r>
            <a:r>
              <a:rPr lang="en-US" dirty="0"/>
              <a:t>possess two small transvers processes attached with each a ventral rib.</a:t>
            </a:r>
          </a:p>
          <a:p>
            <a:r>
              <a:rPr lang="en-US" dirty="0"/>
              <a:t>•	In </a:t>
            </a:r>
            <a:r>
              <a:rPr lang="en-US" b="1" dirty="0"/>
              <a:t>Caudal vertebra </a:t>
            </a:r>
            <a:r>
              <a:rPr lang="en-US" dirty="0"/>
              <a:t>the ribs are fused together to form the </a:t>
            </a:r>
            <a:r>
              <a:rPr lang="en-US" dirty="0" err="1"/>
              <a:t>haemal</a:t>
            </a:r>
            <a:r>
              <a:rPr lang="en-US" dirty="0"/>
              <a:t> arch with a </a:t>
            </a:r>
            <a:r>
              <a:rPr lang="en-US" dirty="0" err="1"/>
              <a:t>haemal</a:t>
            </a:r>
            <a:r>
              <a:rPr lang="en-US" dirty="0"/>
              <a:t> canal to pass the caudal artery and vein.</a:t>
            </a:r>
          </a:p>
          <a:p>
            <a:r>
              <a:rPr lang="en-US" dirty="0"/>
              <a:t>•	In </a:t>
            </a:r>
            <a:r>
              <a:rPr lang="en-US" b="1" dirty="0"/>
              <a:t>bony fish </a:t>
            </a:r>
            <a:r>
              <a:rPr lang="en-US" dirty="0"/>
              <a:t>there is no intercalated disc between  the neural arch of the adjacent vertebrae.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C6CE4F1-7339-4DBF-8B38-6BF9A12C4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	Fish</a:t>
            </a:r>
          </a:p>
        </p:txBody>
      </p:sp>
      <p:pic>
        <p:nvPicPr>
          <p:cNvPr id="5" name="Content Placeholder 4" descr="C:\Users\Lenovo\Desktop\trunk_vertebrae_shark1359918377756-thumb400.jpg">
            <a:extLst>
              <a:ext uri="{FF2B5EF4-FFF2-40B4-BE49-F238E27FC236}">
                <a16:creationId xmlns:a16="http://schemas.microsoft.com/office/drawing/2014/main" xmlns="" id="{F2B0654B-61C8-49E8-BC27-5FDBD5E3F442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9724" y="1519115"/>
            <a:ext cx="4333448" cy="228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Lenovo\Desktop\caudal_vertebrae_shark1359918658803-thumb400.jpg">
            <a:extLst>
              <a:ext uri="{FF2B5EF4-FFF2-40B4-BE49-F238E27FC236}">
                <a16:creationId xmlns:a16="http://schemas.microsoft.com/office/drawing/2014/main" xmlns="" id="{31DD3F52-B645-4B87-BAB3-D50375C7D54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9724" y="3804138"/>
            <a:ext cx="4333448" cy="2285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39714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1E996A73-A05F-48FA-BBC9-DFD06E553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	Fish</a:t>
            </a:r>
          </a:p>
        </p:txBody>
      </p:sp>
      <p:pic>
        <p:nvPicPr>
          <p:cNvPr id="7" name="Content Placeholder 6" descr="C:\Users\Lenovo\Desktop\vertebrae.gif">
            <a:extLst>
              <a:ext uri="{FF2B5EF4-FFF2-40B4-BE49-F238E27FC236}">
                <a16:creationId xmlns:a16="http://schemas.microsoft.com/office/drawing/2014/main" xmlns="" id="{A504C52E-B717-4872-A839-A5EA610E400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4362" y="1586462"/>
            <a:ext cx="9603275" cy="4245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2738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6487FF6E-2327-47EA-8F10-82CC9C1EB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1555652"/>
            <a:ext cx="7631724" cy="4575517"/>
          </a:xfrm>
        </p:spPr>
        <p:txBody>
          <a:bodyPr>
            <a:normAutofit/>
          </a:bodyPr>
          <a:lstStyle/>
          <a:p>
            <a:pPr algn="justLow"/>
            <a:r>
              <a:rPr lang="en-US" dirty="0"/>
              <a:t>Vertebral column in frog lies mid-dorsally in body.</a:t>
            </a:r>
          </a:p>
          <a:p>
            <a:pPr algn="justLow"/>
            <a:r>
              <a:rPr lang="en-US" dirty="0"/>
              <a:t>It encloses and protect the spinal cord.</a:t>
            </a:r>
          </a:p>
          <a:p>
            <a:pPr algn="justLow"/>
            <a:r>
              <a:rPr lang="en-US" dirty="0"/>
              <a:t>Vertebral column of frog is exceptionally short in the absence of a tail.</a:t>
            </a:r>
          </a:p>
          <a:p>
            <a:pPr algn="justLow"/>
            <a:r>
              <a:rPr lang="en-US" b="1" u="sng" dirty="0"/>
              <a:t>Atlas vertebra (1st vertebra) </a:t>
            </a:r>
            <a:r>
              <a:rPr lang="en-US" dirty="0"/>
              <a:t>is in the form of a very small bony ring with reduced centrum and neural spine and without transvers processes and </a:t>
            </a:r>
            <a:r>
              <a:rPr lang="en-US" dirty="0" err="1"/>
              <a:t>prezygapophysis</a:t>
            </a:r>
            <a:r>
              <a:rPr lang="en-US" dirty="0"/>
              <a:t>. </a:t>
            </a:r>
          </a:p>
          <a:p>
            <a:pPr algn="justLow"/>
            <a:r>
              <a:rPr lang="en-US" b="1" u="sng" dirty="0"/>
              <a:t>The 2nd vertebra </a:t>
            </a:r>
            <a:r>
              <a:rPr lang="en-US" dirty="0"/>
              <a:t>is typical in structure with slight variation.</a:t>
            </a:r>
          </a:p>
          <a:p>
            <a:pPr algn="justLow"/>
            <a:r>
              <a:rPr lang="en-US" b="1" u="sng" dirty="0"/>
              <a:t>Typical vertebra  </a:t>
            </a:r>
            <a:r>
              <a:rPr lang="en-US" dirty="0"/>
              <a:t>has a ring like form with a large hole, called neural canal, through which the spinal cord passes. The ventral thick and solid rod-like part of the ring is centrum or body.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0262AD8-EF64-4571-A1D4-4C6CA7CC0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	</a:t>
            </a:r>
            <a:r>
              <a:rPr lang="en-US" dirty="0"/>
              <a:t>Amphibia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3" descr="C:\Users\Lenovo\Desktop\atlas-of-the-from-4-638.jpg">
            <a:extLst>
              <a:ext uri="{FF2B5EF4-FFF2-40B4-BE49-F238E27FC236}">
                <a16:creationId xmlns:a16="http://schemas.microsoft.com/office/drawing/2014/main" xmlns="" id="{5805E0FA-DFC8-4EF4-A3C6-4AC879571E5F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11" t="24653" r="19571" b="31861"/>
          <a:stretch/>
        </p:blipFill>
        <p:spPr bwMode="auto">
          <a:xfrm>
            <a:off x="7631723" y="1555651"/>
            <a:ext cx="4493348" cy="4575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84978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6487FF6E-2327-47EA-8F10-82CC9C1EB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1555652"/>
            <a:ext cx="7631724" cy="4575517"/>
          </a:xfrm>
        </p:spPr>
        <p:txBody>
          <a:bodyPr>
            <a:normAutofit/>
          </a:bodyPr>
          <a:lstStyle/>
          <a:p>
            <a:pPr algn="justLow"/>
            <a:r>
              <a:rPr lang="en-US" dirty="0"/>
              <a:t>Dorsal arch of the ring is called </a:t>
            </a:r>
            <a:r>
              <a:rPr lang="en-US" b="1" dirty="0"/>
              <a:t>neural arch</a:t>
            </a:r>
            <a:r>
              <a:rPr lang="en-US" dirty="0"/>
              <a:t>.</a:t>
            </a:r>
          </a:p>
          <a:p>
            <a:pPr algn="justLow"/>
            <a:r>
              <a:rPr lang="en-US" b="1" u="sng" dirty="0"/>
              <a:t>The vertebrae 3-8 </a:t>
            </a:r>
            <a:r>
              <a:rPr lang="en-US" dirty="0"/>
              <a:t>are all represented typical vertebrae.</a:t>
            </a:r>
          </a:p>
          <a:p>
            <a:pPr algn="justLow"/>
            <a:r>
              <a:rPr lang="en-US" b="1" u="sng" dirty="0"/>
              <a:t>The  9th vertebra </a:t>
            </a:r>
            <a:r>
              <a:rPr lang="en-US" dirty="0"/>
              <a:t>is sacral vertebra which is differ s  in many respect from the typical structure  ( its centrum is biconvex, bearing one anterior convexity, fitting into the posterior concavity of 8th vertebrae, and two posterior convexities fitting into the anterior concavities of urostyle).</a:t>
            </a:r>
          </a:p>
          <a:p>
            <a:pPr algn="justLow"/>
            <a:r>
              <a:rPr lang="en-US" b="1" u="sng" dirty="0"/>
              <a:t>Urostyle </a:t>
            </a:r>
            <a:r>
              <a:rPr lang="en-US" dirty="0"/>
              <a:t>is unsegmented part of vertebral column which is as long as the rest of vertebral column. It is somewhat triangular in out line with the pointed apex directed backward.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0262AD8-EF64-4571-A1D4-4C6CA7CC0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	</a:t>
            </a:r>
            <a:r>
              <a:rPr lang="en-US" dirty="0"/>
              <a:t>Amphibia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3" descr="C:\Users\Lenovo\Desktop\atlas-of-the-from-4-638.jpg">
            <a:extLst>
              <a:ext uri="{FF2B5EF4-FFF2-40B4-BE49-F238E27FC236}">
                <a16:creationId xmlns:a16="http://schemas.microsoft.com/office/drawing/2014/main" xmlns="" id="{5805E0FA-DFC8-4EF4-A3C6-4AC879571E5F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11" t="24653" r="19571" b="31861"/>
          <a:stretch/>
        </p:blipFill>
        <p:spPr bwMode="auto">
          <a:xfrm>
            <a:off x="7631723" y="1555651"/>
            <a:ext cx="4493348" cy="4575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4205674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1DB373-C1A1-4924-9AF2-F04368201509}">
  <ds:schemaRefs>
    <ds:schemaRef ds:uri="http://schemas.microsoft.com/office/2006/documentManagement/types"/>
    <ds:schemaRef ds:uri="16c05727-aa75-4e4a-9b5f-8a80a1165891"/>
    <ds:schemaRef ds:uri="http://schemas.openxmlformats.org/package/2006/metadata/core-properties"/>
    <ds:schemaRef ds:uri="71af3243-3dd4-4a8d-8c0d-dd76da1f02a5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</Template>
  <TotalTime>0</TotalTime>
  <Words>245</Words>
  <Application>Microsoft Office PowerPoint</Application>
  <PresentationFormat>مخصص</PresentationFormat>
  <Paragraphs>32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Gallery</vt:lpstr>
      <vt:lpstr>Biology 4th Stage Comparative Anatomy lab No. 8</vt:lpstr>
      <vt:lpstr>Vertebral column part 2</vt:lpstr>
      <vt:lpstr>Vertebral column</vt:lpstr>
      <vt:lpstr>2. Fish</vt:lpstr>
      <vt:lpstr>2. Fish</vt:lpstr>
      <vt:lpstr>2. Fish</vt:lpstr>
      <vt:lpstr>2. Fish</vt:lpstr>
      <vt:lpstr>3. Amphibia </vt:lpstr>
      <vt:lpstr>3. Amphibia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2020-05-06T03:00:24Z</dcterms:created>
  <dcterms:modified xsi:type="dcterms:W3CDTF">2022-03-10T04:53:44Z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