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4" r:id="rId4"/>
  </p:sldMasterIdLst>
  <p:notesMasterIdLst>
    <p:notesMasterId r:id="rId14"/>
  </p:notesMasterIdLst>
  <p:handoutMasterIdLst>
    <p:handoutMasterId r:id="rId15"/>
  </p:handoutMasterIdLst>
  <p:sldIdLst>
    <p:sldId id="256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B71E42"/>
    <a:srgbClr val="E2DED9"/>
    <a:srgbClr val="FDFDFD"/>
    <a:srgbClr val="DEDBD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96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3C2FFA5D-87B4-456A-9821-1D502468CF0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1AD81DDF-98D4-498E-A94D-DDD7A807AD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391BFCE-55A1-4C09-B4B5-9359AD6F4D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E4FA28-26D5-4BDF-9A75-C27596ADE055}" type="datetimeFigureOut">
              <a:rPr lang="en-US" smtClean="0"/>
              <a:pPr/>
              <a:t>3/10/2022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BEEB1F3-97EE-4F0D-B402-E34820EC684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054877F-A04A-4D6A-A0A8-95CC6E2D2A3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507CFE-5866-4B40-8953-42375E9B5D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552507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FE1D6F-8584-4A53-833D-DCA47225B220}" type="datetimeFigureOut">
              <a:rPr lang="en-US" smtClean="0"/>
              <a:pPr/>
              <a:t>3/10/2022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F3874D-A20A-4B3E-9C12-F524953D5B7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5305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7464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7464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13821" y="6370429"/>
            <a:ext cx="3500715" cy="309201"/>
          </a:xfrm>
        </p:spPr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77464" y="6370430"/>
            <a:ext cx="4973915" cy="309201"/>
          </a:xfrm>
        </p:spPr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1777464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56400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Gallery 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0394" y="3128470"/>
            <a:ext cx="3024000" cy="1906565"/>
          </a:xfrm>
        </p:spPr>
        <p:txBody>
          <a:bodyPr anchor="ctr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3638" y="5144980"/>
            <a:ext cx="3036438" cy="807405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9DE9A20D-024F-4A17-9B20-526AA4037253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02108" y="3128470"/>
            <a:ext cx="3024000" cy="1906565"/>
          </a:xfrm>
        </p:spPr>
        <p:txBody>
          <a:bodyPr anchor="ctr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xmlns="" id="{37D8F60F-F9DD-4AAC-BF28-C004CCDF2D6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873638" y="3128470"/>
            <a:ext cx="3024000" cy="1906565"/>
          </a:xfrm>
        </p:spPr>
        <p:txBody>
          <a:bodyPr anchor="ctr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xmlns="" id="{8F09FDD8-5B1C-4AAA-8EEC-0A77C9E477D1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4595889" y="5144979"/>
            <a:ext cx="3036438" cy="807405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xmlns="" id="{E6DF0B7E-E17E-4875-966D-4DE67F755B71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1306587" y="5144978"/>
            <a:ext cx="3036438" cy="807405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5685D963-B130-47E9-AFCC-AEBED2B1155B}"/>
              </a:ext>
            </a:extLst>
          </p:cNvPr>
          <p:cNvCxnSpPr>
            <a:cxnSpLocks/>
          </p:cNvCxnSpPr>
          <p:nvPr userDrawn="1"/>
        </p:nvCxnSpPr>
        <p:spPr>
          <a:xfrm>
            <a:off x="448407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2FA9B6CF-713A-4942-BE35-A61AFCDDFD3D}"/>
              </a:ext>
            </a:extLst>
          </p:cNvPr>
          <p:cNvCxnSpPr>
            <a:cxnSpLocks/>
          </p:cNvCxnSpPr>
          <p:nvPr userDrawn="1"/>
        </p:nvCxnSpPr>
        <p:spPr>
          <a:xfrm>
            <a:off x="775774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>
            <a:extLst>
              <a:ext uri="{FF2B5EF4-FFF2-40B4-BE49-F238E27FC236}">
                <a16:creationId xmlns:a16="http://schemas.microsoft.com/office/drawing/2014/main" xmlns="" id="{93809A32-C7A4-4739-994B-BE492F855AC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90908" y="1617663"/>
            <a:ext cx="9618391" cy="1336675"/>
          </a:xfrm>
        </p:spPr>
        <p:txBody>
          <a:bodyPr>
            <a:no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2C1ABD52-D5FE-4FC2-8449-5DA0E5285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2242703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6069" y="6332578"/>
            <a:ext cx="4315852" cy="320123"/>
          </a:xfrm>
        </p:spPr>
        <p:txBody>
          <a:bodyPr/>
          <a:lstStyle>
            <a:lvl1pPr algn="r">
              <a:defRPr/>
            </a:lvl1pPr>
          </a:lstStyle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6332578"/>
            <a:ext cx="5541004" cy="320931"/>
          </a:xfrm>
        </p:spPr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81589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Title 5">
            <a:extLst>
              <a:ext uri="{FF2B5EF4-FFF2-40B4-BE49-F238E27FC236}">
                <a16:creationId xmlns:a16="http://schemas.microsoft.com/office/drawing/2014/main" xmlns="" id="{C414FF1F-6558-4E39-87DB-276E44F54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56888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4423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0777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1780777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880136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2239" y="2161853"/>
            <a:ext cx="4645152" cy="344859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8679" y="2168318"/>
            <a:ext cx="4645152" cy="3441520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4715607D-9DE2-4687-AAF8-EF2427252A90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2F96D46B-C1B8-46AB-87DF-61A8058B1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277750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7315" y="1950795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87315" y="2755515"/>
            <a:ext cx="4645152" cy="2644457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2486" y="1954249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2486" y="2752737"/>
            <a:ext cx="4645152" cy="2637371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C384AA55-1960-47F4-BA3C-E97A6F2D0B19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Title 8">
            <a:extLst>
              <a:ext uri="{FF2B5EF4-FFF2-40B4-BE49-F238E27FC236}">
                <a16:creationId xmlns:a16="http://schemas.microsoft.com/office/drawing/2014/main" xmlns="" id="{09471694-1220-4CFC-A31F-622E5D3DE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981749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FFB55B52-B62C-4800-AAC1-B15AF2FE1F45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3DF0054B-B64C-418E-A1B8-428EE4A1D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53955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FFB55B52-B62C-4800-AAC1-B15AF2FE1F45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3DF0054B-B64C-418E-A1B8-428EE4A1D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A5A680F6-C147-410B-94DF-19850752D7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94656" y="1865037"/>
            <a:ext cx="8802688" cy="312792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/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4010242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 </a:t>
            </a:r>
          </a:p>
        </p:txBody>
      </p:sp>
    </p:spTree>
    <p:extLst>
      <p:ext uri="{BB962C8B-B14F-4D97-AF65-F5344CB8AC3E}">
        <p14:creationId xmlns:p14="http://schemas.microsoft.com/office/powerpoint/2010/main" xmlns="" val="3771245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95246" y="1645522"/>
            <a:ext cx="5807176" cy="3840852"/>
          </a:xfrm>
        </p:spPr>
        <p:txBody>
          <a:bodyPr anchor="ctr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0909" y="1645522"/>
            <a:ext cx="3600000" cy="3836725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1B74F78C-6D32-47C3-ABB2-6E7092A9C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281653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3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 cstate="screen">
            <a:extLst>
              <a:ext uri="{BEBA8EAE-BF5A-486C-A8C5-ECC9F3942E4B}">
                <a14:imgProps xmlns:a14="http://schemas.microsoft.com/office/drawing/2010/main" xmlns="">
                  <a14:imgLayer r:embed="rId1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4363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96923" y="6340793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4364" y="6339730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Add Footer Here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87587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7" r:id="rId7"/>
    <p:sldLayoutId id="2147483691" r:id="rId8"/>
    <p:sldLayoutId id="2147483692" r:id="rId9"/>
    <p:sldLayoutId id="2147483696" r:id="rId10"/>
    <p:sldLayoutId id="214748369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DCA56C-7A25-4BD4-AA72-5256E68BE4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800" dirty="0">
                <a:latin typeface="Algerian" panose="04020705040A02060702" pitchFamily="82" charset="0"/>
              </a:rPr>
              <a:t>Biology 4th Stage</a:t>
            </a:r>
            <a:br>
              <a:rPr lang="en-US" sz="4800" dirty="0">
                <a:latin typeface="Algerian" panose="04020705040A02060702" pitchFamily="82" charset="0"/>
              </a:rPr>
            </a:br>
            <a:r>
              <a:rPr lang="en-US" sz="4800" dirty="0">
                <a:latin typeface="Algerian" panose="04020705040A02060702" pitchFamily="82" charset="0"/>
              </a:rPr>
              <a:t>Comparative Anatomy</a:t>
            </a:r>
            <a:br>
              <a:rPr lang="en-US" sz="4800" dirty="0">
                <a:latin typeface="Algerian" panose="04020705040A02060702" pitchFamily="82" charset="0"/>
              </a:rPr>
            </a:br>
            <a:r>
              <a:rPr lang="en-US" sz="4800" dirty="0">
                <a:latin typeface="Algerian" panose="04020705040A02060702" pitchFamily="82" charset="0"/>
              </a:rPr>
              <a:t>lab No. 9</a:t>
            </a:r>
          </a:p>
        </p:txBody>
      </p:sp>
      <p:pic>
        <p:nvPicPr>
          <p:cNvPr id="5" name="Graphic 4" descr="Brain in head icon&#10;">
            <a:extLst>
              <a:ext uri="{FF2B5EF4-FFF2-40B4-BE49-F238E27FC236}">
                <a16:creationId xmlns:a16="http://schemas.microsoft.com/office/drawing/2014/main" xmlns="" id="{D011E263-3212-4780-A140-E652B108BD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107471" y="1989000"/>
            <a:ext cx="1440000" cy="14400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BBCF363-1123-45B1-8A9A-ABCDA40EF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7464" y="3575164"/>
            <a:ext cx="8637072" cy="977621"/>
          </a:xfrm>
        </p:spPr>
        <p:txBody>
          <a:bodyPr/>
          <a:lstStyle/>
          <a:p>
            <a:pPr algn="ctr"/>
            <a:r>
              <a:rPr lang="en-US" dirty="0" smtClean="0"/>
              <a:t>Edit by  Dr. hind </a:t>
            </a:r>
            <a:r>
              <a:rPr lang="en-US" dirty="0" err="1" smtClean="0"/>
              <a:t>mahmood</a:t>
            </a:r>
            <a:r>
              <a:rPr lang="en-US" dirty="0" smtClean="0"/>
              <a:t> </a:t>
            </a:r>
            <a:r>
              <a:rPr lang="en-US" smtClean="0"/>
              <a:t>jumaah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429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DCA56C-7A25-4BD4-AA72-5256E68BE4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4787" y="819883"/>
            <a:ext cx="8637073" cy="2541431"/>
          </a:xfrm>
        </p:spPr>
        <p:txBody>
          <a:bodyPr>
            <a:noAutofit/>
          </a:bodyPr>
          <a:lstStyle/>
          <a:p>
            <a:pPr algn="ctr"/>
            <a:r>
              <a:rPr lang="en-US" sz="4800" dirty="0">
                <a:latin typeface="Algerian" panose="04020705040A02060702" pitchFamily="82" charset="0"/>
              </a:rPr>
              <a:t>Vertebral column part 3</a:t>
            </a:r>
          </a:p>
        </p:txBody>
      </p:sp>
      <p:pic>
        <p:nvPicPr>
          <p:cNvPr id="5" name="Graphic 4" descr="Brain in head icon&#10;">
            <a:extLst>
              <a:ext uri="{FF2B5EF4-FFF2-40B4-BE49-F238E27FC236}">
                <a16:creationId xmlns:a16="http://schemas.microsoft.com/office/drawing/2014/main" xmlns="" id="{D011E263-3212-4780-A140-E652B108BD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107471" y="1989000"/>
            <a:ext cx="1440000" cy="14400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BBCF363-1123-45B1-8A9A-ABCDA40EF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7464" y="3575164"/>
            <a:ext cx="8637072" cy="977621"/>
          </a:xfrm>
        </p:spPr>
        <p:txBody>
          <a:bodyPr/>
          <a:lstStyle/>
          <a:p>
            <a:pPr algn="ctr"/>
            <a:r>
              <a:rPr lang="en-US" dirty="0"/>
              <a:t>Edit by Mohammed Sabbar</a:t>
            </a:r>
          </a:p>
        </p:txBody>
      </p:sp>
    </p:spTree>
    <p:extLst>
      <p:ext uri="{BB962C8B-B14F-4D97-AF65-F5344CB8AC3E}">
        <p14:creationId xmlns:p14="http://schemas.microsoft.com/office/powerpoint/2010/main" xmlns="" val="1078011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A5AB67D5-6467-4D06-938B-E43299398E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800" b="1" dirty="0"/>
              <a:t>Reptilian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/>
              <a:t>Birds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/>
              <a:t>Mammalia</a:t>
            </a:r>
            <a:endParaRPr lang="en-GB" sz="3200" b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F1AA5C2D-AA81-44FE-99A2-0C25C76AE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Vertebral column</a:t>
            </a:r>
          </a:p>
        </p:txBody>
      </p:sp>
    </p:spTree>
    <p:extLst>
      <p:ext uri="{BB962C8B-B14F-4D97-AF65-F5344CB8AC3E}">
        <p14:creationId xmlns:p14="http://schemas.microsoft.com/office/powerpoint/2010/main" xmlns="" val="3608993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8BE863E9-479A-4F98-B40E-5C5003AA4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4" y="2015732"/>
            <a:ext cx="5692590" cy="3450613"/>
          </a:xfrm>
        </p:spPr>
        <p:txBody>
          <a:bodyPr/>
          <a:lstStyle/>
          <a:p>
            <a:r>
              <a:rPr lang="en-US" b="1" dirty="0"/>
              <a:t>Vertebral column differentiated into :</a:t>
            </a:r>
            <a:endParaRPr lang="en-GB" b="1" dirty="0"/>
          </a:p>
          <a:p>
            <a:r>
              <a:rPr lang="en-US" b="1" dirty="0"/>
              <a:t>1. Cervical region.</a:t>
            </a:r>
            <a:r>
              <a:rPr lang="ar-IQ" b="1" dirty="0"/>
              <a:t>منطقه عنقيه </a:t>
            </a:r>
            <a:endParaRPr lang="en-GB" b="1" dirty="0"/>
          </a:p>
          <a:p>
            <a:r>
              <a:rPr lang="en-US" b="1" dirty="0"/>
              <a:t>2. Thoraco-lumbar region.</a:t>
            </a:r>
            <a:r>
              <a:rPr lang="ar-IQ" b="1" dirty="0"/>
              <a:t>منطقه صدريه قطنيه </a:t>
            </a:r>
            <a:endParaRPr lang="en-GB" b="1" dirty="0"/>
          </a:p>
          <a:p>
            <a:r>
              <a:rPr lang="en-US" b="1" dirty="0"/>
              <a:t>3. Sacral region.</a:t>
            </a:r>
            <a:r>
              <a:rPr lang="ar-IQ" b="1" dirty="0"/>
              <a:t>منطقه عجزيه </a:t>
            </a:r>
            <a:endParaRPr lang="en-GB" b="1" dirty="0"/>
          </a:p>
          <a:p>
            <a:r>
              <a:rPr lang="en-US" b="1" dirty="0"/>
              <a:t>4. Caudal region.</a:t>
            </a:r>
            <a:r>
              <a:rPr lang="ar-IQ" b="1" dirty="0"/>
              <a:t>منطقه ذيليه </a:t>
            </a:r>
            <a:endParaRPr lang="en-GB" b="1" dirty="0"/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7E18A8BC-3070-45D3-986E-C45DC19DE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5. </a:t>
            </a:r>
            <a:r>
              <a:rPr lang="en-US" b="1" dirty="0" err="1"/>
              <a:t>Reptilia</a:t>
            </a:r>
            <a:endParaRPr lang="en-GB" b="1" dirty="0"/>
          </a:p>
        </p:txBody>
      </p:sp>
      <p:pic>
        <p:nvPicPr>
          <p:cNvPr id="4" name="Picture 3" descr="C:\Users\Lenovo\Desktop\B9780702029387000154_gr4.jpg">
            <a:extLst>
              <a:ext uri="{FF2B5EF4-FFF2-40B4-BE49-F238E27FC236}">
                <a16:creationId xmlns:a16="http://schemas.microsoft.com/office/drawing/2014/main" xmlns="" id="{3A9F76B2-A924-4133-95F1-93693203F69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5863" y="1627309"/>
            <a:ext cx="3201132" cy="43338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81935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8BE863E9-479A-4F98-B40E-5C5003AA4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4" y="2015732"/>
            <a:ext cx="6143928" cy="3450613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The cervical region consist of Atlas (the first vertebra), Axis </a:t>
            </a:r>
            <a:r>
              <a:rPr lang="ar-IQ" b="1" dirty="0"/>
              <a:t>المحور </a:t>
            </a:r>
            <a:r>
              <a:rPr lang="en-US" b="1" dirty="0"/>
              <a:t>(the second vertebra), and different number of cervical vertebrae differ in different species of reptiles, the vertebrae are </a:t>
            </a:r>
            <a:r>
              <a:rPr lang="en-US" b="1" dirty="0" err="1"/>
              <a:t>procoelous</a:t>
            </a:r>
            <a:r>
              <a:rPr lang="ar-IQ" b="1" dirty="0"/>
              <a:t>امامية التقعر </a:t>
            </a:r>
            <a:r>
              <a:rPr lang="en-US" b="1" dirty="0"/>
              <a:t>. .</a:t>
            </a:r>
            <a:endParaRPr lang="en-GB" b="1" dirty="0"/>
          </a:p>
          <a:p>
            <a:r>
              <a:rPr lang="en-US" b="1" dirty="0"/>
              <a:t>The thoraco-lumbar vertebrae are larger than the cervical vertebrae. They are </a:t>
            </a:r>
            <a:r>
              <a:rPr lang="en-US" b="1" dirty="0" err="1"/>
              <a:t>procoelous</a:t>
            </a:r>
            <a:r>
              <a:rPr lang="en-US" b="1" dirty="0"/>
              <a:t>.</a:t>
            </a:r>
            <a:endParaRPr lang="en-GB" b="1" dirty="0"/>
          </a:p>
          <a:p>
            <a:r>
              <a:rPr lang="en-US" b="1" dirty="0"/>
              <a:t>The sacral vertebrae are two vertebrae fused together, the centrum is </a:t>
            </a:r>
            <a:r>
              <a:rPr lang="en-US" b="1" dirty="0" err="1"/>
              <a:t>procoelous</a:t>
            </a:r>
            <a:r>
              <a:rPr lang="en-US" b="1" dirty="0"/>
              <a:t>, the neural spine is short, with well developed transvers process.</a:t>
            </a:r>
            <a:endParaRPr lang="en-GB" b="1" dirty="0"/>
          </a:p>
          <a:p>
            <a:r>
              <a:rPr lang="en-US" b="1" dirty="0"/>
              <a:t>The caudal vertebrae are numerous and they are become smaller toward the posterior end.</a:t>
            </a:r>
            <a:endParaRPr lang="en-GB" b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7E18A8BC-3070-45D3-986E-C45DC19DE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5. </a:t>
            </a:r>
            <a:r>
              <a:rPr lang="en-US" b="1" dirty="0" err="1"/>
              <a:t>Reptilia</a:t>
            </a:r>
            <a:endParaRPr lang="en-GB" b="1" dirty="0"/>
          </a:p>
        </p:txBody>
      </p:sp>
      <p:pic>
        <p:nvPicPr>
          <p:cNvPr id="4" name="Picture 3" descr="C:\Users\Lenovo\Desktop\B9780702029387000154_gr4.jpg">
            <a:extLst>
              <a:ext uri="{FF2B5EF4-FFF2-40B4-BE49-F238E27FC236}">
                <a16:creationId xmlns:a16="http://schemas.microsoft.com/office/drawing/2014/main" xmlns="" id="{3A9F76B2-A924-4133-95F1-93693203F69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5863" y="1627309"/>
            <a:ext cx="3201132" cy="43338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238814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8A331CB-1E3E-41DE-9BFC-5AD3F7596B9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/>
              <a:t>---- Vertebral column divided into :</a:t>
            </a:r>
            <a:endParaRPr lang="en-GB" b="1" dirty="0"/>
          </a:p>
          <a:p>
            <a:pPr marL="457200" lvl="0" indent="-457200">
              <a:buFont typeface="+mj-lt"/>
              <a:buAutoNum type="arabicPeriod"/>
            </a:pPr>
            <a:r>
              <a:rPr lang="en-US" b="1" dirty="0"/>
              <a:t>1. Cervical region.</a:t>
            </a:r>
            <a:r>
              <a:rPr lang="x-none" b="1" dirty="0"/>
              <a:t>منطقه عنقيه </a:t>
            </a:r>
          </a:p>
          <a:p>
            <a:pPr marL="457200" lvl="0" indent="-457200">
              <a:buFont typeface="+mj-lt"/>
              <a:buAutoNum type="arabicPeriod"/>
            </a:pPr>
            <a:r>
              <a:rPr lang="x-none" b="1" dirty="0"/>
              <a:t>2. </a:t>
            </a:r>
            <a:r>
              <a:rPr lang="en-US" b="1" dirty="0"/>
              <a:t>Thoracic region.</a:t>
            </a:r>
            <a:r>
              <a:rPr lang="x-none" b="1" dirty="0"/>
              <a:t>منطقه صدريه</a:t>
            </a:r>
          </a:p>
          <a:p>
            <a:pPr marL="457200" lvl="0" indent="-457200">
              <a:buFont typeface="+mj-lt"/>
              <a:buAutoNum type="arabicPeriod"/>
            </a:pPr>
            <a:r>
              <a:rPr lang="x-none" b="1" dirty="0"/>
              <a:t>3. </a:t>
            </a:r>
            <a:r>
              <a:rPr lang="en-US" b="1" dirty="0"/>
              <a:t>Sacral region.</a:t>
            </a:r>
            <a:r>
              <a:rPr lang="x-none" b="1" dirty="0"/>
              <a:t>منطقه عجزيه </a:t>
            </a:r>
          </a:p>
          <a:p>
            <a:pPr marL="457200" lvl="0" indent="-457200">
              <a:buFont typeface="+mj-lt"/>
              <a:buAutoNum type="arabicPeriod"/>
            </a:pPr>
            <a:r>
              <a:rPr lang="x-none" b="1" dirty="0"/>
              <a:t>4. </a:t>
            </a:r>
            <a:r>
              <a:rPr lang="en-US" b="1" dirty="0"/>
              <a:t>Caudal region.</a:t>
            </a:r>
            <a:r>
              <a:rPr lang="x-none" b="1" dirty="0"/>
              <a:t>منطقه ذيليه </a:t>
            </a:r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624C36BF-C189-424D-A022-FE4822E56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6. Birds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26EEE4A0-D715-40BA-B5C8-454E16A29A03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 bwMode="auto">
          <a:xfrm>
            <a:off x="5761892" y="1847892"/>
            <a:ext cx="5930979" cy="41484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657496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8A331CB-1E3E-41DE-9BFC-5AD3F7596B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2608" y="1555652"/>
            <a:ext cx="6702900" cy="4552071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/>
              <a:t>Cervical vertebrae are 8-25 in number, they are heterocoelous</a:t>
            </a:r>
            <a:r>
              <a:rPr lang="ar-IQ" b="1" dirty="0"/>
              <a:t>فقره سرجيه </a:t>
            </a:r>
            <a:r>
              <a:rPr lang="en-US" b="1" dirty="0"/>
              <a:t>.</a:t>
            </a:r>
            <a:endParaRPr lang="en-GB" b="1" dirty="0"/>
          </a:p>
          <a:p>
            <a:r>
              <a:rPr lang="en-US" b="1" dirty="0"/>
              <a:t>Atlas vertebra is small and annular  ,has no centrum, neural spine, transvers processes, and </a:t>
            </a:r>
            <a:r>
              <a:rPr lang="en-US" b="1" dirty="0" err="1"/>
              <a:t>prezygapophysis</a:t>
            </a:r>
            <a:r>
              <a:rPr lang="ar-IQ" b="1" dirty="0"/>
              <a:t>نتوء نيري امامي </a:t>
            </a:r>
            <a:r>
              <a:rPr lang="en-US" b="1" dirty="0"/>
              <a:t>.</a:t>
            </a:r>
            <a:endParaRPr lang="en-GB" b="1" dirty="0"/>
          </a:p>
          <a:p>
            <a:r>
              <a:rPr lang="en-US" b="1" dirty="0"/>
              <a:t>The typical cervical vertebrae are long heterocoelous with vestigial neural spine</a:t>
            </a:r>
            <a:r>
              <a:rPr lang="ar-IQ" b="1" dirty="0"/>
              <a:t>شوكه عصبيه </a:t>
            </a:r>
            <a:r>
              <a:rPr lang="en-US" b="1" dirty="0"/>
              <a:t>.</a:t>
            </a:r>
            <a:endParaRPr lang="en-GB" b="1" dirty="0"/>
          </a:p>
          <a:p>
            <a:r>
              <a:rPr lang="en-US" b="1" dirty="0"/>
              <a:t>Thoracic vertebrae are fused , they are with heterocoelous centrum, and fused neural arches and transvers processes.</a:t>
            </a:r>
            <a:endParaRPr lang="en-GB" b="1" dirty="0"/>
          </a:p>
          <a:p>
            <a:r>
              <a:rPr lang="en-US" b="1" dirty="0"/>
              <a:t>In the sacral region there is special structure formed from 14-16  vertebrae This structure is called Synsacrum, which support the ilium bone of pelvic girdle.</a:t>
            </a:r>
            <a:endParaRPr lang="en-GB" b="1" dirty="0"/>
          </a:p>
          <a:p>
            <a:r>
              <a:rPr lang="en-US" b="1" dirty="0"/>
              <a:t>The caudal vertebrae are either to be  free or fused ,the pygostyle is formed from 4 or more caudal vertebrae.</a:t>
            </a:r>
            <a:endParaRPr lang="en-GB" b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624C36BF-C189-424D-A022-FE4822E56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748" y="536320"/>
            <a:ext cx="9603275" cy="1049235"/>
          </a:xfrm>
        </p:spPr>
        <p:txBody>
          <a:bodyPr/>
          <a:lstStyle/>
          <a:p>
            <a:r>
              <a:rPr lang="en-US" b="1" dirty="0"/>
              <a:t>6. Birds</a:t>
            </a:r>
            <a:endParaRPr lang="en-GB" dirty="0"/>
          </a:p>
        </p:txBody>
      </p:sp>
      <p:pic>
        <p:nvPicPr>
          <p:cNvPr id="6" name="Content Placeholder 5" descr="C:\Users\Lenovo\Desktop\unnamed.jpg">
            <a:extLst>
              <a:ext uri="{FF2B5EF4-FFF2-40B4-BE49-F238E27FC236}">
                <a16:creationId xmlns:a16="http://schemas.microsoft.com/office/drawing/2014/main" xmlns="" id="{26EEE4A0-D715-40BA-B5C8-454E16A29A03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31015" y="1708150"/>
            <a:ext cx="3885303" cy="40889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896104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490CF27C-8A39-4838-995D-242E152B0A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98470" y="1651899"/>
            <a:ext cx="5859529" cy="4401582"/>
          </a:xfrm>
        </p:spPr>
        <p:txBody>
          <a:bodyPr/>
          <a:lstStyle/>
          <a:p>
            <a:r>
              <a:rPr lang="en-US" dirty="0"/>
              <a:t>The vertebral column in rabbit consists 5 regions:</a:t>
            </a:r>
            <a:endParaRPr lang="en-GB" dirty="0"/>
          </a:p>
          <a:p>
            <a:pPr marL="457200" lvl="0" indent="-457200">
              <a:buFont typeface="+mj-lt"/>
              <a:buAutoNum type="arabicPeriod"/>
            </a:pPr>
            <a:r>
              <a:rPr lang="en-US" b="1" dirty="0"/>
              <a:t>Cervical region</a:t>
            </a:r>
            <a:r>
              <a:rPr lang="x-none" b="1" dirty="0"/>
              <a:t>منطقه العنقيه </a:t>
            </a:r>
            <a:r>
              <a:rPr lang="en-US" b="1" dirty="0"/>
              <a:t>.</a:t>
            </a:r>
            <a:endParaRPr lang="en-GB" b="1" dirty="0"/>
          </a:p>
          <a:p>
            <a:pPr marL="457200" indent="-457200">
              <a:buFont typeface="+mj-lt"/>
              <a:buAutoNum type="arabicPeriod"/>
            </a:pPr>
            <a:r>
              <a:rPr lang="en-US" b="1" dirty="0"/>
              <a:t>Thoracic region</a:t>
            </a:r>
            <a:r>
              <a:rPr lang="x-none" b="1" dirty="0"/>
              <a:t>منطقه الصدريه</a:t>
            </a:r>
            <a:r>
              <a:rPr lang="en-US" b="1" dirty="0"/>
              <a:t> .</a:t>
            </a:r>
            <a:endParaRPr lang="en-GB" b="1" dirty="0"/>
          </a:p>
          <a:p>
            <a:pPr marL="457200" indent="-457200">
              <a:buFont typeface="+mj-lt"/>
              <a:buAutoNum type="arabicPeriod"/>
            </a:pPr>
            <a:r>
              <a:rPr lang="en-US" b="1" dirty="0"/>
              <a:t>Lumbar region</a:t>
            </a:r>
            <a:r>
              <a:rPr lang="x-none" b="1" dirty="0"/>
              <a:t>منطقه القطنية</a:t>
            </a:r>
            <a:r>
              <a:rPr lang="en-US" b="1" dirty="0"/>
              <a:t> .</a:t>
            </a:r>
            <a:endParaRPr lang="en-GB" b="1" dirty="0"/>
          </a:p>
          <a:p>
            <a:pPr marL="457200" lvl="0" indent="-457200">
              <a:buFont typeface="+mj-lt"/>
              <a:buAutoNum type="arabicPeriod"/>
            </a:pPr>
            <a:r>
              <a:rPr lang="en-US" b="1" dirty="0"/>
              <a:t>Sacral region</a:t>
            </a:r>
            <a:r>
              <a:rPr lang="x-none" b="1" dirty="0"/>
              <a:t> منطقه  العجزية</a:t>
            </a:r>
            <a:r>
              <a:rPr lang="en-US" b="1" dirty="0"/>
              <a:t>.</a:t>
            </a:r>
            <a:endParaRPr lang="en-GB" b="1" dirty="0"/>
          </a:p>
          <a:p>
            <a:pPr marL="457200" lvl="0" indent="-457200">
              <a:buFont typeface="+mj-lt"/>
              <a:buAutoNum type="arabicPeriod"/>
            </a:pPr>
            <a:r>
              <a:rPr lang="en-US" b="1" dirty="0"/>
              <a:t>Caudal region</a:t>
            </a:r>
            <a:r>
              <a:rPr lang="x-none" b="1" dirty="0"/>
              <a:t> منطقة الذيلية</a:t>
            </a:r>
            <a:r>
              <a:rPr lang="en-US" b="1" dirty="0"/>
              <a:t>.</a:t>
            </a:r>
            <a:endParaRPr lang="en-GB" b="1" dirty="0"/>
          </a:p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4D287296-82B3-44D5-B863-F456F598A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7. Mammalia</a:t>
            </a:r>
            <a:endParaRPr lang="en-GB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24C0D39B-BA49-4029-B5C3-FC93B318ACF8}"/>
              </a:ext>
            </a:extLst>
          </p:cNvPr>
          <p:cNvPicPr>
            <a:picLocks noGrp="1"/>
          </p:cNvPicPr>
          <p:nvPr>
            <p:ph sz="half" idx="2"/>
          </p:nvPr>
        </p:nvPicPr>
        <p:blipFill rotWithShape="1">
          <a:blip r:embed="rId2"/>
          <a:srcRect b="30875"/>
          <a:stretch/>
        </p:blipFill>
        <p:spPr bwMode="auto">
          <a:xfrm>
            <a:off x="6482862" y="1853754"/>
            <a:ext cx="5574323" cy="406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663470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490CF27C-8A39-4838-995D-242E152B0A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98470" y="1651899"/>
            <a:ext cx="7008392" cy="4401582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---- The cervical vertebrae of rabbit are 7 in number</a:t>
            </a:r>
            <a:endParaRPr lang="en-GB" dirty="0"/>
          </a:p>
          <a:p>
            <a:r>
              <a:rPr lang="en-US" dirty="0"/>
              <a:t>---- The first cervical vertebra is atlas posses a large neural arch and reduced neural spine and centrum.</a:t>
            </a:r>
            <a:endParaRPr lang="en-GB" dirty="0"/>
          </a:p>
          <a:p>
            <a:r>
              <a:rPr lang="en-US" dirty="0"/>
              <a:t>---- The typical cervical vertebrae are differentiate by the </a:t>
            </a:r>
            <a:r>
              <a:rPr lang="en-US" dirty="0" err="1"/>
              <a:t>amphiplatyan</a:t>
            </a:r>
            <a:r>
              <a:rPr lang="en-US" dirty="0"/>
              <a:t> centrum and large neural canal.</a:t>
            </a:r>
            <a:endParaRPr lang="en-GB" dirty="0"/>
          </a:p>
          <a:p>
            <a:r>
              <a:rPr lang="en-US" dirty="0"/>
              <a:t>---- The thoracic vertebrae are  12-13 vertebrae, they are with well developed neural arch, neural spine and </a:t>
            </a:r>
            <a:r>
              <a:rPr lang="en-US" dirty="0" err="1"/>
              <a:t>prezygapophysis</a:t>
            </a:r>
            <a:r>
              <a:rPr lang="en-US" dirty="0"/>
              <a:t> and </a:t>
            </a:r>
            <a:r>
              <a:rPr lang="en-US" dirty="0" err="1"/>
              <a:t>postzygapophysis</a:t>
            </a:r>
            <a:r>
              <a:rPr lang="en-US" dirty="0"/>
              <a:t>.</a:t>
            </a:r>
            <a:endParaRPr lang="en-GB" dirty="0"/>
          </a:p>
          <a:p>
            <a:r>
              <a:rPr lang="en-US" dirty="0"/>
              <a:t>---- The lumbar vertebrae are 6-7 each has a large centrum, neural arch and neural canal.</a:t>
            </a:r>
            <a:endParaRPr lang="en-GB" dirty="0"/>
          </a:p>
          <a:p>
            <a:r>
              <a:rPr lang="en-US" dirty="0"/>
              <a:t>---- Sacral vertebrae are fused with each other.</a:t>
            </a:r>
            <a:endParaRPr lang="en-GB" dirty="0"/>
          </a:p>
          <a:p>
            <a:r>
              <a:rPr lang="en-US" dirty="0"/>
              <a:t>---- The caudal vertebrae in rabbit are 16 in number, the only anterior with neural spine.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4D287296-82B3-44D5-B863-F456F598A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7. Mammalia</a:t>
            </a:r>
            <a:endParaRPr lang="en-GB" b="1" dirty="0"/>
          </a:p>
        </p:txBody>
      </p:sp>
      <p:pic>
        <p:nvPicPr>
          <p:cNvPr id="5" name="Content Placeholder 4" descr="C:\Users\Lenovo\Desktop\2e60f1cfe4744706e0c0505bcf9e499a.png">
            <a:extLst>
              <a:ext uri="{FF2B5EF4-FFF2-40B4-BE49-F238E27FC236}">
                <a16:creationId xmlns:a16="http://schemas.microsoft.com/office/drawing/2014/main" xmlns="" id="{24C0D39B-BA49-4029-B5C3-FC93B318ACF8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88569" y="1703645"/>
            <a:ext cx="3923446" cy="41637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686841058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Custom 10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84582C"/>
      </a:accent2>
      <a:accent3>
        <a:srgbClr val="002060"/>
      </a:accent3>
      <a:accent4>
        <a:srgbClr val="586EA6"/>
      </a:accent4>
      <a:accent5>
        <a:srgbClr val="586EA6"/>
      </a:accent5>
      <a:accent6>
        <a:srgbClr val="6892A0"/>
      </a:accent6>
      <a:hlink>
        <a:srgbClr val="B71E42"/>
      </a:hlink>
      <a:folHlink>
        <a:srgbClr val="586EA6"/>
      </a:folHlink>
    </a:clrScheme>
    <a:fontScheme name="Default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>
    <a:spDef>
      <a:spPr>
        <a:solidFill>
          <a:srgbClr val="B71E4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>
        <a:ln w="31750"/>
      </a:spPr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TF66921596_My invention presentation_AAS_v5" id="{87E5ADC5-22B1-48B6-A377-CC62C9F76903}" vid="{35D6D025-A430-4CAD-B81F-81678F6B39C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FA01955-FFEB-4169-B0BF-D790410D62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A1DB373-C1A1-4924-9AF2-F04368201509}">
  <ds:schemaRefs>
    <ds:schemaRef ds:uri="http://schemas.microsoft.com/office/2006/documentManagement/types"/>
    <ds:schemaRef ds:uri="http://www.w3.org/XML/1998/namespace"/>
    <ds:schemaRef ds:uri="http://schemas.microsoft.com/office/2006/metadata/properties"/>
    <ds:schemaRef ds:uri="71af3243-3dd4-4a8d-8c0d-dd76da1f02a5"/>
    <ds:schemaRef ds:uri="http://schemas.microsoft.com/office/infopath/2007/PartnerControls"/>
    <ds:schemaRef ds:uri="16c05727-aa75-4e4a-9b5f-8a80a1165891"/>
    <ds:schemaRef ds:uri="http://purl.org/dc/dcmitype/"/>
    <ds:schemaRef ds:uri="http://purl.org/dc/terms/"/>
    <ds:schemaRef ds:uri="http://schemas.openxmlformats.org/package/2006/metadata/core-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459C8665-7E41-4E8E-957E-307F6F826AF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My invention</Template>
  <TotalTime>0</TotalTime>
  <Words>460</Words>
  <Application>Microsoft Office PowerPoint</Application>
  <PresentationFormat>مخصص</PresentationFormat>
  <Paragraphs>47</Paragraphs>
  <Slides>9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0" baseType="lpstr">
      <vt:lpstr>Gallery</vt:lpstr>
      <vt:lpstr>Biology 4th Stage Comparative Anatomy lab No. 9</vt:lpstr>
      <vt:lpstr>Vertebral column part 3</vt:lpstr>
      <vt:lpstr>Vertebral column</vt:lpstr>
      <vt:lpstr>5. Reptilia</vt:lpstr>
      <vt:lpstr>5. Reptilia</vt:lpstr>
      <vt:lpstr>6. Birds </vt:lpstr>
      <vt:lpstr>6. Birds</vt:lpstr>
      <vt:lpstr>7. Mammalia</vt:lpstr>
      <vt:lpstr>7. Mammalia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2020-05-06T03:00:24Z</dcterms:created>
  <dcterms:modified xsi:type="dcterms:W3CDTF">2022-03-10T04:54:00Z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