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3/10/2022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Biology 4th Stage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Comparative Anatomy</a:t>
            </a:r>
            <a:br>
              <a:rPr lang="en-US" sz="4800" dirty="0">
                <a:latin typeface="Algerian" panose="04020705040A02060702" pitchFamily="82" charset="0"/>
              </a:rPr>
            </a:br>
            <a:r>
              <a:rPr lang="en-US" sz="4800" dirty="0">
                <a:latin typeface="Algerian" panose="04020705040A02060702" pitchFamily="82" charset="0"/>
              </a:rPr>
              <a:t>lab No. 9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 smtClean="0"/>
              <a:t>Edit by  Dr. hind </a:t>
            </a:r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smtClean="0"/>
              <a:t>jumaah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787" y="819883"/>
            <a:ext cx="8637073" cy="254143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Vertebral column part 3</a:t>
            </a: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Edit by Mohammed Sabbar</a:t>
            </a:r>
          </a:p>
        </p:txBody>
      </p:sp>
    </p:spTree>
    <p:extLst>
      <p:ext uri="{BB962C8B-B14F-4D97-AF65-F5344CB8AC3E}">
        <p14:creationId xmlns:p14="http://schemas.microsoft.com/office/powerpoint/2010/main" xmlns="" val="10780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5AB67D5-6467-4D06-938B-E4329939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Reptilian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Birds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Mammalia</a:t>
            </a:r>
            <a:endParaRPr lang="en-GB" sz="3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AA5C2D-AA81-44FE-99A2-0C25C76A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Vertebral column</a:t>
            </a:r>
          </a:p>
        </p:txBody>
      </p:sp>
    </p:spTree>
    <p:extLst>
      <p:ext uri="{BB962C8B-B14F-4D97-AF65-F5344CB8AC3E}">
        <p14:creationId xmlns:p14="http://schemas.microsoft.com/office/powerpoint/2010/main" xmlns="" val="360899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BE863E9-479A-4F98-B40E-5C5003AA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4" y="2015732"/>
            <a:ext cx="5692590" cy="3450613"/>
          </a:xfrm>
        </p:spPr>
        <p:txBody>
          <a:bodyPr/>
          <a:lstStyle/>
          <a:p>
            <a:r>
              <a:rPr lang="en-US" b="1" dirty="0"/>
              <a:t>Vertebral column differentiated into :</a:t>
            </a:r>
            <a:endParaRPr lang="en-GB" b="1" dirty="0"/>
          </a:p>
          <a:p>
            <a:r>
              <a:rPr lang="en-US" b="1" dirty="0"/>
              <a:t>1. Cervical region.</a:t>
            </a:r>
            <a:r>
              <a:rPr lang="ar-IQ" b="1" dirty="0"/>
              <a:t>منطقه عنقيه </a:t>
            </a:r>
            <a:endParaRPr lang="en-GB" b="1" dirty="0"/>
          </a:p>
          <a:p>
            <a:r>
              <a:rPr lang="en-US" b="1" dirty="0"/>
              <a:t>2. Thoraco-lumbar region.</a:t>
            </a:r>
            <a:r>
              <a:rPr lang="ar-IQ" b="1" dirty="0"/>
              <a:t>منطقه صدريه قطنيه </a:t>
            </a:r>
            <a:endParaRPr lang="en-GB" b="1" dirty="0"/>
          </a:p>
          <a:p>
            <a:r>
              <a:rPr lang="en-US" b="1" dirty="0"/>
              <a:t>3. Sacral region.</a:t>
            </a:r>
            <a:r>
              <a:rPr lang="ar-IQ" b="1" dirty="0"/>
              <a:t>منطقه عجزيه </a:t>
            </a:r>
            <a:endParaRPr lang="en-GB" b="1" dirty="0"/>
          </a:p>
          <a:p>
            <a:r>
              <a:rPr lang="en-US" b="1" dirty="0"/>
              <a:t>4. Caudal region.</a:t>
            </a:r>
            <a:r>
              <a:rPr lang="ar-IQ" b="1" dirty="0"/>
              <a:t>منطقه ذيليه </a:t>
            </a:r>
            <a:endParaRPr lang="en-GB" b="1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E18A8BC-3070-45D3-986E-C45DC19D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en-US" b="1" dirty="0" err="1"/>
              <a:t>Reptilia</a:t>
            </a:r>
            <a:endParaRPr lang="en-GB" b="1" dirty="0"/>
          </a:p>
        </p:txBody>
      </p:sp>
      <p:pic>
        <p:nvPicPr>
          <p:cNvPr id="4" name="Picture 3" descr="C:\Users\Lenovo\Desktop\B9780702029387000154_gr4.jpg">
            <a:extLst>
              <a:ext uri="{FF2B5EF4-FFF2-40B4-BE49-F238E27FC236}">
                <a16:creationId xmlns:a16="http://schemas.microsoft.com/office/drawing/2014/main" xmlns="" id="{3A9F76B2-A924-4133-95F1-93693203F6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863" y="1627309"/>
            <a:ext cx="3201132" cy="433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9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BE863E9-479A-4F98-B40E-5C5003AA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4" y="2015732"/>
            <a:ext cx="6143928" cy="345061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cervical region consist of Atlas (the first vertebra), Axis </a:t>
            </a:r>
            <a:r>
              <a:rPr lang="ar-IQ" b="1" dirty="0"/>
              <a:t>المحور </a:t>
            </a:r>
            <a:r>
              <a:rPr lang="en-US" b="1" dirty="0"/>
              <a:t>(the second vertebra), and different number of cervical vertebrae differ in different species of reptiles, the vertebrae are </a:t>
            </a:r>
            <a:r>
              <a:rPr lang="en-US" b="1" dirty="0" err="1"/>
              <a:t>procoelous</a:t>
            </a:r>
            <a:r>
              <a:rPr lang="ar-IQ" b="1" dirty="0"/>
              <a:t>امامية التقعر </a:t>
            </a:r>
            <a:r>
              <a:rPr lang="en-US" b="1" dirty="0"/>
              <a:t>. .</a:t>
            </a:r>
            <a:endParaRPr lang="en-GB" b="1" dirty="0"/>
          </a:p>
          <a:p>
            <a:r>
              <a:rPr lang="en-US" b="1" dirty="0"/>
              <a:t>The thoraco-lumbar vertebrae are larger than the cervical vertebrae. They are </a:t>
            </a:r>
            <a:r>
              <a:rPr lang="en-US" b="1" dirty="0" err="1"/>
              <a:t>procoelous</a:t>
            </a:r>
            <a:r>
              <a:rPr lang="en-US" b="1" dirty="0"/>
              <a:t>.</a:t>
            </a:r>
            <a:endParaRPr lang="en-GB" b="1" dirty="0"/>
          </a:p>
          <a:p>
            <a:r>
              <a:rPr lang="en-US" b="1" dirty="0"/>
              <a:t>The sacral vertebrae are two vertebrae fused together, the centrum is </a:t>
            </a:r>
            <a:r>
              <a:rPr lang="en-US" b="1" dirty="0" err="1"/>
              <a:t>procoelous</a:t>
            </a:r>
            <a:r>
              <a:rPr lang="en-US" b="1" dirty="0"/>
              <a:t>, the neural spine is short, with well developed transvers process.</a:t>
            </a:r>
            <a:endParaRPr lang="en-GB" b="1" dirty="0"/>
          </a:p>
          <a:p>
            <a:r>
              <a:rPr lang="en-US" b="1" dirty="0"/>
              <a:t>The caudal vertebrae are numerous and they are become smaller toward the posterior end.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E18A8BC-3070-45D3-986E-C45DC19DE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en-US" b="1" dirty="0" err="1"/>
              <a:t>Reptilia</a:t>
            </a:r>
            <a:endParaRPr lang="en-GB" b="1" dirty="0"/>
          </a:p>
        </p:txBody>
      </p:sp>
      <p:pic>
        <p:nvPicPr>
          <p:cNvPr id="4" name="Picture 3" descr="C:\Users\Lenovo\Desktop\B9780702029387000154_gr4.jpg">
            <a:extLst>
              <a:ext uri="{FF2B5EF4-FFF2-40B4-BE49-F238E27FC236}">
                <a16:creationId xmlns:a16="http://schemas.microsoft.com/office/drawing/2014/main" xmlns="" id="{3A9F76B2-A924-4133-95F1-93693203F6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863" y="1627309"/>
            <a:ext cx="3201132" cy="433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881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A331CB-1E3E-41DE-9BFC-5AD3F7596B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---- Vertebral column divided into :</a:t>
            </a:r>
            <a:endParaRPr lang="en-GB" b="1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1. Cervical region.</a:t>
            </a:r>
            <a:r>
              <a:rPr lang="x-none" b="1" dirty="0"/>
              <a:t>منطقه عنقيه </a:t>
            </a:r>
          </a:p>
          <a:p>
            <a:pPr marL="457200" lvl="0" indent="-457200">
              <a:buFont typeface="+mj-lt"/>
              <a:buAutoNum type="arabicPeriod"/>
            </a:pPr>
            <a:r>
              <a:rPr lang="x-none" b="1" dirty="0"/>
              <a:t>2. </a:t>
            </a:r>
            <a:r>
              <a:rPr lang="en-US" b="1" dirty="0"/>
              <a:t>Thoracic region.</a:t>
            </a:r>
            <a:r>
              <a:rPr lang="x-none" b="1" dirty="0"/>
              <a:t>منطقه صدريه</a:t>
            </a:r>
          </a:p>
          <a:p>
            <a:pPr marL="457200" lvl="0" indent="-457200">
              <a:buFont typeface="+mj-lt"/>
              <a:buAutoNum type="arabicPeriod"/>
            </a:pPr>
            <a:r>
              <a:rPr lang="x-none" b="1" dirty="0"/>
              <a:t>3. </a:t>
            </a:r>
            <a:r>
              <a:rPr lang="en-US" b="1" dirty="0"/>
              <a:t>Sacral region.</a:t>
            </a:r>
            <a:r>
              <a:rPr lang="x-none" b="1" dirty="0"/>
              <a:t>منطقه عجزيه </a:t>
            </a:r>
          </a:p>
          <a:p>
            <a:pPr marL="457200" lvl="0" indent="-457200">
              <a:buFont typeface="+mj-lt"/>
              <a:buAutoNum type="arabicPeriod"/>
            </a:pPr>
            <a:r>
              <a:rPr lang="x-none" b="1" dirty="0"/>
              <a:t>4. </a:t>
            </a:r>
            <a:r>
              <a:rPr lang="en-US" b="1" dirty="0"/>
              <a:t>Caudal region.</a:t>
            </a:r>
            <a:r>
              <a:rPr lang="x-none" b="1" dirty="0"/>
              <a:t>منطقه ذيليه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4C36BF-C189-424D-A022-FE4822E5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Birds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6EEE4A0-D715-40BA-B5C8-454E16A29A0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61892" y="1847892"/>
            <a:ext cx="5930979" cy="4148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749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A331CB-1E3E-41DE-9BFC-5AD3F7596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2608" y="1555652"/>
            <a:ext cx="6702900" cy="455207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Cervical vertebrae are 8-25 in number, they are heterocoelous</a:t>
            </a:r>
            <a:r>
              <a:rPr lang="ar-IQ" b="1" dirty="0"/>
              <a:t>فقره سرجيه </a:t>
            </a:r>
            <a:r>
              <a:rPr lang="en-US" b="1" dirty="0"/>
              <a:t>.</a:t>
            </a:r>
            <a:endParaRPr lang="en-GB" b="1" dirty="0"/>
          </a:p>
          <a:p>
            <a:r>
              <a:rPr lang="en-US" b="1" dirty="0"/>
              <a:t>Atlas vertebra is small and annular  ,has no centrum, neural spine, transvers processes, and </a:t>
            </a:r>
            <a:r>
              <a:rPr lang="en-US" b="1" dirty="0" err="1"/>
              <a:t>prezygapophysis</a:t>
            </a:r>
            <a:r>
              <a:rPr lang="ar-IQ" b="1" dirty="0"/>
              <a:t>نتوء نيري امامي </a:t>
            </a:r>
            <a:r>
              <a:rPr lang="en-US" b="1" dirty="0"/>
              <a:t>.</a:t>
            </a:r>
            <a:endParaRPr lang="en-GB" b="1" dirty="0"/>
          </a:p>
          <a:p>
            <a:r>
              <a:rPr lang="en-US" b="1" dirty="0"/>
              <a:t>The typical cervical vertebrae are long heterocoelous with vestigial neural spine</a:t>
            </a:r>
            <a:r>
              <a:rPr lang="ar-IQ" b="1" dirty="0"/>
              <a:t>شوكه عصبيه </a:t>
            </a:r>
            <a:r>
              <a:rPr lang="en-US" b="1" dirty="0"/>
              <a:t>.</a:t>
            </a:r>
            <a:endParaRPr lang="en-GB" b="1" dirty="0"/>
          </a:p>
          <a:p>
            <a:r>
              <a:rPr lang="en-US" b="1" dirty="0"/>
              <a:t>Thoracic vertebrae are fused , they are with heterocoelous centrum, and fused neural arches and transvers processes.</a:t>
            </a:r>
            <a:endParaRPr lang="en-GB" b="1" dirty="0"/>
          </a:p>
          <a:p>
            <a:r>
              <a:rPr lang="en-US" b="1" dirty="0"/>
              <a:t>In the sacral region there is special structure formed from 14-16  vertebrae This structure is called Synsacrum, which support the ilium bone of pelvic girdle.</a:t>
            </a:r>
            <a:endParaRPr lang="en-GB" b="1" dirty="0"/>
          </a:p>
          <a:p>
            <a:r>
              <a:rPr lang="en-US" b="1" dirty="0"/>
              <a:t>The caudal vertebrae are either to be  free or fused ,the pygostyle is formed from 4 or more caudal vertebrae.</a:t>
            </a:r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4C36BF-C189-424D-A022-FE4822E5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48" y="536320"/>
            <a:ext cx="9603275" cy="1049235"/>
          </a:xfrm>
        </p:spPr>
        <p:txBody>
          <a:bodyPr/>
          <a:lstStyle/>
          <a:p>
            <a:r>
              <a:rPr lang="en-US" b="1" dirty="0"/>
              <a:t>6. Birds</a:t>
            </a:r>
            <a:endParaRPr lang="en-GB" dirty="0"/>
          </a:p>
        </p:txBody>
      </p:sp>
      <p:pic>
        <p:nvPicPr>
          <p:cNvPr id="6" name="Content Placeholder 5" descr="C:\Users\Lenovo\Desktop\unnamed.jpg">
            <a:extLst>
              <a:ext uri="{FF2B5EF4-FFF2-40B4-BE49-F238E27FC236}">
                <a16:creationId xmlns:a16="http://schemas.microsoft.com/office/drawing/2014/main" xmlns="" id="{26EEE4A0-D715-40BA-B5C8-454E16A29A0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015" y="1708150"/>
            <a:ext cx="3885303" cy="408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610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90CF27C-8A39-4838-995D-242E152B0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8470" y="1651899"/>
            <a:ext cx="5859529" cy="4401582"/>
          </a:xfrm>
        </p:spPr>
        <p:txBody>
          <a:bodyPr/>
          <a:lstStyle/>
          <a:p>
            <a:r>
              <a:rPr lang="en-US" dirty="0"/>
              <a:t>The vertebral column in rabbit consists 5 regions: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Cervical region</a:t>
            </a:r>
            <a:r>
              <a:rPr lang="x-none" b="1" dirty="0"/>
              <a:t>منطقه العنقيه </a:t>
            </a:r>
            <a:r>
              <a:rPr lang="en-US" b="1" dirty="0"/>
              <a:t>.</a:t>
            </a: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Thoracic region</a:t>
            </a:r>
            <a:r>
              <a:rPr lang="x-none" b="1" dirty="0"/>
              <a:t>منطقه الصدريه</a:t>
            </a:r>
            <a:r>
              <a:rPr lang="en-US" b="1" dirty="0"/>
              <a:t> .</a:t>
            </a: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Lumbar region</a:t>
            </a:r>
            <a:r>
              <a:rPr lang="x-none" b="1" dirty="0"/>
              <a:t>منطقه القطنية</a:t>
            </a:r>
            <a:r>
              <a:rPr lang="en-US" b="1" dirty="0"/>
              <a:t> .</a:t>
            </a:r>
            <a:endParaRPr lang="en-GB" b="1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Sacral region</a:t>
            </a:r>
            <a:r>
              <a:rPr lang="x-none" b="1" dirty="0"/>
              <a:t> منطقه  العجزية</a:t>
            </a:r>
            <a:r>
              <a:rPr lang="en-US" b="1" dirty="0"/>
              <a:t>.</a:t>
            </a:r>
            <a:endParaRPr lang="en-GB" b="1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Caudal region</a:t>
            </a:r>
            <a:r>
              <a:rPr lang="x-none" b="1" dirty="0"/>
              <a:t> منطقة الذيلية</a:t>
            </a:r>
            <a:r>
              <a:rPr lang="en-US" b="1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287296-82B3-44D5-B863-F456F598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Mammalia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C0D39B-BA49-4029-B5C3-FC93B318ACF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b="30875"/>
          <a:stretch/>
        </p:blipFill>
        <p:spPr bwMode="auto">
          <a:xfrm>
            <a:off x="6482862" y="1853754"/>
            <a:ext cx="5574323" cy="406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347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90CF27C-8A39-4838-995D-242E152B0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8470" y="1651899"/>
            <a:ext cx="7008392" cy="44015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---- The cervical vertebrae of rabbit are 7 in number</a:t>
            </a:r>
            <a:endParaRPr lang="en-GB" dirty="0"/>
          </a:p>
          <a:p>
            <a:r>
              <a:rPr lang="en-US" dirty="0"/>
              <a:t>---- The first cervical vertebra is atlas posses a large neural arch and reduced neural spine and centrum.</a:t>
            </a:r>
            <a:endParaRPr lang="en-GB" dirty="0"/>
          </a:p>
          <a:p>
            <a:r>
              <a:rPr lang="en-US" dirty="0"/>
              <a:t>---- The typical cervical vertebrae are differentiate by the </a:t>
            </a:r>
            <a:r>
              <a:rPr lang="en-US" dirty="0" err="1"/>
              <a:t>amphiplatyan</a:t>
            </a:r>
            <a:r>
              <a:rPr lang="en-US" dirty="0"/>
              <a:t> centrum and large neural canal.</a:t>
            </a:r>
            <a:endParaRPr lang="en-GB" dirty="0"/>
          </a:p>
          <a:p>
            <a:r>
              <a:rPr lang="en-US" dirty="0"/>
              <a:t>---- The thoracic vertebrae are  12-13 vertebrae, they are with well developed neural arch, neural spine and </a:t>
            </a:r>
            <a:r>
              <a:rPr lang="en-US" dirty="0" err="1"/>
              <a:t>prezygapophysis</a:t>
            </a:r>
            <a:r>
              <a:rPr lang="en-US" dirty="0"/>
              <a:t> and </a:t>
            </a:r>
            <a:r>
              <a:rPr lang="en-US" dirty="0" err="1"/>
              <a:t>postzygapophysis</a:t>
            </a:r>
            <a:r>
              <a:rPr lang="en-US" dirty="0"/>
              <a:t>.</a:t>
            </a:r>
            <a:endParaRPr lang="en-GB" dirty="0"/>
          </a:p>
          <a:p>
            <a:r>
              <a:rPr lang="en-US" dirty="0"/>
              <a:t>---- The lumbar vertebrae are 6-7 each has a large centrum, neural arch and neural canal.</a:t>
            </a:r>
            <a:endParaRPr lang="en-GB" dirty="0"/>
          </a:p>
          <a:p>
            <a:r>
              <a:rPr lang="en-US" dirty="0"/>
              <a:t>---- Sacral vertebrae are fused with each other.</a:t>
            </a:r>
            <a:endParaRPr lang="en-GB" dirty="0"/>
          </a:p>
          <a:p>
            <a:r>
              <a:rPr lang="en-US" dirty="0"/>
              <a:t>---- The caudal vertebrae in rabbit are 16 in number, the only anterior with neural spine.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287296-82B3-44D5-B863-F456F598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 Mammalia</a:t>
            </a:r>
            <a:endParaRPr lang="en-GB" b="1" dirty="0"/>
          </a:p>
        </p:txBody>
      </p:sp>
      <p:pic>
        <p:nvPicPr>
          <p:cNvPr id="5" name="Content Placeholder 4" descr="C:\Users\Lenovo\Desktop\2e60f1cfe4744706e0c0505bcf9e499a.png">
            <a:extLst>
              <a:ext uri="{FF2B5EF4-FFF2-40B4-BE49-F238E27FC236}">
                <a16:creationId xmlns:a16="http://schemas.microsoft.com/office/drawing/2014/main" xmlns="" id="{24C0D39B-BA49-4029-B5C3-FC93B318ACF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569" y="1703645"/>
            <a:ext cx="3923446" cy="416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68410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</Template>
  <TotalTime>0</TotalTime>
  <Words>460</Words>
  <Application>Microsoft Office PowerPoint</Application>
  <PresentationFormat>مخصص</PresentationFormat>
  <Paragraphs>47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Gallery</vt:lpstr>
      <vt:lpstr>Biology 4th Stage Comparative Anatomy lab No. 9</vt:lpstr>
      <vt:lpstr>Vertebral column part 3</vt:lpstr>
      <vt:lpstr>Vertebral column</vt:lpstr>
      <vt:lpstr>5. Reptilia</vt:lpstr>
      <vt:lpstr>5. Reptilia</vt:lpstr>
      <vt:lpstr>6. Birds </vt:lpstr>
      <vt:lpstr>6. Birds</vt:lpstr>
      <vt:lpstr>7. Mammalia</vt:lpstr>
      <vt:lpstr>7. Mammalia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2020-05-06T03:00:24Z</dcterms:created>
  <dcterms:modified xsi:type="dcterms:W3CDTF">2022-03-10T04:54:00Z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