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6" r:id="rId4"/>
    <p:sldId id="265" r:id="rId5"/>
    <p:sldId id="261" r:id="rId6"/>
    <p:sldId id="260" r:id="rId7"/>
    <p:sldId id="258" r:id="rId8"/>
    <p:sldId id="262" r:id="rId9"/>
    <p:sldId id="264"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howGuides="1">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22E46C-9DD7-46F0-B074-E2CA7D72FBC9}" type="datetimeFigureOut">
              <a:rPr lang="ar-IQ" smtClean="0"/>
              <a:pPr/>
              <a:t>14/02/1440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F422639C-2F34-4927-A465-573D53826CF9}"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F22E46C-9DD7-46F0-B074-E2CA7D72FBC9}" type="datetimeFigureOut">
              <a:rPr lang="ar-IQ" smtClean="0"/>
              <a:pPr/>
              <a:t>14/02/1440</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422639C-2F34-4927-A465-573D53826CF9}"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dirty="0" smtClean="0"/>
              <a:t>Aromatic waters</a:t>
            </a:r>
            <a:endParaRPr lang="ar-IQ" sz="3200" dirty="0"/>
          </a:p>
        </p:txBody>
      </p:sp>
      <p:sp>
        <p:nvSpPr>
          <p:cNvPr id="5" name="Content Placeholder 4"/>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l" rtl="0"/>
            <a:r>
              <a:rPr lang="en-US" dirty="0" smtClean="0"/>
              <a:t>Aromatic waters provide a pleasantly flavored medium for the administration of water-soluble drugs and for the liquid phase of emulsion and suspensions.</a:t>
            </a:r>
          </a:p>
          <a:p>
            <a:pPr algn="l" rtl="0"/>
            <a:r>
              <a:rPr lang="en-US" dirty="0" smtClean="0"/>
              <a:t>Aromatic water are not therapeutically potent because of the very small proportion of active ingredient present in them.</a:t>
            </a:r>
            <a:endParaRPr lang="ar-IQ"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l" rtl="0">
              <a:buNone/>
            </a:pPr>
            <a:r>
              <a:rPr lang="en-US" sz="2400" dirty="0" smtClean="0"/>
              <a:t>examples:</a:t>
            </a:r>
          </a:p>
          <a:p>
            <a:pPr marL="514350" indent="-514350" algn="l" rtl="0">
              <a:buFont typeface="+mj-lt"/>
              <a:buAutoNum type="arabicPeriod"/>
            </a:pPr>
            <a:r>
              <a:rPr lang="en-US" sz="2400" dirty="0" smtClean="0"/>
              <a:t>Aromatic waters prepared from essential oils e.g. peppermint water, have been used as carminative and as vehicle.</a:t>
            </a:r>
          </a:p>
          <a:p>
            <a:pPr marL="514350" indent="-514350" algn="l" rtl="0">
              <a:buFont typeface="+mj-lt"/>
              <a:buAutoNum type="arabicPeriod"/>
            </a:pPr>
            <a:r>
              <a:rPr lang="en-US" sz="2400" dirty="0" smtClean="0"/>
              <a:t>Chloroform water: was used in expectorant preparations (dose 5-15ml).</a:t>
            </a:r>
          </a:p>
          <a:p>
            <a:pPr marL="514350" indent="-514350" algn="l" rtl="0">
              <a:buFont typeface="+mj-lt"/>
              <a:buAutoNum type="arabicPeriod"/>
            </a:pPr>
            <a:r>
              <a:rPr lang="en-US" sz="2400" dirty="0" smtClean="0"/>
              <a:t>Several aromatic waters are not used as vehicles for oral medication. These include: Rose water, </a:t>
            </a:r>
            <a:r>
              <a:rPr lang="en-US" sz="2400" dirty="0" err="1" smtClean="0"/>
              <a:t>Hamamelis</a:t>
            </a:r>
            <a:r>
              <a:rPr lang="en-US" sz="2400" dirty="0" smtClean="0"/>
              <a:t> water and camphor water.</a:t>
            </a:r>
          </a:p>
          <a:p>
            <a:pPr marL="514350" indent="-514350" algn="l" rtl="0">
              <a:buFont typeface="Wingdings" pitchFamily="2" charset="2"/>
              <a:buChar char="v"/>
            </a:pPr>
            <a:r>
              <a:rPr lang="en-US" sz="2400" dirty="0" smtClean="0"/>
              <a:t>Rose water used as perfume, </a:t>
            </a:r>
          </a:p>
          <a:p>
            <a:pPr marL="514350" indent="-514350" algn="l" rtl="0">
              <a:buFont typeface="Wingdings" pitchFamily="2" charset="2"/>
              <a:buChar char="v"/>
            </a:pPr>
            <a:r>
              <a:rPr lang="en-US" sz="2400" dirty="0" err="1" smtClean="0"/>
              <a:t>Hamamelis</a:t>
            </a:r>
            <a:r>
              <a:rPr lang="en-US" sz="2400" dirty="0" smtClean="0"/>
              <a:t> water or witch Hazel, is employed commonly as a rub and also is used as an astringent and perfume in aftershave lotion and other cosmetic products.</a:t>
            </a:r>
          </a:p>
          <a:p>
            <a:pPr marL="514350" indent="-514350" algn="l" rtl="0">
              <a:buFont typeface="Wingdings" pitchFamily="2" charset="2"/>
              <a:buChar char="v"/>
            </a:pPr>
            <a:r>
              <a:rPr lang="en-US" sz="2400" dirty="0" smtClean="0"/>
              <a:t>  Camphor water is frequently prescribed in </a:t>
            </a:r>
            <a:r>
              <a:rPr lang="en-US" sz="2400" dirty="0" err="1" smtClean="0"/>
              <a:t>eyedrops</a:t>
            </a:r>
            <a:r>
              <a:rPr lang="en-US" sz="2400" dirty="0" smtClean="0"/>
              <a:t> and eye washes for its slight refreshing effect.</a:t>
            </a:r>
            <a:endParaRPr lang="ar-IQ" sz="2400" dirty="0"/>
          </a:p>
        </p:txBody>
      </p:sp>
      <p:sp>
        <p:nvSpPr>
          <p:cNvPr id="4" name="Title 3"/>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dirty="0" smtClean="0"/>
              <a:t>Aromatic waters</a:t>
            </a:r>
            <a:endParaRPr lang="ar-IQ"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l" rtl="0">
              <a:buNone/>
            </a:pPr>
            <a:endParaRPr lang="ar-IQ" dirty="0"/>
          </a:p>
        </p:txBody>
      </p:sp>
      <p:sp>
        <p:nvSpPr>
          <p:cNvPr id="4" name="Title 3"/>
          <p:cNvSpPr>
            <a:spLocks noGrp="1"/>
          </p:cNvSpPr>
          <p:nvPr>
            <p:ph type="title"/>
          </p:nvPr>
        </p:nvSpPr>
        <p:spPr>
          <a:xfrm>
            <a:off x="457200" y="285728"/>
            <a:ext cx="8229600" cy="1143000"/>
          </a:xfrm>
        </p:spPr>
        <p:style>
          <a:lnRef idx="1">
            <a:schemeClr val="accent3"/>
          </a:lnRef>
          <a:fillRef idx="2">
            <a:schemeClr val="accent3"/>
          </a:fillRef>
          <a:effectRef idx="1">
            <a:schemeClr val="accent3"/>
          </a:effectRef>
          <a:fontRef idx="minor">
            <a:schemeClr val="dk1"/>
          </a:fontRef>
        </p:style>
        <p:txBody>
          <a:bodyPr>
            <a:normAutofit/>
          </a:bodyPr>
          <a:lstStyle/>
          <a:p>
            <a:r>
              <a:rPr lang="en-US" sz="3200" dirty="0" smtClean="0"/>
              <a:t>peppermint waters</a:t>
            </a:r>
            <a:endParaRPr lang="ar-IQ" sz="3200" dirty="0"/>
          </a:p>
        </p:txBody>
      </p:sp>
      <p:pic>
        <p:nvPicPr>
          <p:cNvPr id="23554" name="Picture 2" descr="https://encrypted-tbn2.gstatic.com/images?q=tbn:ANd9GcTs7WyseUvYHV10G-BbRxslhIVtvJLp-bGK2KgYWpP0n5F_F7dy"/>
          <p:cNvPicPr>
            <a:picLocks noChangeAspect="1" noChangeArrowheads="1"/>
          </p:cNvPicPr>
          <p:nvPr/>
        </p:nvPicPr>
        <p:blipFill>
          <a:blip r:embed="rId2"/>
          <a:srcRect/>
          <a:stretch>
            <a:fillRect/>
          </a:stretch>
        </p:blipFill>
        <p:spPr bwMode="auto">
          <a:xfrm>
            <a:off x="3695700" y="2857496"/>
            <a:ext cx="1752600" cy="1752600"/>
          </a:xfrm>
          <a:prstGeom prst="rect">
            <a:avLst/>
          </a:prstGeom>
          <a:noFill/>
        </p:spPr>
      </p:pic>
      <p:pic>
        <p:nvPicPr>
          <p:cNvPr id="23556" name="Picture 4" descr="https://encrypted-tbn3.gstatic.com/images?q=tbn:ANd9GcRfsO-JvpaOeOjtTiDiX-SPkHtOPIv66l0CavWoA2Q6UzF3_7Qsrg"/>
          <p:cNvPicPr>
            <a:picLocks noChangeAspect="1" noChangeArrowheads="1"/>
          </p:cNvPicPr>
          <p:nvPr/>
        </p:nvPicPr>
        <p:blipFill>
          <a:blip r:embed="rId3"/>
          <a:srcRect/>
          <a:stretch>
            <a:fillRect/>
          </a:stretch>
        </p:blipFill>
        <p:spPr bwMode="auto">
          <a:xfrm>
            <a:off x="7286644" y="2357430"/>
            <a:ext cx="1285875" cy="3562351"/>
          </a:xfrm>
          <a:prstGeom prst="rect">
            <a:avLst/>
          </a:prstGeom>
          <a:noFill/>
        </p:spPr>
      </p:pic>
      <p:pic>
        <p:nvPicPr>
          <p:cNvPr id="23558" name="Picture 6" descr="https://encrypted-tbn1.gstatic.com/images?q=tbn:ANd9GcS74eD6QkoARTfKUwfessC8MnXrhhwOcbE753EZjw340alBzyAYGWZ5cy8"/>
          <p:cNvPicPr>
            <a:picLocks noChangeAspect="1" noChangeArrowheads="1"/>
          </p:cNvPicPr>
          <p:nvPr/>
        </p:nvPicPr>
        <p:blipFill>
          <a:blip r:embed="rId4"/>
          <a:srcRect/>
          <a:stretch>
            <a:fillRect/>
          </a:stretch>
        </p:blipFill>
        <p:spPr bwMode="auto">
          <a:xfrm>
            <a:off x="571472" y="1714488"/>
            <a:ext cx="3133725" cy="1457326"/>
          </a:xfrm>
          <a:prstGeom prst="rect">
            <a:avLst/>
          </a:prstGeom>
          <a:noFill/>
        </p:spPr>
      </p:pic>
      <p:sp>
        <p:nvSpPr>
          <p:cNvPr id="23560" name="AutoShape 8" descr="https://encrypted-tbn1.gstatic.com/images?q=tbn:ANd9GcTisFH4_BziGEWobqfds7Z3fS08q6K0aen7UUylznrPlMVqagU0MXi8sw"/>
          <p:cNvSpPr>
            <a:spLocks noChangeAspect="1" noChangeArrowheads="1"/>
          </p:cNvSpPr>
          <p:nvPr/>
        </p:nvSpPr>
        <p:spPr bwMode="auto">
          <a:xfrm>
            <a:off x="-127000" y="-136525"/>
            <a:ext cx="2619375" cy="1743075"/>
          </a:xfrm>
          <a:prstGeom prst="rect">
            <a:avLst/>
          </a:prstGeom>
          <a:noFill/>
        </p:spPr>
        <p:txBody>
          <a:bodyPr vert="horz" wrap="square" lIns="91440" tIns="45720" rIns="91440" bIns="45720" numCol="1" anchor="t" anchorCtr="0" compatLnSpc="1">
            <a:prstTxWarp prst="textNoShape">
              <a:avLst/>
            </a:prstTxWarp>
          </a:bodyPr>
          <a:lstStyle/>
          <a:p>
            <a:endParaRPr lang="ar-IQ"/>
          </a:p>
        </p:txBody>
      </p:sp>
      <p:pic>
        <p:nvPicPr>
          <p:cNvPr id="23564" name="Picture 12" descr="https://encrypted-tbn2.gstatic.com/images?q=tbn:ANd9GcQv55fkWr5RbdLJLMtScOIY3g9qKzpyeTy4MVi6YxD83ExTnOKu"/>
          <p:cNvPicPr>
            <a:picLocks noChangeAspect="1" noChangeArrowheads="1"/>
          </p:cNvPicPr>
          <p:nvPr/>
        </p:nvPicPr>
        <p:blipFill>
          <a:blip r:embed="rId5"/>
          <a:srcRect/>
          <a:stretch>
            <a:fillRect/>
          </a:stretch>
        </p:blipFill>
        <p:spPr bwMode="auto">
          <a:xfrm>
            <a:off x="785786" y="3929066"/>
            <a:ext cx="2143125" cy="2143125"/>
          </a:xfrm>
          <a:prstGeom prst="rect">
            <a:avLst/>
          </a:prstGeom>
          <a:noFill/>
        </p:spPr>
      </p:pic>
      <p:sp>
        <p:nvSpPr>
          <p:cNvPr id="23566" name="AutoShape 14" descr="https://encrypted-tbn1.gstatic.com/images?q=tbn:ANd9GcTHufRaCrBATlXL69bZ5C1rJkbnR-KVohr946yu1sRBBaQ8nUSxhw"/>
          <p:cNvSpPr>
            <a:spLocks noChangeAspect="1" noChangeArrowheads="1"/>
          </p:cNvSpPr>
          <p:nvPr/>
        </p:nvSpPr>
        <p:spPr bwMode="auto">
          <a:xfrm>
            <a:off x="-127000" y="-136525"/>
            <a:ext cx="2143125" cy="2143125"/>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en-US" dirty="0" smtClean="0"/>
              <a:t>Rose water</a:t>
            </a:r>
            <a:endParaRPr lang="ar-IQ"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ctr" rtl="0">
              <a:buNone/>
            </a:pPr>
            <a:endParaRPr lang="ar-IQ" dirty="0"/>
          </a:p>
        </p:txBody>
      </p:sp>
      <p:sp>
        <p:nvSpPr>
          <p:cNvPr id="22530" name="AutoShape 2" descr="data:image/jpeg;base64,/9j/4AAQSkZJRgABAQAAAQABAAD/2wCEAAkGBhQSERUUExQWFRUWGBwZGBgXGR8cGxwgHhoYHBgeHCAbHicgGx8jHBocHy8gIycqLCwsFx4xNTAqNSYsLCkBCQoKDgwOGg8PGiwkHyQsLCwsNCwsLCwsLCosLCwsLCwsLCwsLCwsLCwsLCwsLCwsLCwsLCwsLCwsLCwsLCwsLP/AABEIALsBDgMBIgACEQEDEQH/xAAcAAADAAMBAQEAAAAAAAAAAAAEBQYCAwcBAAj/xABEEAACAQIEAwYDBgQFAwEJAAABAhEDIQAEEjEFQVEGEyJhcYEykaEjQrHB0fAHFFLhFWJykvEkgqIzCBZDU3OTsrPS/8QAGgEAAwEBAQEAAAAAAAAAAAAAAgMEAQAFBv/EAC4RAAICAgIBAgQFBAMAAAAAAAABAhEDIRIxBBNBIlFhkTJxgaHwFCPB4QWx0f/aAAwDAQACEQMRAD8A401Jw0iQViL32tgcWN5E74Obh1Q01eJEwrA2PkehwPVdhvvcEGCLdJxgQ+qdp6Qod1RywRg86y2olQLg+vlbCXNZ81dI0gRuRcn9jGFPPAC6Kfp+GPKtXYjwSOXl74BQUQ3Ntdg9RQNjON9DiFRBpV2CncTb5Y1BB/V9MG06FNqfhu/MnzNtIwb+oCv2B8zWaq2ojytYW6Y0NTI3GN1VmW23z/PGjHI5nmMzVPXGOnG/I5M1XCBlWZuxgWE40Ew/mW06ZtvGPASR6Xufwxnmco1NyrRI6GR1xnRyrVW000JPQfn0xy30bddmqhR1NEgeZxvp5rZGUMo2G31GGtPsXmhcBZ6B1n8cLM9lalIhKyMpAt6X25G/PGyxyXaMjki+mCMp3iOeLzsX/CfMcRpDMd7TpUyxALAsxK2PhECPU4jctxR6ZJEHUmjxDVbynY4/RH8NqjfylNSdGlJhSYJa5B8UWmAI64xbZrqtEdW/9ndzJGdSehokD6OfwxzPtT2Xq5DMPQqlWKwdSSVIIkESAfIgixBx+qBXJtrPsY+oxwv+LXC3bNLLEkgiajk7aYVdRJi5N+p5blJUclZzhMuxUsAYG55YyzJMybkgEnBOa4VUpAhuW4Bn3PljZluD1Mw0UQakKGcxCp6np+OAW3o1qlsV4+xVUOwTn4qyL7Ej52wv4z2VqZddcq6bSs29QRt54a8cluhSnF6sCzOUZlarbSGRT6srEW9EOAsOOC0e8pZpLmKXewI3psBz5BXYmOU4UAYUMPh54+x8ceY0w+x9girkHVQzKVB21CJ9JucYUKOogAEk9Mcca1GGjZelRClwWqRem1gDNi0XAiPCbnnA326adMEUpNQffaIUgX08rf1edo3wCMmGP/qKTubMfWbfXA3ZtHmbzTO0uxJ5WtHKALD0G2NYqXHP1wajpTCshBcMbsCVjlAj13xpRNVXUpB8UwTHOQJONBPWyysCVBgNEDeCJBj1tjVmsiyOVO48/wC+Hmf4En8xFKpepUhBy8XiAnb4WX640cS7O1qbw0357z1+uBU0De9AXDuKlBoa6TOnlyuMb81m6ZAIUr1MSZ5C+BGancqhAm0vJHyAnGGazCuBCwRax39sFY6tHyV9Z0mL7eR5fpjTUMhfcY8pVIm1+R6XwZmhSYEpIYdefX0x3RnZhw/hb1p0xA3k4yo0TTqaSGnUNOwJvbe2NGUzbUzK8+XI430372opqH7wBgbCRMD0xuqOR2DgPYDLNTSpWpmrUIGrvDIU81CqdIg+uGWY/h/kXEHLUx/oBU/+JGPezlEfy6sWLOYGoxtA0wQBI0x8V+uHVJQwIaWHQ7f3xSkuPQvbZwbtV2fTKZ1qQ1tSsUJ3gi94vpaRIF9OFlaoKbHuyADy3t6nFN/EfhpTMB0QIraoVRHw6ZPvMx+uIsnErWxi0jIvIiNjjsnYXhXD6nDkV6nd1mu0nSWJLQVPlBWP8pxyCvQ0qtoPXHXP4cdn/wCayZqMNaAk6YiCJmPMG+GY3T0DONrZ6/Z2G+yc1ByMA/UGMC9q+zeug7VSAyI7i4kaRMwNhYA+uG+W7PUFcLBC+IFdRAhjcR+HTGPbHhVPukTQdBIZiCATp0RvYkxJ9CcPyZnxehUMCu7OJMhG+O/dguN0nyaBX7qoRJUq2kkxcFQeUb449x/QWKqIBaQxMkTHTkMdI4bSOWpUkU6SUUWCmSFnxagevKN8S45N7RZDD6kqLShndLeOoIJgRqMnlsuOZfxu4tSqVaFOmL01Ys/UtEAX5AbkTsOWLTMVcwJ0MpIAI+zVd1Bvv1xzrt9w0stOu4CsS61ABHiGnly328sFOTfZssPEmcpxFqFKoqkaqy6TYSF5yT1x1L+CHE0TKV07jvW70FzsYYKq36AB2MkRfeccpTMikfCoIZRIPLe2Lr+DdVTmH+0NI789JkEaT0FpvbC46di5K1RacXzgdxGVqJIY/Cs2JtvzAkHoR6YB4pkFGXqO1BygTU2owxGnVAGwO4PMdDi34rnKRe1Sm3o6n8DhPx9RVRUuO9PdQJOouNMSDax35CfLFTzS4io4ot3Rwns1xKlSqKtRIWoWSpUkyKdSm1NoH+XVr9VGBqPAy1A1A0sGgINyBu3pgjO8NNXMJRoM1UNGkR4l5MCB0jfpjpo7IBKIqOroKeosqwNUbgC58U/XHnzyVXEphjTb5HHKeUZp0iY3A3Htgjg2XqvWRaM62YKCBsWMe3riw7O9nVao9c01KlytOm14kAgkCII5X3PkMVNOkdGmm6U9HiZpOkzOkG0tIAueoxTGPJWVYfAlkXJukc94hwDXXcqxFNSxarUJIC6iFubsSFm39QwRlOGUqitRoFiqqalWqYUE/cSekcuZJ6Yr2qVakoyK67MHKEG0zBtHmPnj3I9mcsyvShqZB+GQY9mDBvI3wDxyaqLDy+BLFvtHPeNUBSp9yt9DnWerFKUx5AyPbAeVy7ChUqjaRTP/AHAm3n4fljofF+wT92zUawZt9FSnSAbr4oAFpMkfLEmaaOipVpKpZvipMATAgGCdJufLfcY5pw0zzpRaexHm2BI0CyqBHtJPzJxnTo+A1IgqVsRuCDe/KREeeHbcO/lgHpKtRv8A5jgNoPL7O4VvNtXlGNXAKH8zUqd/VYB1gnckyCDewFonzgDAudK/YFRt0E8N7SuinfUEGl4kLErqiN9J0gjaJwdS48qUKfeUxILQBckGGBadrzHUN0xqPDgtEmmqmoo8IJBtMQR948wBblfE5XDOgY3Lu7Sd9kwtRjIF467BszT+6IMcxPyvgYrih/w2pmSxpkFgNRDNDei9dsKFy7W6zp0852w5MY47B4uCZjBOQANQz5kevLDLOdks0oDNQZZ5GP1t6YG4SDDAgBevOemNl0dFbB6lOoQF0kjyHvuMYZbVTdHKyNUgGwaDcflhhLBD4j7e/t640cPZ6jKhlkDao6H16eWMizpI7dR7RZF6YcVVoVSBrp1PCfCsJcjS1hEg3tgrKdoKWkksI6i8z6A4jKOWq02GhfC0SyAM1hAkNf3BOD6WYzVNWLIy7mWQC1onrvhnJ1sP0uDrf2FH8W6kVaQUQGQEm28AKB0EGZNyfQY5ylO635+osfLHQ+3Nc5jLq1RAtSgVRtJ3BBv5chb88c9rV7jSI8thM+WF+5klRvrZKtUMxK3M/dE7/wDGOydjNeVyOXCtoLUixg76qjk/IHn0xyVSHUUzKuWAEHwtfxSN8dnFAFKSiIFJV9Pin642BX4sE5O/kA8bOZNUdx9pqQMT4beIK0zTOxi2/iF8Ke09LMLkyzv3lTTTqRsApLgrG3K8AemOhcAcUxpI2n5EfXbCbieRWrNNjujLtPwuSLTffbGyTZzxK3RyTgmX71wNMFmVRz5/CPlJPTHUM3ldFeh3gjTBI35CPwwNw/s/QTM0IJZhWBEm4ES3wwNhHPfF1meFJXcF1uBGoW9PwxsI8ewsb9J/ES61x3jaZChCrf7P1/HCLtvkA+VqTbS+v0sC/wBFJ98X1Ds5TGoqxJYEeLnYx6Xws4xwJno1AywCmn1kFSfkTjZIZOcJqjjVDsrmKrTRosU0NBI+KALD1nw9TPQ46P8Aw27H/wAvlswalJlr6A0GCwJdwgEEjZTbnqM4YdnaS0aQAkaQAFJNiRPsb7cpO2KHs/mIeqxsDoAtvpDPb/eMZXEmeJwXL3E/EuzWXVkmgATYxqWWgG8GBvvjPiHADTVXRVFiSVJYyFtJ3np6Yp6+TNWGMeFpI+Uj1i/zx9xDLrTpMJkOQBPIgzHuMabGaTVLZyvg/YPMtmWrUvsqVRyA4Kk92Tq8ESVOmAS0Y6RnOHAAQ+lan3YBBgAFgSZU2A3ud77u+CcPShR0gf7t7RAvjVX4irAry2HpzI8xMzsZwtR3ollPeujnfGcqi0PA61ClQa4DCCRI5QREbeeF2dlWKLTC1KkFYaQQQSBpjczYb36HDLO8VprUqZevSYMRBqFWudR0xAkJJEMOuKDJ9nUospFRnKqNJ16gDF2AIi9z6NztgpTfF12ez43mKOJKXeznFbJVKAAq0yhcavEBMcgLHTuJG9+WPMpqLFyT4IuNlBMCTGwnb2x1Ohw1M0s1F1LvTKxc3ViJ+Hbfz8sa89Qp000BVJYBSSASQDu1hJG0xzwOF2rsoX/JKUeLjv3JP+eLKdKFhEGBI8xe0X58sQXFeF5iiwYI+k630RrVQ0nSTABgAW6eWL/N5JcrZahamwLJNiCD8B5CLGTgHh2fqy1ZULlysh9LKZtUkcpUjlss+WBzOfKkrR4/lLlOodHNuGZpdZqUtVCqARqUakOoaTKmWEgnafQYLyuWdWUhVcxL1EiLXuV6RzEnFTmuzBJbu6dIHUSFdmLG8iwEeHYTuBfCnOcDzXdA90RALaRZrWhgPI2HUYFxk/YSouO2KKbFVdQDB0gFl1cyZuDBkC9jtcY0V3V4ltBPiMAC5gG14mJjA+WNZNZgKFDOysI6CCCJJNgJ64BRlJOqUPl+ETAFzjVFCpNminm3R9SsVYSJFj0OC8lVdX/mCx1g6lNidQ2JnzwRnMu4IasNGpS4H3t7em+F9cKZgRHmcFd9Bca7G1btlmKs95UPrA+g5YFr96EWWDIBCkLJibXjr54AytLU4BvBuJiRN488b8xmmSaStKTI8weRxz2zk9H1DJPUVoYEr4tOq8QSSMP+ztCNCtvMx05/nhJksuqkiqQNQAHOAZuenIe+KXs/kxSYidRQEsfUyo9YWffGdugoa2y8yy2B6RhjxuhrpWMyp235H8sLqNfTpYDdRI9sZ5Ov442BMWGKH8UT05JtWhH2kycoy/10iPLUu31jHMuFcObM1lpqD4iJIBOkcyfIY69xgaqZ0/cYj6frB9sE5WgpQGmqor+JtIAkm5mN74FRtkixerLbIKn2OqZeurlg9LxEEbyBsw5GJMiRbfHUMktgCQdQEeUCD9ThRnItI2/X9BHvgnIuS6nlBHoSwn2/THUW4cajz49f6KFBYzuPyiMTYzRD2N1JB9yZ/HDyjnZUiOW8+cj6YmOJOq1a2mbMY9NWNZqXwyT+Vhqq3fUzB1hXYwZN4C+Q3NsMKPFcwG8Rt6kf2wsyaBqhZSRFOncdSupvxwXmaLESTqjGJjYVLutlDR7QMdwPb+2NdXipYgGwJvidy9UhufL8saM9nijETAB5+uMcjl40bLHI8PTvJdTDadPhsTEe82HPbGmjWDZwybLWP0Olfb7MYjc12jqBhpYzMAg7dI9D7YoOG+EFgfE4GqfUn23x1XVEmTE4VKT7RWZbPCnUZZDUyZ1ecD/jHnF80lTSobSFcMbTMXHpzvif74jGNbMmIjGtCFitpobcX42xoXPc6wbltJS+/R9rCRNr3wj4VxcMQo1liZhlgbTuTcWG0ATA64Ip8VLDu6mlgdICEElhebzChbRY7x54Tnh2YJV1p/y9FhqR18VYGR4XLH7O2qItYX5YXtMnlCnxoEoVWzOYdmrDVSqnVTZIcBah0HVqhpHMREkEWw+/xZTV0Nqhtyu8dfTlfE3wLgQpVajswcwyKQIuX1MWExO4tbphhx6r/LU1qT/6o0pAk6jeCTYRc3wcWpIt8XHGqa2yx4VxHL0qfd/Bzuf6r9ScLuKV6LanV/QKJY+pkAbc8R9LiRFJnkTBu3M9B5nA9TiRNGVABBA6kgzcH9d8ako9Fa8Li7sbvTFR1Zz4QSdAPxWOkTyvExhdlM0whCoE3HXf5G+NfCnI6xFyZv5jl8sOO7WorL168pP72w23RmRKDr2M8oxiT4esi/ljVmcwZsIGwPX1/fTGFZTS1K72IGk9Rz+V8B8RzRRVAtrtLC0bj3/HGKWyZpSloF7UcMpNRqVWVTVCWbqwBCSJhrnmNsctNHvDNCmzn7yqpYC+4EWnodvw67kuCnNDSVLqjd4ZIA2IE8jBNo5gHlgyjle5JRaYpAXiAAZ52sZ3nHShbsmyYG50mcOrZl48TTB1D15welsZZmv3k1IVTOwHlbFTwOsM5WWk6UdI1kkqAKaEliEAIJi5iTucZp2fyxau/egtpimgQyzW84UNsL7TiH1EnTQHpt9OxP2W7JZjOP8AZU5A+JnkUx0kgfQXxR8T/htWpqRWQ98D9mKbDQVn7xtA388dO7CcEq0MgtGpRNGpTdjZgwqAmQwgyLHTBj4RjztBng1QgeJl1THI8xEeUxJ35c6Yx5BQxp6OS8S7OtTqA1FpKqoDCkyxgQLjxQ2G1Phy0adSG1M66tUDoALD/UcU+aSlVQGqqui3uLCx8Q6ETif4dlxUYAqFRUUFV2Pw28gSCcA8bjLTCnFJ8a7CctmfsqYJ+6L9cHcJqS3l1xo4jwR0A7pdSTyuV/sMOsllFpUwSLgf84Yk1ovlOCx6AalO9UmIZpEekE/hj7gj/Z6TupI/T6YNzOQLvKCEYCbgQecDoR0wg4jqFRhTaATMHY25jnt+4x0rjHREpqFMLr1jqcqCdMKPKdz7fnjTwqo50xI1EH0A2+n44M4W4IZuRY/IW/LBmgLsAMMS0V4s1Qqu9mbCEMYV8ayxdFqDfYnyMfgfzw0pEkYEqKVVlIkXjHNHRkxPR4gaUgXMiRNwPu/gR7YbZXjzMPhIHUx+ziP4u5WpqBg/3MfjgNs/UIu7fPE0m06KsEovElWy1o8X7yq4UAaQb+gwFxOhqrNMsA07x+GEnCa5SoSOhEcrgYeZviqGrfwyAb+mAj3sHLNxZqprLgERBG354NXjGkkhli9pKn8wflgCnnFL+Fgd5jaMaXyU3gLadSk7/nbzw6OrBwtT/EPcv2hLC6G37t1xjne00KpURMjxmJgTa+J+jmiFs2o8oP5b4JzPBO+pqylgxN9RLX0kbnbGt/IPNCMNxQw4Z2iYZhKjEWiw5CfF9MUHH+NuyqUbTpbw9GBH3l2MDUtxEE2xL8M7OGkpZ2BO0Lt8zvjZWoa0VCzAXmNt1CzPK/vbHJWti/H4ZJ210PcxQanl3eQzq5JC7MJiRNxczBFrTfE/meL1WhKieBiBcnUpuAQbAbnlzOD6eX/6F3Lvapp0zKxqXkN5IGAezea0u38w48A1U1e4BMXEzBgD0nrGAxLT/Mb4z/tuTV7M+H8J/mBpZKu4gRduc+21gME5fsayKyVKhgzZRdRO06ufMdYO+K5eKyF0mxG43J54+kYbSJ5+TkvehFk8iysV1kqNrDaPTG3iqGmneqT4YLDqOeAeN8cOXrgkjuisEkWDSSCSLgR+WHKq7oSQtxYAkzIm8jB9qhU+SakwHP5Na/dsWshn1BAgekhT7Y3V8tScQ2mYOliJIO0jBHDeFFxF1lRIA2gfrGGw7PL3bEOSUE6WAIPSLCD8/bArsVOUYvTJHspxVqObq0arGe7YKwFmI0sN/kehnpiprZ4vBbl0xO5mjorUyUCipImeYExa23XpbBysRY9cGbkipNSORV+FZca3pZh2K7KKRiFOltTTA5HnZsAUaQQirUqRDqyoLlgD4iDsI2AJ5zsL9ToUvCUQ92P6VAAjpAEYiO1fAl7wLTddRSWTQbX3BRSoDHrF/XErhw7Zubx/TjaZ2DK9tqdfJUayAqSrDT97wkrJiwkqT74kf5/vDPiiTY9fblgLsPRdMoFqSIdwsmYHhI9pJxv4twsOAqMVvfp8tzimFJWM8bitMI4eVZngrp+FhMRI8rYA4em8bs0+wsMFple5QBVUqFI3kGRvEXMwfbHtLhYY6keD0OOkt2HOMXNSGKZwob4Jp8RnCjMd+sSmrzU4F/xV1PiQrbnIxxq8dS2qHtfiHWwwirvNSVUXUjre/XY/rgPN8RZhERON+Sryn+k/v6YHs7L4qjjsNbKlANMrHS4+R/KMZZfOPMNpjqJB+RkfXBjUHVSZDACeh/Q4XVM+GEKL9SMFaRLjp9DQVBG+MHcYDDWicYPVGCQ5Ime2a6VV1Bsb2n5+n5jEpS4zyKiD6/riq7bIXoAD+sfgcc/dCpIPLE8krJMs5Qm6Oi9nKVKsdQf1XZh++uMe0XD2QhlkrAEwLR1j8cQuUZ0IdSQQbEf2vGGNXtBmWt3zz0A/QYXxNefl2iu7IZPvO91NFgAd95nDStwEgnxjSek/gInEz2dz7IjEsdRYfF6eWHSdoGNgsnpP9sMj0V4pS42gjJ8EVSGEmOow3rMFpzIEEYT0s/WMQqr7/wBxjdm0d1IL2nr+mOp+wUm5fiZnW4qgkTMz9J/LBHd6qAqL8S6pG2pSDI9tU4UUkVB8N+pwyybB6bXmCLTtJCyPKCQfUY1pxVm3x2hpkqY/w95Jgsxt67xz64nOBccWjTU1wGqs4CEx4QYAMn4eZneCMP8Ahuo5QBTcm3rM4U8X4TSo16VbT3gkl05TuCsc9XLrHXCcFtOvmFgfwcRlw/jWWXVTKVKeiT49RnqZBMHy2wDxTtwid33TF1JhzGwOxGoAm/8Azhm3E8uR4gRt4aim1piGETGFfHOIpRo/9LSpk1CU192ABqBBIsNV4HSWG/OiUW0LyKbdpP8AXYVmRlq9L7SXB8Uqd/X8MUp4ihUFCDIm31+X0xzHL8PemivV1U1JAVZhn/7fTcnrjpdNQTUKUxANyBAnr6x06XxyboHKlxTYy4Jxe4QpGpYEbSJJHqbt7EdMMKlcKKk2GmD13EAe+IDPd+lem7yxp1kdO7nxpKyAOsgAqfmZGLeqC1Ro2Fh5kdMKxz5NoiklysneJszPTgaUSTMX1RA9BBOFlXjJpkhlLeYIP0O2LLJ1QlUaltzHtjnfHKReq4QhGDkWuIBI5fu2KT0fFSyOmtJBGQqAVHWToW3vYf3j9MD5gUar5qmVLZapSVNSyHFRJZGUn4iCxBUxa/rsrUfsJUgB2Ms0ieS8tt98GZIpoUFQQANAuQtvECAb7kyZwucbBzJze9ibsnlVppUpCtrpU/GjrTdSxO6kPsRAPpPUYYU85rJVPjAETcEmflA57YH4vxcozKQTqEgna5B+WB8pxJEZxTYMYPiOxMiY+vzwcVSpjsWHjHf6DTLB2y1RnnUHKfVZ26ScAUcv0JnnBnDGlmT/ACLo12USTy8Rke98R/BuJmjUusgiI/5xlpdgbTkUqZiqtlOr/Lt8ptjaxdlJqHSI21A/gIHrhNne06rBQam58h+/TC6txerX8NlXmAd/U45yj0glbfQZmqSGIqwP8xn5AfpjLK5umrBAxIbckQNvn1wPRyKjcz5DbG6hlkdoAEj8gd8ZsdkbcGPv8XqBYGk8h+5wqp1CGvhhW7NVROg6yBJQRqB9CcKczlqisddOoPVTH4Y1wshxKHsxiczjW+awhbNVNXhRyOWlSfwGGnDuz2arERRZBI8VWVA9j4j7DGNjHKEe2F/+74zqFO+7ogyPCGB6AiR1O2F2Z/hlml+A0KnmWIP/AJL+eLVeBplqQWdbOZZiN42AHJRJteZM4GznFUoadTsNWyrBJg/gDbfyvjaTVsgl/cn8N2/oQ5/htnmgFKYHP7RY+l8OMp/DepbvXpoOeklvxAH1xWZXMl0DJVJBggm/WbfkdiPbGGZp/wBTMeVyf37jBrEuxTai9v8AYneKcDoZeAkuQPFJ58jtHXCbMZdCJ1Ae2HnHKZdC1NdSoPFziZg9dxc+nXEg2bKiVSW6D+5jC2kehgnBR2MOHhu9KBzESCdj6ThuadRRdZ9DGIyvxEzJRlb5fLDOh2prWBRWgcyQT63wKaRzyq9DVswxs2geRb5YMyPEKBpkspLBt0A1wAZ0zNvCJB3nEpmhXraiCVkbLIA6c5w57NcGPc6WKaiJ0uyrqDaQR4/CYmb8sZKV6FzyPos8mlJKShajMGBZPANvCfHe0zFiefK+M6WYpNDKUZlmIswJ38Jv+OPKfDSlGnqdVCoyNJ8ki+qPum0GT6CFOZqgXVb8ybYXjlwvQzx6knbN+Y4WKzEFidbSLxpA2jn/AM4Mr5ZCFUiAll02OxA+W/qBjRlsuKkMzk26x7GMbKyUVIHehDFgWn6HFSrsoc7aVvX0Bmak+kC+mApgEzuTfla//GNlXjdei9NKbamcnQCfCQLmQxGw6b8sJ6XC2doVgqAkM++qNtA6f29MU+QyS0lADFj1a59ugxrVm5XCH1/MIr8Wamup6fdoBLEXgzFgskBjBkmwPLBmU7QUaqBu9AgCRs3y5n0whbOstRvInnaCBv8AMj2x9nMxSFIakFMT4So2O/Ll/fAKNOxDwxlSa+wc3ESxapJg/hsMSfD61JizF+7BJ8OkHTfbcY1DOOW7owIvaYO8b4LydHfT4m+8R8v374IuxwWK9lHn2+zYadIEQPKcL0ZVQyoCqLGLiT199sMsvmdVLVUCjUuqJm3WeYO48sLOJ8RD0gFAVpmAIEAXJjGx6PNwNySQvzVJK5AbdBYwRb0/fLCjM8GFRgqkzsoBAHW3T+2KDg1DQGMli9ydhHLbG7h2XRKjwviIAHlvMdJtONdFnrKNr5GC1nbLSVhlUhwLraOlrgC3n6YV5DhDZil3vdq1ypEw1o2mAZnr88O82+mk9OQTpfU2wJ5n5kAD0xo7JVC+TcESRUZYFp+Dn1vvgCTJJwjyXzJ7PdnbyUqKOhUj1v8A3wPT4YqmzsPICT9MX2S70jUGWDIiWEQYEWI5HkN9rYNStVETH+7fnyXp+GA13RvrvrX3IjL8GrPApUnf/M8getxGKTgHZE0W7yvUVm5Io8IPLUTdvQD54Py+fDmDVS/MEt+kb8+mG1UBFkmTsJI3jYctgduhx130Blyz/C9WKRRLVqpuo1ESDvvJjny+WGCtpG59Sf1xPcW7SrQbVIdVqFaqj4lnYryMGxH+YbYxz9X+Zo1P5aqNRghgdgd1J3XYiDhfk5v6fH6lXuvy/Mmxwllnwlof1M0dhPqf03wkpdoYTWdQu5g7hFJGtl5TEARckR1xMZfKVKbLRao61LkBb/Fp1BJPibSCSYCgxLTbG7LcKIBzDOAS51kuRAadQUx43WYgiCykAbHHiZc+XJK3P8qtfyz0o4MULXf8/Ye1+OiutNluCYIPhI2n13xBU80tSrU7xmFyEYQVJn4mAPhmBIHP3w8ylUPUWFIVZC6jBidUwLXYlo2EgCwGFXHeG90+pZKvJ9DaRP1x7bxyjii5ba7vvZN43B59OvlQ44bmamqnSyzFqamXZojcagJuFgWgXlvag4jXEEAFjvAjbzkxiP7MmprKhWC1BDOJlRcggm2/l5Yos/ZdIZoUAQvpF2PM7/Xnh+DcdoV5vw5df7d/OjDh+c0szFxT0KsmbXZhB8ptcRg7NcPpuZqZam7G+qnKz5kraTvfrz5qez6Kz1EcDQacMDfmZv8AnOAe01OrlzTRHqCkqwhnYyxIMRcA2ttGIJ+S15Dxfzoow4lkihhX7PZNjelXtYBXMT0uJHqbWxsy/A8qnw5Z3n+pyR77W9J9MJuCdqGpsFqs1SneebA8oO8Ty9cWWRzC1aYqBCAdtYE+u5seWF+T5zwfih+4UvHSdf5Fb5nwVqYREUIpCqsH415jePzGG/ZzgeVfLsKyh6hiFJIYQN1NiR/p9Dic4rme6NdhYinIna1RZHlb92wdlO3Cd0isGCsARIBUSNxHqOXIjZrVRmppN+5LnTWoj7hnB6ChgtK67SrGP91hf0wqenSQkVBJBtJ8IHTzI254Jy3amjTBMwp5EyYl7RtNl95wh4z2iTMgEhoPOwaVsSBtb+mZjBav4TfFU5OnYyfiNHloAAncbdfTzwk4hxqjWK0lvLDxDYX5HnO1uuCf8Kp0bqiFoku4EAkX0ry+mAKnFWZoNWb2hOfL4jh26PRx4XdoeUlh1Uew2AA5nywN/jz95oCqJa2om4JgbdbY2cRptRoEl1ZiQpOxA3iPzwlyFWoGDqushYWZgGdz7Tz/AAwMsqjLiNxwjKLb2UuW4gxcqUvsSBsR5xy+k4E7SVAUU/e1W+R+e8+2NGWr1PEzJoZiukDUZIJBmbbc8GZipLaHs0C4+nqcN7FuKhNSRMZyp3dUFp0iBf0E+03nrPXGS5pb6T4SxPv+/wAcHcd4TmW7qaZMmNQIJXVHxrEhZ3JsIxqpdkaiTNRA0wBB0gb72MzgbfsbHNFjztFmu7SAVWTcdF2Hp09sIa+dKEAsPH4bdDtPl788bK7hy5gaWClhuBe3WZFxG/tibzVbTXYUhMxJY2kD7i/djqZPSMZyrSJoTjGCS2VNDiQQRMHpjLgPFBVrVr3pJqA6ySBPpb5jEh/NVGIDt6ljt+eDOzmZCGu9PUXcBRqVoIEHfa9xvb3sLbbAySuSS9xrxrMMamkkiIAHU7sfODOHXYshsrVEEfaGw5yqbYQcWo6WAd1LWJM7DSJBHLyG+HXYd/8Ap8wDycRG8aB9bYL3GeY/gjX0HXC62lwhYgEEIIsxFSqWgiwIEW6Y3ccUkCA5MhbfCJILawLwV8jcDrganQ1oGgsFZwVBhoLkNESSYM6QZJVYM2IGbyTV63e5doJQQCdNlsIEeIQVlWA+IDeY2d8FRFhpZ3ydd9m3Lgs4EspH2kkiBE3km4vckbgDzFLWziVUXu2VwDfSZFlbY/6tIwkq8GqZgA6lSmWYlIJIOqLgQrEaYAJIBk3nDbJ5JadLwqVAXSszqItJMgG5ExAuSeeFY4tWP8mUJcd7J/iXCDmKboHKxWqNpnwt9q1m3I2sbx0OJKvkqtByCTRIIh2lAwvPiTUp+7aTt64vcs0F/wD6j/8A7GxtzDSpH08xcYsi/hpq0ee7cmyHTj9cKPt5JJ1faUvCs2IMeK085BHw3Eg5DL1c01i7xzb4FJ8THUbL4ibKCxmBEyLKpRpliRSp8iCaYnbyF7/Lzxk9Q8zAG2wAFtgPzOBUMUNwik/okMSnLTYnqUO6qIitOmn4p5ksZPl5DoAOWN1VtahXU8j4biYNv31wr4jmi2ZJgFQoneRubQN59NsUfDOEh6YYtUUteDAgXixG3PkcMTVbA4Ny0eUs3MeF77DSfy29MDZ/NGANJE7zaMGpkTSa9XUCDEwDe3IbxPPBBq0mUAqGK3g/u428sY5jY+LJqyc7O1f+pYxYqRPIwRI8/wC+HWeyy1KL06k6ZJQ3kG+kjeYnzsYPTDOmKdXSdI8IIXlExMRtsPlhDxXMPSqkMgZBzIt1G1xjyM3hern9ST19O7PR8aN/B7oD4P2PEIzHvCBLKsaCZsNU3XlFpj1w/wApXKag8xMLO8D3M/n8sKKXEKiEqt6d3N+o6neD88MVUVWpuzQJGubKAbCSbC7fXyjCvJ/495Fbk3/4Hkxyh8X8/UKbhVF2IezkeMNEQJmRsAOZP05Z5/sCVKnvFA3MAhhtb0AO1o8PWxnFuFPSYCqpKykV6Ysl96i//EKyukxA3jljQMyTpFOorqW0nxS3h1G8xLM/i8/bFuPHBJI8ieXItpmqv2S10fs6g8LGdQAFgTv7SekHEFxHhjKfCbSdIm4v/aPpyteLSZgNRAGkNGoXgnvQb8qbX6YV5rLUVQ6qmqYiL/GCVfaJKgB1MTY2JwbhBdDMHkTTpizgtNaiaGQA0jDT53W3032GHNLhV7QB0AH7PvhVkOIhX0lQpc7f0kAWJ52tP64NzhCKSfCfMn6+V5wyPR6PKT1dAXFqLVKhoo7EKqyJsDbc7R8PPc9cGCr3SKKn3VHwjoII5dOW+F2dzXcgGm2omzAbHZqbDr4pkA31DpgkVKlcIxEAiGCm557n39cKjDjJv5jE02k+jTV43LL3Q8azBYWggCd7nl74b8O4nRf4YFTchrtPqd/bGpOGCJASBsxUqQehA3t0jG7heWVKtQgAhwDA6gX3jc3w8zI4Na9gyi4BLEwAD89yfYYTVu0stIRoO0Qf+PTHvG+KikpUJ45ESdgTzjBWV4BlaqBiNDW1KpmDHraxn5YXKW6OjwguUkROYpkHQtwwZiwIJgQSDHRov6bThzkyqU0RKNNyVBNgxJImST+YEYT0Ky5dXR5JOlCRcxBCMFiTaV62AO04oqOVelRCaZeRMHZQAJ6SY/HGYXbsgwNOVM1/zZB0mrRpnaNMfIgR9cZiuwaHq95OwQzPsDPyHvhLnVKVg9ImqwJMBdXK8gXG+NfEuJ5imq1DCu6+GFAOne02AvNo388NcqLZcY9DDPZVG1OVI669SzPSRJPp5YY9hag7vMibyp9LMJ+mIwdoahJ1MQx3Nr+siduU4pv4bsCmZabwpn/7k/rgE03om8nLzSSK3K5xUUAm5dgBBJPjvAuTE4KoZvxiKZGrmRBgG8giQPFIneW25i5HMLoJJA8bQSIuSY3jr+5xup534vtEOkeL/KYWLA7SGPKZA88Gk2iWfFSdrYb/ADpgQrSeRtG9zO2035EemMc1ISWaSALCw2ifnq8r7WwI2c61CSADpRY3PPc39eRtzwDn83opkxpTaCZZuQk8ojqTttEHuJsNtKKMVZtTQRu1iLXJ6EdcevXbpJtsfX+373R5TiZd5Kb/AAkG9yPlePlh/wB0AAf6Tv1HOYwy9BPx5wlUgDMZt42g+sxbn1v8/LCTiWfidRm1gJuf3b59bWj5ZXUqw3sf18sJKvAqak6Q1t9yfmevnOMbsfjiuhNlQXZAwA1Ea+sTeTNoX8MP+JcWYAlDqTqOXkcD0KZprUKrqaYEm+mJEcj5jywFnK5qRAYSIuIB3mBJM+/LnjGz0oY4trWkNV4W0JUq1AAI1Xut5UfhJxup0Ed9SWUDTYADmD+uNGc7SU2plQGOmJt8W07GVPrgahxNUAKsWU/d0y3pIj64V6sLqwayNO9P/AzyKMlXQbiJB6/s4F7X14pqQSGJixiVjxA+W2CeK8Q7qmtULJiL/d1RBYb2NrcziXq1KlUlmbU23xQI3ER8Inlz88bN6pAYcbnJZH7f9m7Jv9mWlYpkep8QBA+eMuHuWqoDIkAnp0U+RG/ywIKJXVqNyNuZ9BttHPHtPKGsCFdqZYQG06vaQbeuOjya2izI6g2zoOV7eUypUhnhTEMhUkCGB1eJZbbTYhhHMAJOLZau32fdFgf9BJ32a5PnO3MRB5hT4jUytQ02+NGKkiCpm/8ATMekYc8N4+SwY6BqBIIAtzJIHiAtz6+mEptHzssEX0y4XhtJiuql4WE/CZOu0bWnVsYiSeRx9x6kmUDL3dJF7qQ58TMWYgUxpKjqSzSBK2OI4ceLqULkA/aFAxAvBi3KRcczqMDVGAclk3rZimlQsFYydEEiVtNyFmRc9fbB230go+NJK2zxw9WsaFAgOVIZzEFSIZj/AE2nwgTcRfaxrcLao+qrUZyFAJgCdIA2joB198bqHC6dHSiJabg3O/xE89+fl0xspVQrLPMkD64NR4lcE6tCCp2ZXUDRqxTMzTfYTPwEAkSfuxGCslwqsaK03UKAwBqI/iChp1LAsTH/AJeWN3fdylQnfXKj0NgPcnG7huaJVAxMGQojcDmT0jG8V7BTwSSuL0AcV4klNoNRtI28BmP+43nrGPcpxPWqulMwQYOsAkDc7ee04Y53LoVaRfa/kI98RT9pDltVMorAzBZo0jmBAPM23wva7YtSSjbMeOcSNSpqYGC4KqOm0eZxScLzAos40muzQTTQfDACkkibmwjlHXaNoM+Zc90QirepXYkCmu1um+27E/JkvFqVJFRHqU6KyuqdNWo4+853AAmF2GrEuSb6iZ63a9hfm+IKwJ1A1EJDARMnVoJNySBIJFhABnF3kuHq+Xps8vYGDAtuBIJkRHO+IrsvwgVKtTvh9mklhYHUdgY3gbnzGLmjnlRUVKR7tQNMDYcuc++K8Ma2S4oTk7QU1WwYQLAxsDyj9MKe0fCEzVMq9iDKN/SeVukAAj9BhoczTAtIm41AkdY8vQ4HequqxLGOovYH8I+eJ8/mLFPg42XQwKa2IezfYijTCtW+0qAyRPg/ygAgFh1nfaIxUVNCsxUKrMIMAXiYm0mJPzwFmM73ZDBQLdbfP9788CNxQswOizfFEyTtEnYdIxZCmrB9D7B/Da6lDtZ25c+otbn88blq65UKrbMotBjY7WuB8sLOF8PZARVHUythJPS4BiPlg1ai0rSOkne20xgukC8Scm1syzudNOSYQTLWLE7dOcWm/LA/HsnqyziTrJkeRkCB5R+GMsxxLTOtrRbSs+fXf9MaRX7wHUr22WDv/m5AeU4yh8MLhUhf2eRQ0OpJUeGpsgPodyeRuBGK0IGW/S9vniQ4pmTFwoB3KgRHK0Y2cL7WgnTUPi6i8/p6YyToPNib+IraeWaIUg+ciffzwuz1HT8QZVW4nmevQ4ScP4zVbNIJAWq5UA7iEY2jb4b+bDDTifHTQbS6sR8ww2wtTsmwtuTSF9SvTlddQgAGAATv+zjRSFM1CA5g8zy9PW2PctxClUBanTZYPwtFiel5jy88YrldTAAEF7ansN5MLzNv74bqrPTg19UE5fLd6XQkFR96Rqud7dPPmcEUaC0XUIxFyOVrCeXkJMchgrLUFprpSwAmTud5Jwlo8TUEW8TXJ97fmcT/ANNj5cq2AryW0N61ImZJI2IN5H4RhBUTucw2m6tJgSYH3dXSbxhxUzYcaySFWw8zux9ALe58sZUuFo7d7LKTFlaxgQJw+geTh2JaGV70/Zahq+SwTt0BvaOfpjKpne4pmqSTBKotlDFf/IrcTilzuQ00Wq/DsJ+8x2A6k3xF9oOHEksXmnTIUIu4mNTdDLXJ9MY5a0ZLJzhr8hJmnNUsx+Oo8+HcFm5dIx0MUV/mlFLTporp2EBY0kDncYl+FcLh1OqFDAn0Bm+KGjmk1MVSKjNdj0M+EdPhJxyjXYr01b+dA2fo0w4KroUNJUWEcttvbzxr4PVZsw2n4mUmTtO+3LmPLBdLKd7q1ghWkA+2/wA9vpOCOAoUogRFQk6iVnmYtuR0IMRjOTbDcko8UHUc+ziHUgho1JLCd58IsOV8YV8gNOrYKwPMc+h+WMaeYi5Gm8mFYAn9MYU8/qUuwIQT4phRuDbn7jpYYDNCU41F0zIpxdxWjHiNekqaWUPUqGRpvJLWg+ojGhBqaATAMO032uqx7ADzxu4eyEa0uSYQ6ZOwDAHZZjkB9cEFWWSY8TExHwgkk+/n54LGnxVmufHX8+xOcX48EJRY1Em04jn4e+azEE6QNybwvNiBvJsBubeuPuP8Db+aC0QftBqAmwve55c8YZfPmipCkSPEx63jn+Hn64Rkcr0eXklcmplDmsrXdEpZdBSoJ8LVGAuLd45F3qHeADp2AtOA1rZeh4dIzD31vW1Ik/5UXxT/AJnM+QnCevxJ6irUerBU+HcQLz/qGwta2KDM1KObytKszlKlMmi7NJ1wNSknewkCZtzsMI4tdiJu/wAP7h3B69bv9HduymQZ2UaidR3Ek77TPpFfXySwFUwBvf6jzwh7KmBVA2DAAf7j85O+59sMXqEd4ZuEkeuPQwqoFeKDl0wts2iL5KYJNzjxM4HM7H0uBG5/TExQrHu6t+h+oxlRzDd2Lm8k+d8HSZ6D8VL32Z8d4nXpQQEdLgyFJXoRPP638sTrdqTrWNQ07ztbliiq0g2VeeYYm8bbbY5k+afSPE28b8sKm3F6ZDnnLFLR12pmWdlIZWWFbSGgcjuN/Q7415jhmYeWUIoa4Uvf6A4RdhfFRYG4gW/e+LV28ZGwnlbBxfJWVY8zUU4ivM5OtRoA0qQNSDq1HxH/AEm4H72xH8I7WV+90NIBMFGJtfe/Pl746tWEKPTCqlwaj33fGmpqGJY3+hsDYXHTAtN7E+tNu/uIaHDaWZQgkhwTDBje9pExBwvzXAftVpkHWLDSfiHI+ce1hfa9Rn6kZrQAAunkoHKd4nC3iGZZGJQkEWB5xvHpPLBqKZRG5/qrNnDuAhCj/E9JyyyxDCdPsZjmPfDbiVVqkEaLC0rJHWP0wtytYmqsn4lIPmN8Oa4gGItEfPGcUI4qMkT/AAnglRajsWhTYGAdW+223XBVHh+ly/xsGgFgJEC+nyvE22OG6ty5av0wPwmoWRyTJ1t/+WMunRR6knbAsut/tP8AMBqNoblAvAvbzwrfO06TnvCuobnQfKIvAERGCOJiWYnePzwt43RByrMR4l0QefxEfhgpWlaKmuMeQXnOPqQukaxzI5DkBHrgvhfFASFSXnaASB/qMQPfE72OyqtUJZQfXHR8uI0gbdMBFtqyTLlUVVdizj2YUKis5lD4QNp5mPInfAOW4atMf1al++wXfkR188bstlVbNVSwmCsTy8IP44cZymIJi4FsGlQDkopRE1DhqtSZYItsADPPcXvtI6YU5OmEh2YgO0DUQYgjmbgzz88UzmCI/qH1mfwxK8By65jJVGqjUwdxO1hEfDE+uE5ZceifLlljTr3HHCMhXOtFUhUsrNYGd/kfLnhnmeFslJn1N3iruIE+Qn8TjZ2TzDNlKRYyWUEnqdIwTnqhNFpPT8RhkZWrOWeU2nokqWX1majufJmMR1IU7fIYJzVBXp90rjSIlVNzO0gWQevrfmu4lWLZhEJOmBYGN7Ha5tik4dk0RSFUATNusG+CZdLK0kzRk6gp0wWMwumAbGABbBuYpArve8fXCjjBiQNhhllxNJPQfhjGKyRpKS92c+7RcQ7uoBqCmNMkSRMloA6wo+fXErWzK7IIEyWci5veNuZgeZ3ww7UDVnnBuNX6YfcM7MZdklqcmP6m/wD6whR5OzzcjeSTJKjldYLMVbe8nkPkMX/8OOzf8xQqaqBNMVJXXsTEEid4iPfCrh9BadZFQAKCLG4+szjrecfuqNMU/ADcxa98Jy6VE+O7bP/Z"/>
          <p:cNvSpPr>
            <a:spLocks noChangeAspect="1" noChangeArrowheads="1"/>
          </p:cNvSpPr>
          <p:nvPr/>
        </p:nvSpPr>
        <p:spPr bwMode="auto">
          <a:xfrm>
            <a:off x="9017000" y="-866775"/>
            <a:ext cx="2571750" cy="1781175"/>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
        <p:nvSpPr>
          <p:cNvPr id="22532" name="AutoShape 4" descr="data:image/jpeg;base64,/9j/4AAQSkZJRgABAQAAAQABAAD/2wCEAAkGBhQSERUUExQWFRUWGBwZGBgXGR8cGxwgHhoYHBgeHCAbHicgGx8jHBocHy8gIycqLCwsFx4xNTAqNSYsLCkBCQoKDgwOGg8PGiwkHyQsLCwsNCwsLCwsLCosLCwsLCwsLCwsLCwsLCwsLCwsLCwsLCwsLCwsLCwsLCwsLCwsLP/AABEIALsBDgMBIgACEQEDEQH/xAAcAAADAAMBAQEAAAAAAAAAAAAEBQYCAwcBAAj/xABEEAACAQIEAwYDBgQFAwEJAAABAhEDIQAEEjEFQVEGEyJhcYEykaEjQrHB0fAHFFLhFWJykvEkgqIzCBZDU3OTsrPS/8QAGgEAAwEBAQEAAAAAAAAAAAAAAgMEAQAFBv/EAC4RAAICAgIBAgQFBAMAAAAAAAABAhEDIRIxBBNBIlFhkTJxgaHwFCPB4QWx0f/aAAwDAQACEQMRAD8A401Jw0iQViL32tgcWN5E74Obh1Q01eJEwrA2PkehwPVdhvvcEGCLdJxgQ+qdp6Qod1RywRg86y2olQLg+vlbCXNZ81dI0gRuRcn9jGFPPAC6Kfp+GPKtXYjwSOXl74BQUQ3Ntdg9RQNjON9DiFRBpV2CncTb5Y1BB/V9MG06FNqfhu/MnzNtIwb+oCv2B8zWaq2ojytYW6Y0NTI3GN1VmW23z/PGjHI5nmMzVPXGOnG/I5M1XCBlWZuxgWE40Ew/mW06ZtvGPASR6Xufwxnmco1NyrRI6GR1xnRyrVW000JPQfn0xy30bddmqhR1NEgeZxvp5rZGUMo2G31GGtPsXmhcBZ6B1n8cLM9lalIhKyMpAt6X25G/PGyxyXaMjki+mCMp3iOeLzsX/CfMcRpDMd7TpUyxALAsxK2PhECPU4jctxR6ZJEHUmjxDVbynY4/RH8NqjfylNSdGlJhSYJa5B8UWmAI64xbZrqtEdW/9ndzJGdSehokD6OfwxzPtT2Xq5DMPQqlWKwdSSVIIkESAfIgixBx+qBXJtrPsY+oxwv+LXC3bNLLEkgiajk7aYVdRJi5N+p5blJUclZzhMuxUsAYG55YyzJMybkgEnBOa4VUpAhuW4Bn3PljZluD1Mw0UQakKGcxCp6np+OAW3o1qlsV4+xVUOwTn4qyL7Ej52wv4z2VqZddcq6bSs29QRt54a8cluhSnF6sCzOUZlarbSGRT6srEW9EOAsOOC0e8pZpLmKXewI3psBz5BXYmOU4UAYUMPh54+x8ceY0w+x9girkHVQzKVB21CJ9JucYUKOogAEk9Mcca1GGjZelRClwWqRem1gDNi0XAiPCbnnA326adMEUpNQffaIUgX08rf1edo3wCMmGP/qKTubMfWbfXA3ZtHmbzTO0uxJ5WtHKALD0G2NYqXHP1wajpTCshBcMbsCVjlAj13xpRNVXUpB8UwTHOQJONBPWyysCVBgNEDeCJBj1tjVmsiyOVO48/wC+Hmf4En8xFKpepUhBy8XiAnb4WX640cS7O1qbw0357z1+uBU0De9AXDuKlBoa6TOnlyuMb81m6ZAIUr1MSZ5C+BGancqhAm0vJHyAnGGazCuBCwRax39sFY6tHyV9Z0mL7eR5fpjTUMhfcY8pVIm1+R6XwZmhSYEpIYdefX0x3RnZhw/hb1p0xA3k4yo0TTqaSGnUNOwJvbe2NGUzbUzK8+XI430372opqH7wBgbCRMD0xuqOR2DgPYDLNTSpWpmrUIGrvDIU81CqdIg+uGWY/h/kXEHLUx/oBU/+JGPezlEfy6sWLOYGoxtA0wQBI0x8V+uHVJQwIaWHQ7f3xSkuPQvbZwbtV2fTKZ1qQ1tSsUJ3gi94vpaRIF9OFlaoKbHuyADy3t6nFN/EfhpTMB0QIraoVRHw6ZPvMx+uIsnErWxi0jIvIiNjjsnYXhXD6nDkV6nd1mu0nSWJLQVPlBWP8pxyCvQ0qtoPXHXP4cdn/wCayZqMNaAk6YiCJmPMG+GY3T0DONrZ6/Z2G+yc1ByMA/UGMC9q+zeug7VSAyI7i4kaRMwNhYA+uG+W7PUFcLBC+IFdRAhjcR+HTGPbHhVPukTQdBIZiCATp0RvYkxJ9CcPyZnxehUMCu7OJMhG+O/dguN0nyaBX7qoRJUq2kkxcFQeUb449x/QWKqIBaQxMkTHTkMdI4bSOWpUkU6SUUWCmSFnxagevKN8S45N7RZDD6kqLShndLeOoIJgRqMnlsuOZfxu4tSqVaFOmL01Ys/UtEAX5AbkTsOWLTMVcwJ0MpIAI+zVd1Bvv1xzrt9w0stOu4CsS61ABHiGnly328sFOTfZssPEmcpxFqFKoqkaqy6TYSF5yT1x1L+CHE0TKV07jvW70FzsYYKq36AB2MkRfeccpTMikfCoIZRIPLe2Lr+DdVTmH+0NI789JkEaT0FpvbC46di5K1RacXzgdxGVqJIY/Cs2JtvzAkHoR6YB4pkFGXqO1BygTU2owxGnVAGwO4PMdDi34rnKRe1Sm3o6n8DhPx9RVRUuO9PdQJOouNMSDax35CfLFTzS4io4ot3Rwns1xKlSqKtRIWoWSpUkyKdSm1NoH+XVr9VGBqPAy1A1A0sGgINyBu3pgjO8NNXMJRoM1UNGkR4l5MCB0jfpjpo7IBKIqOroKeosqwNUbgC58U/XHnzyVXEphjTb5HHKeUZp0iY3A3Htgjg2XqvWRaM62YKCBsWMe3riw7O9nVao9c01KlytOm14kAgkCII5X3PkMVNOkdGmm6U9HiZpOkzOkG0tIAueoxTGPJWVYfAlkXJukc94hwDXXcqxFNSxarUJIC6iFubsSFm39QwRlOGUqitRoFiqqalWqYUE/cSekcuZJ6Yr2qVakoyK67MHKEG0zBtHmPnj3I9mcsyvShqZB+GQY9mDBvI3wDxyaqLDy+BLFvtHPeNUBSp9yt9DnWerFKUx5AyPbAeVy7ChUqjaRTP/AHAm3n4fljofF+wT92zUawZt9FSnSAbr4oAFpMkfLEmaaOipVpKpZvipMATAgGCdJufLfcY5pw0zzpRaexHm2BI0CyqBHtJPzJxnTo+A1IgqVsRuCDe/KREeeHbcO/lgHpKtRv8A5jgNoPL7O4VvNtXlGNXAKH8zUqd/VYB1gnckyCDewFonzgDAudK/YFRt0E8N7SuinfUEGl4kLErqiN9J0gjaJwdS48qUKfeUxILQBckGGBadrzHUN0xqPDgtEmmqmoo8IJBtMQR948wBblfE5XDOgY3Lu7Sd9kwtRjIF467BszT+6IMcxPyvgYrih/w2pmSxpkFgNRDNDei9dsKFy7W6zp0852w5MY47B4uCZjBOQANQz5kevLDLOdks0oDNQZZ5GP1t6YG4SDDAgBevOemNl0dFbB6lOoQF0kjyHvuMYZbVTdHKyNUgGwaDcflhhLBD4j7e/t640cPZ6jKhlkDao6H16eWMizpI7dR7RZF6YcVVoVSBrp1PCfCsJcjS1hEg3tgrKdoKWkksI6i8z6A4jKOWq02GhfC0SyAM1hAkNf3BOD6WYzVNWLIy7mWQC1onrvhnJ1sP0uDrf2FH8W6kVaQUQGQEm28AKB0EGZNyfQY5ylO635+osfLHQ+3Nc5jLq1RAtSgVRtJ3BBv5chb88c9rV7jSI8thM+WF+5klRvrZKtUMxK3M/dE7/wDGOydjNeVyOXCtoLUixg76qjk/IHn0xyVSHUUzKuWAEHwtfxSN8dnFAFKSiIFJV9Pin642BX4sE5O/kA8bOZNUdx9pqQMT4beIK0zTOxi2/iF8Ke09LMLkyzv3lTTTqRsApLgrG3K8AemOhcAcUxpI2n5EfXbCbieRWrNNjujLtPwuSLTffbGyTZzxK3RyTgmX71wNMFmVRz5/CPlJPTHUM3ldFeh3gjTBI35CPwwNw/s/QTM0IJZhWBEm4ES3wwNhHPfF1meFJXcF1uBGoW9PwxsI8ewsb9J/ES61x3jaZChCrf7P1/HCLtvkA+VqTbS+v0sC/wBFJ98X1Ds5TGoqxJYEeLnYx6Xws4xwJno1AywCmn1kFSfkTjZIZOcJqjjVDsrmKrTRosU0NBI+KALD1nw9TPQ46P8Aw27H/wAvlswalJlr6A0GCwJdwgEEjZTbnqM4YdnaS0aQAkaQAFJNiRPsb7cpO2KHs/mIeqxsDoAtvpDPb/eMZXEmeJwXL3E/EuzWXVkmgATYxqWWgG8GBvvjPiHADTVXRVFiSVJYyFtJ3np6Yp6+TNWGMeFpI+Uj1i/zx9xDLrTpMJkOQBPIgzHuMabGaTVLZyvg/YPMtmWrUvsqVRyA4Kk92Tq8ESVOmAS0Y6RnOHAAQ+lan3YBBgAFgSZU2A3ud77u+CcPShR0gf7t7RAvjVX4irAry2HpzI8xMzsZwtR3ollPeujnfGcqi0PA61ClQa4DCCRI5QREbeeF2dlWKLTC1KkFYaQQQSBpjczYb36HDLO8VprUqZevSYMRBqFWudR0xAkJJEMOuKDJ9nUospFRnKqNJ16gDF2AIi9z6NztgpTfF12ez43mKOJKXeznFbJVKAAq0yhcavEBMcgLHTuJG9+WPMpqLFyT4IuNlBMCTGwnb2x1Ohw1M0s1F1LvTKxc3ViJ+Hbfz8sa89Qp000BVJYBSSASQDu1hJG0xzwOF2rsoX/JKUeLjv3JP+eLKdKFhEGBI8xe0X58sQXFeF5iiwYI+k630RrVQ0nSTABgAW6eWL/N5JcrZahamwLJNiCD8B5CLGTgHh2fqy1ZULlysh9LKZtUkcpUjlss+WBzOfKkrR4/lLlOodHNuGZpdZqUtVCqARqUakOoaTKmWEgnafQYLyuWdWUhVcxL1EiLXuV6RzEnFTmuzBJbu6dIHUSFdmLG8iwEeHYTuBfCnOcDzXdA90RALaRZrWhgPI2HUYFxk/YSouO2KKbFVdQDB0gFl1cyZuDBkC9jtcY0V3V4ltBPiMAC5gG14mJjA+WNZNZgKFDOysI6CCCJJNgJ64BRlJOqUPl+ETAFzjVFCpNminm3R9SsVYSJFj0OC8lVdX/mCx1g6lNidQ2JnzwRnMu4IasNGpS4H3t7em+F9cKZgRHmcFd9Bca7G1btlmKs95UPrA+g5YFr96EWWDIBCkLJibXjr54AytLU4BvBuJiRN488b8xmmSaStKTI8weRxz2zk9H1DJPUVoYEr4tOq8QSSMP+ztCNCtvMx05/nhJksuqkiqQNQAHOAZuenIe+KXs/kxSYidRQEsfUyo9YWffGdugoa2y8yy2B6RhjxuhrpWMyp235H8sLqNfTpYDdRI9sZ5Ov442BMWGKH8UT05JtWhH2kycoy/10iPLUu31jHMuFcObM1lpqD4iJIBOkcyfIY69xgaqZ0/cYj6frB9sE5WgpQGmqor+JtIAkm5mN74FRtkixerLbIKn2OqZeurlg9LxEEbyBsw5GJMiRbfHUMktgCQdQEeUCD9ThRnItI2/X9BHvgnIuS6nlBHoSwn2/THUW4cajz49f6KFBYzuPyiMTYzRD2N1JB9yZ/HDyjnZUiOW8+cj6YmOJOq1a2mbMY9NWNZqXwyT+Vhqq3fUzB1hXYwZN4C+Q3NsMKPFcwG8Rt6kf2wsyaBqhZSRFOncdSupvxwXmaLESTqjGJjYVLutlDR7QMdwPb+2NdXipYgGwJvidy9UhufL8saM9nijETAB5+uMcjl40bLHI8PTvJdTDadPhsTEe82HPbGmjWDZwybLWP0Olfb7MYjc12jqBhpYzMAg7dI9D7YoOG+EFgfE4GqfUn23x1XVEmTE4VKT7RWZbPCnUZZDUyZ1ecD/jHnF80lTSobSFcMbTMXHpzvif74jGNbMmIjGtCFitpobcX42xoXPc6wbltJS+/R9rCRNr3wj4VxcMQo1liZhlgbTuTcWG0ATA64Ip8VLDu6mlgdICEElhebzChbRY7x54Tnh2YJV1p/y9FhqR18VYGR4XLH7O2qItYX5YXtMnlCnxoEoVWzOYdmrDVSqnVTZIcBah0HVqhpHMREkEWw+/xZTV0Nqhtyu8dfTlfE3wLgQpVajswcwyKQIuX1MWExO4tbphhx6r/LU1qT/6o0pAk6jeCTYRc3wcWpIt8XHGqa2yx4VxHL0qfd/Bzuf6r9ScLuKV6LanV/QKJY+pkAbc8R9LiRFJnkTBu3M9B5nA9TiRNGVABBA6kgzcH9d8ako9Fa8Li7sbvTFR1Zz4QSdAPxWOkTyvExhdlM0whCoE3HXf5G+NfCnI6xFyZv5jl8sOO7WorL168pP72w23RmRKDr2M8oxiT4esi/ljVmcwZsIGwPX1/fTGFZTS1K72IGk9Rz+V8B8RzRRVAtrtLC0bj3/HGKWyZpSloF7UcMpNRqVWVTVCWbqwBCSJhrnmNsctNHvDNCmzn7yqpYC+4EWnodvw67kuCnNDSVLqjd4ZIA2IE8jBNo5gHlgyjle5JRaYpAXiAAZ52sZ3nHShbsmyYG50mcOrZl48TTB1D15welsZZmv3k1IVTOwHlbFTwOsM5WWk6UdI1kkqAKaEliEAIJi5iTucZp2fyxau/egtpimgQyzW84UNsL7TiH1EnTQHpt9OxP2W7JZjOP8AZU5A+JnkUx0kgfQXxR8T/htWpqRWQ98D9mKbDQVn7xtA388dO7CcEq0MgtGpRNGpTdjZgwqAmQwgyLHTBj4RjztBng1QgeJl1THI8xEeUxJ35c6Yx5BQxp6OS8S7OtTqA1FpKqoDCkyxgQLjxQ2G1Phy0adSG1M66tUDoALD/UcU+aSlVQGqqui3uLCx8Q6ETif4dlxUYAqFRUUFV2Pw28gSCcA8bjLTCnFJ8a7CctmfsqYJ+6L9cHcJqS3l1xo4jwR0A7pdSTyuV/sMOsllFpUwSLgf84Yk1ovlOCx6AalO9UmIZpEekE/hj7gj/Z6TupI/T6YNzOQLvKCEYCbgQecDoR0wg4jqFRhTaATMHY25jnt+4x0rjHREpqFMLr1jqcqCdMKPKdz7fnjTwqo50xI1EH0A2+n44M4W4IZuRY/IW/LBmgLsAMMS0V4s1Qqu9mbCEMYV8ayxdFqDfYnyMfgfzw0pEkYEqKVVlIkXjHNHRkxPR4gaUgXMiRNwPu/gR7YbZXjzMPhIHUx+ziP4u5WpqBg/3MfjgNs/UIu7fPE0m06KsEovElWy1o8X7yq4UAaQb+gwFxOhqrNMsA07x+GEnCa5SoSOhEcrgYeZviqGrfwyAb+mAj3sHLNxZqprLgERBG354NXjGkkhli9pKn8wflgCnnFL+Fgd5jaMaXyU3gLadSk7/nbzw6OrBwtT/EPcv2hLC6G37t1xjne00KpURMjxmJgTa+J+jmiFs2o8oP5b4JzPBO+pqylgxN9RLX0kbnbGt/IPNCMNxQw4Z2iYZhKjEWiw5CfF9MUHH+NuyqUbTpbw9GBH3l2MDUtxEE2xL8M7OGkpZ2BO0Lt8zvjZWoa0VCzAXmNt1CzPK/vbHJWti/H4ZJ210PcxQanl3eQzq5JC7MJiRNxczBFrTfE/meL1WhKieBiBcnUpuAQbAbnlzOD6eX/6F3Lvapp0zKxqXkN5IGAezea0u38w48A1U1e4BMXEzBgD0nrGAxLT/Mb4z/tuTV7M+H8J/mBpZKu4gRduc+21gME5fsayKyVKhgzZRdRO06ufMdYO+K5eKyF0mxG43J54+kYbSJ5+TkvehFk8iysV1kqNrDaPTG3iqGmneqT4YLDqOeAeN8cOXrgkjuisEkWDSSCSLgR+WHKq7oSQtxYAkzIm8jB9qhU+SakwHP5Na/dsWshn1BAgekhT7Y3V8tScQ2mYOliJIO0jBHDeFFxF1lRIA2gfrGGw7PL3bEOSUE6WAIPSLCD8/bArsVOUYvTJHspxVqObq0arGe7YKwFmI0sN/kehnpiprZ4vBbl0xO5mjorUyUCipImeYExa23XpbBysRY9cGbkipNSORV+FZca3pZh2K7KKRiFOltTTA5HnZsAUaQQirUqRDqyoLlgD4iDsI2AJ5zsL9ToUvCUQ92P6VAAjpAEYiO1fAl7wLTddRSWTQbX3BRSoDHrF/XErhw7Zubx/TjaZ2DK9tqdfJUayAqSrDT97wkrJiwkqT74kf5/vDPiiTY9fblgLsPRdMoFqSIdwsmYHhI9pJxv4twsOAqMVvfp8tzimFJWM8bitMI4eVZngrp+FhMRI8rYA4em8bs0+wsMFple5QBVUqFI3kGRvEXMwfbHtLhYY6keD0OOkt2HOMXNSGKZwob4Jp8RnCjMd+sSmrzU4F/xV1PiQrbnIxxq8dS2qHtfiHWwwirvNSVUXUjre/XY/rgPN8RZhERON+Sryn+k/v6YHs7L4qjjsNbKlANMrHS4+R/KMZZfOPMNpjqJB+RkfXBjUHVSZDACeh/Q4XVM+GEKL9SMFaRLjp9DQVBG+MHcYDDWicYPVGCQ5Ime2a6VV1Bsb2n5+n5jEpS4zyKiD6/riq7bIXoAD+sfgcc/dCpIPLE8krJMs5Qm6Oi9nKVKsdQf1XZh++uMe0XD2QhlkrAEwLR1j8cQuUZ0IdSQQbEf2vGGNXtBmWt3zz0A/QYXxNefl2iu7IZPvO91NFgAd95nDStwEgnxjSek/gInEz2dz7IjEsdRYfF6eWHSdoGNgsnpP9sMj0V4pS42gjJ8EVSGEmOow3rMFpzIEEYT0s/WMQqr7/wBxjdm0d1IL2nr+mOp+wUm5fiZnW4qgkTMz9J/LBHd6qAqL8S6pG2pSDI9tU4UUkVB8N+pwyybB6bXmCLTtJCyPKCQfUY1pxVm3x2hpkqY/w95Jgsxt67xz64nOBccWjTU1wGqs4CEx4QYAMn4eZneCMP8Ahuo5QBTcm3rM4U8X4TSo16VbT3gkl05TuCsc9XLrHXCcFtOvmFgfwcRlw/jWWXVTKVKeiT49RnqZBMHy2wDxTtwid33TF1JhzGwOxGoAm/8Azhm3E8uR4gRt4aim1piGETGFfHOIpRo/9LSpk1CU192ABqBBIsNV4HSWG/OiUW0LyKbdpP8AXYVmRlq9L7SXB8Uqd/X8MUp4ihUFCDIm31+X0xzHL8PemivV1U1JAVZhn/7fTcnrjpdNQTUKUxANyBAnr6x06XxyboHKlxTYy4Jxe4QpGpYEbSJJHqbt7EdMMKlcKKk2GmD13EAe+IDPd+lem7yxp1kdO7nxpKyAOsgAqfmZGLeqC1Ro2Fh5kdMKxz5NoiklysneJszPTgaUSTMX1RA9BBOFlXjJpkhlLeYIP0O2LLJ1QlUaltzHtjnfHKReq4QhGDkWuIBI5fu2KT0fFSyOmtJBGQqAVHWToW3vYf3j9MD5gUar5qmVLZapSVNSyHFRJZGUn4iCxBUxa/rsrUfsJUgB2Ms0ieS8tt98GZIpoUFQQANAuQtvECAb7kyZwucbBzJze9ibsnlVppUpCtrpU/GjrTdSxO6kPsRAPpPUYYU85rJVPjAETcEmflA57YH4vxcozKQTqEgna5B+WB8pxJEZxTYMYPiOxMiY+vzwcVSpjsWHjHf6DTLB2y1RnnUHKfVZ26ScAUcv0JnnBnDGlmT/ACLo12USTy8Rke98R/BuJmjUusgiI/5xlpdgbTkUqZiqtlOr/Lt8ptjaxdlJqHSI21A/gIHrhNne06rBQam58h+/TC6txerX8NlXmAd/U45yj0glbfQZmqSGIqwP8xn5AfpjLK5umrBAxIbckQNvn1wPRyKjcz5DbG6hlkdoAEj8gd8ZsdkbcGPv8XqBYGk8h+5wqp1CGvhhW7NVROg6yBJQRqB9CcKczlqisddOoPVTH4Y1wshxKHsxiczjW+awhbNVNXhRyOWlSfwGGnDuz2arERRZBI8VWVA9j4j7DGNjHKEe2F/+74zqFO+7ogyPCGB6AiR1O2F2Z/hlml+A0KnmWIP/AJL+eLVeBplqQWdbOZZiN42AHJRJteZM4GznFUoadTsNWyrBJg/gDbfyvjaTVsgl/cn8N2/oQ5/htnmgFKYHP7RY+l8OMp/DepbvXpoOeklvxAH1xWZXMl0DJVJBggm/WbfkdiPbGGZp/wBTMeVyf37jBrEuxTai9v8AYneKcDoZeAkuQPFJ58jtHXCbMZdCJ1Ae2HnHKZdC1NdSoPFziZg9dxc+nXEg2bKiVSW6D+5jC2kehgnBR2MOHhu9KBzESCdj6ThuadRRdZ9DGIyvxEzJRlb5fLDOh2prWBRWgcyQT63wKaRzyq9DVswxs2geRb5YMyPEKBpkspLBt0A1wAZ0zNvCJB3nEpmhXraiCVkbLIA6c5w57NcGPc6WKaiJ0uyrqDaQR4/CYmb8sZKV6FzyPos8mlJKShajMGBZPANvCfHe0zFiefK+M6WYpNDKUZlmIswJ38Jv+OPKfDSlGnqdVCoyNJ8ki+qPum0GT6CFOZqgXVb8ybYXjlwvQzx6knbN+Y4WKzEFidbSLxpA2jn/AM4Mr5ZCFUiAll02OxA+W/qBjRlsuKkMzk26x7GMbKyUVIHehDFgWn6HFSrsoc7aVvX0Bmak+kC+mApgEzuTfla//GNlXjdei9NKbamcnQCfCQLmQxGw6b8sJ6XC2doVgqAkM++qNtA6f29MU+QyS0lADFj1a59ugxrVm5XCH1/MIr8Wamup6fdoBLEXgzFgskBjBkmwPLBmU7QUaqBu9AgCRs3y5n0whbOstRvInnaCBv8AMj2x9nMxSFIakFMT4So2O/Ll/fAKNOxDwxlSa+wc3ESxapJg/hsMSfD61JizF+7BJ8OkHTfbcY1DOOW7owIvaYO8b4LydHfT4m+8R8v374IuxwWK9lHn2+zYadIEQPKcL0ZVQyoCqLGLiT199sMsvmdVLVUCjUuqJm3WeYO48sLOJ8RD0gFAVpmAIEAXJjGx6PNwNySQvzVJK5AbdBYwRb0/fLCjM8GFRgqkzsoBAHW3T+2KDg1DQGMli9ydhHLbG7h2XRKjwviIAHlvMdJtONdFnrKNr5GC1nbLSVhlUhwLraOlrgC3n6YV5DhDZil3vdq1ypEw1o2mAZnr88O82+mk9OQTpfU2wJ5n5kAD0xo7JVC+TcESRUZYFp+Dn1vvgCTJJwjyXzJ7PdnbyUqKOhUj1v8A3wPT4YqmzsPICT9MX2S70jUGWDIiWEQYEWI5HkN9rYNStVETH+7fnyXp+GA13RvrvrX3IjL8GrPApUnf/M8getxGKTgHZE0W7yvUVm5Io8IPLUTdvQD54Py+fDmDVS/MEt+kb8+mG1UBFkmTsJI3jYctgduhx130Blyz/C9WKRRLVqpuo1ESDvvJjny+WGCtpG59Sf1xPcW7SrQbVIdVqFaqj4lnYryMGxH+YbYxz9X+Zo1P5aqNRghgdgd1J3XYiDhfk5v6fH6lXuvy/Mmxwllnwlof1M0dhPqf03wkpdoYTWdQu5g7hFJGtl5TEARckR1xMZfKVKbLRao61LkBb/Fp1BJPibSCSYCgxLTbG7LcKIBzDOAS51kuRAadQUx43WYgiCykAbHHiZc+XJK3P8qtfyz0o4MULXf8/Ye1+OiutNluCYIPhI2n13xBU80tSrU7xmFyEYQVJn4mAPhmBIHP3w8ylUPUWFIVZC6jBidUwLXYlo2EgCwGFXHeG90+pZKvJ9DaRP1x7bxyjii5ba7vvZN43B59OvlQ44bmamqnSyzFqamXZojcagJuFgWgXlvag4jXEEAFjvAjbzkxiP7MmprKhWC1BDOJlRcggm2/l5Yos/ZdIZoUAQvpF2PM7/Xnh+DcdoV5vw5df7d/OjDh+c0szFxT0KsmbXZhB8ptcRg7NcPpuZqZam7G+qnKz5kraTvfrz5qez6Kz1EcDQacMDfmZv8AnOAe01OrlzTRHqCkqwhnYyxIMRcA2ttGIJ+S15Dxfzoow4lkihhX7PZNjelXtYBXMT0uJHqbWxsy/A8qnw5Z3n+pyR77W9J9MJuCdqGpsFqs1SneebA8oO8Ty9cWWRzC1aYqBCAdtYE+u5seWF+T5zwfih+4UvHSdf5Fb5nwVqYREUIpCqsH415jePzGG/ZzgeVfLsKyh6hiFJIYQN1NiR/p9Dic4rme6NdhYinIna1RZHlb92wdlO3Cd0isGCsARIBUSNxHqOXIjZrVRmppN+5LnTWoj7hnB6ChgtK67SrGP91hf0wqenSQkVBJBtJ8IHTzI254Jy3amjTBMwp5EyYl7RtNl95wh4z2iTMgEhoPOwaVsSBtb+mZjBav4TfFU5OnYyfiNHloAAncbdfTzwk4hxqjWK0lvLDxDYX5HnO1uuCf8Kp0bqiFoku4EAkX0ry+mAKnFWZoNWb2hOfL4jh26PRx4XdoeUlh1Uew2AA5nywN/jz95oCqJa2om4JgbdbY2cRptRoEl1ZiQpOxA3iPzwlyFWoGDqushYWZgGdz7Tz/AAwMsqjLiNxwjKLb2UuW4gxcqUvsSBsR5xy+k4E7SVAUU/e1W+R+e8+2NGWr1PEzJoZiukDUZIJBmbbc8GZipLaHs0C4+nqcN7FuKhNSRMZyp3dUFp0iBf0E+03nrPXGS5pb6T4SxPv+/wAcHcd4TmW7qaZMmNQIJXVHxrEhZ3JsIxqpdkaiTNRA0wBB0gb72MzgbfsbHNFjztFmu7SAVWTcdF2Hp09sIa+dKEAsPH4bdDtPl788bK7hy5gaWClhuBe3WZFxG/tibzVbTXYUhMxJY2kD7i/djqZPSMZyrSJoTjGCS2VNDiQQRMHpjLgPFBVrVr3pJqA6ySBPpb5jEh/NVGIDt6ljt+eDOzmZCGu9PUXcBRqVoIEHfa9xvb3sLbbAySuSS9xrxrMMamkkiIAHU7sfODOHXYshsrVEEfaGw5yqbYQcWo6WAd1LWJM7DSJBHLyG+HXYd/8Ap8wDycRG8aB9bYL3GeY/gjX0HXC62lwhYgEEIIsxFSqWgiwIEW6Y3ccUkCA5MhbfCJILawLwV8jcDrganQ1oGgsFZwVBhoLkNESSYM6QZJVYM2IGbyTV63e5doJQQCdNlsIEeIQVlWA+IDeY2d8FRFhpZ3ydd9m3Lgs4EspH2kkiBE3km4vckbgDzFLWziVUXu2VwDfSZFlbY/6tIwkq8GqZgA6lSmWYlIJIOqLgQrEaYAJIBk3nDbJ5JadLwqVAXSszqItJMgG5ExAuSeeFY4tWP8mUJcd7J/iXCDmKboHKxWqNpnwt9q1m3I2sbx0OJKvkqtByCTRIIh2lAwvPiTUp+7aTt64vcs0F/wD6j/8A7GxtzDSpH08xcYsi/hpq0ee7cmyHTj9cKPt5JJ1faUvCs2IMeK085BHw3Eg5DL1c01i7xzb4FJ8THUbL4ibKCxmBEyLKpRpliRSp8iCaYnbyF7/Lzxk9Q8zAG2wAFtgPzOBUMUNwik/okMSnLTYnqUO6qIitOmn4p5ksZPl5DoAOWN1VtahXU8j4biYNv31wr4jmi2ZJgFQoneRubQN59NsUfDOEh6YYtUUteDAgXixG3PkcMTVbA4Ny0eUs3MeF77DSfy29MDZ/NGANJE7zaMGpkTSa9XUCDEwDe3IbxPPBBq0mUAqGK3g/u428sY5jY+LJqyc7O1f+pYxYqRPIwRI8/wC+HWeyy1KL06k6ZJQ3kG+kjeYnzsYPTDOmKdXSdI8IIXlExMRtsPlhDxXMPSqkMgZBzIt1G1xjyM3hern9ST19O7PR8aN/B7oD4P2PEIzHvCBLKsaCZsNU3XlFpj1w/wApXKag8xMLO8D3M/n8sKKXEKiEqt6d3N+o6neD88MVUVWpuzQJGubKAbCSbC7fXyjCvJ/495Fbk3/4Hkxyh8X8/UKbhVF2IezkeMNEQJmRsAOZP05Z5/sCVKnvFA3MAhhtb0AO1o8PWxnFuFPSYCqpKykV6Ysl96i//EKyukxA3jljQMyTpFOorqW0nxS3h1G8xLM/i8/bFuPHBJI8ieXItpmqv2S10fs6g8LGdQAFgTv7SekHEFxHhjKfCbSdIm4v/aPpyteLSZgNRAGkNGoXgnvQb8qbX6YV5rLUVQ6qmqYiL/GCVfaJKgB1MTY2JwbhBdDMHkTTpizgtNaiaGQA0jDT53W3032GHNLhV7QB0AH7PvhVkOIhX0lQpc7f0kAWJ52tP64NzhCKSfCfMn6+V5wyPR6PKT1dAXFqLVKhoo7EKqyJsDbc7R8PPc9cGCr3SKKn3VHwjoII5dOW+F2dzXcgGm2omzAbHZqbDr4pkA31DpgkVKlcIxEAiGCm557n39cKjDjJv5jE02k+jTV43LL3Q8azBYWggCd7nl74b8O4nRf4YFTchrtPqd/bGpOGCJASBsxUqQehA3t0jG7heWVKtQgAhwDA6gX3jc3w8zI4Na9gyi4BLEwAD89yfYYTVu0stIRoO0Qf+PTHvG+KikpUJ45ESdgTzjBWV4BlaqBiNDW1KpmDHraxn5YXKW6OjwguUkROYpkHQtwwZiwIJgQSDHRov6bThzkyqU0RKNNyVBNgxJImST+YEYT0Ky5dXR5JOlCRcxBCMFiTaV62AO04oqOVelRCaZeRMHZQAJ6SY/HGYXbsgwNOVM1/zZB0mrRpnaNMfIgR9cZiuwaHq95OwQzPsDPyHvhLnVKVg9ImqwJMBdXK8gXG+NfEuJ5imq1DCu6+GFAOne02AvNo388NcqLZcY9DDPZVG1OVI669SzPSRJPp5YY9hag7vMibyp9LMJ+mIwdoahJ1MQx3Nr+siduU4pv4bsCmZabwpn/7k/rgE03om8nLzSSK3K5xUUAm5dgBBJPjvAuTE4KoZvxiKZGrmRBgG8giQPFIneW25i5HMLoJJA8bQSIuSY3jr+5xup534vtEOkeL/KYWLA7SGPKZA88Gk2iWfFSdrYb/ADpgQrSeRtG9zO2035EemMc1ISWaSALCw2ifnq8r7WwI2c61CSADpRY3PPc39eRtzwDn83opkxpTaCZZuQk8ojqTttEHuJsNtKKMVZtTQRu1iLXJ6EdcevXbpJtsfX+373R5TiZd5Kb/AAkG9yPlePlh/wB0AAf6Tv1HOYwy9BPx5wlUgDMZt42g+sxbn1v8/LCTiWfidRm1gJuf3b59bWj5ZXUqw3sf18sJKvAqak6Q1t9yfmevnOMbsfjiuhNlQXZAwA1Ea+sTeTNoX8MP+JcWYAlDqTqOXkcD0KZprUKrqaYEm+mJEcj5jywFnK5qRAYSIuIB3mBJM+/LnjGz0oY4trWkNV4W0JUq1AAI1Xut5UfhJxup0Ed9SWUDTYADmD+uNGc7SU2plQGOmJt8W07GVPrgahxNUAKsWU/d0y3pIj64V6sLqwayNO9P/AzyKMlXQbiJB6/s4F7X14pqQSGJixiVjxA+W2CeK8Q7qmtULJiL/d1RBYb2NrcziXq1KlUlmbU23xQI3ER8Inlz88bN6pAYcbnJZH7f9m7Jv9mWlYpkep8QBA+eMuHuWqoDIkAnp0U+RG/ywIKJXVqNyNuZ9BttHPHtPKGsCFdqZYQG06vaQbeuOjya2izI6g2zoOV7eUypUhnhTEMhUkCGB1eJZbbTYhhHMAJOLZau32fdFgf9BJ32a5PnO3MRB5hT4jUytQ02+NGKkiCpm/8ATMekYc8N4+SwY6BqBIIAtzJIHiAtz6+mEptHzssEX0y4XhtJiuql4WE/CZOu0bWnVsYiSeRx9x6kmUDL3dJF7qQ58TMWYgUxpKjqSzSBK2OI4ceLqULkA/aFAxAvBi3KRcczqMDVGAclk3rZimlQsFYydEEiVtNyFmRc9fbB230go+NJK2zxw9WsaFAgOVIZzEFSIZj/AE2nwgTcRfaxrcLao+qrUZyFAJgCdIA2joB198bqHC6dHSiJabg3O/xE89+fl0xspVQrLPMkD64NR4lcE6tCCp2ZXUDRqxTMzTfYTPwEAkSfuxGCslwqsaK03UKAwBqI/iChp1LAsTH/AJeWN3fdylQnfXKj0NgPcnG7huaJVAxMGQojcDmT0jG8V7BTwSSuL0AcV4klNoNRtI28BmP+43nrGPcpxPWqulMwQYOsAkDc7ee04Y53LoVaRfa/kI98RT9pDltVMorAzBZo0jmBAPM23wva7YtSSjbMeOcSNSpqYGC4KqOm0eZxScLzAos40muzQTTQfDACkkibmwjlHXaNoM+Zc90QirepXYkCmu1um+27E/JkvFqVJFRHqU6KyuqdNWo4+853AAmF2GrEuSb6iZ63a9hfm+IKwJ1A1EJDARMnVoJNySBIJFhABnF3kuHq+Xps8vYGDAtuBIJkRHO+IrsvwgVKtTvh9mklhYHUdgY3gbnzGLmjnlRUVKR7tQNMDYcuc++K8Ma2S4oTk7QU1WwYQLAxsDyj9MKe0fCEzVMq9iDKN/SeVukAAj9BhoczTAtIm41AkdY8vQ4HequqxLGOovYH8I+eJ8/mLFPg42XQwKa2IezfYijTCtW+0qAyRPg/ygAgFh1nfaIxUVNCsxUKrMIMAXiYm0mJPzwFmM73ZDBQLdbfP9788CNxQswOizfFEyTtEnYdIxZCmrB9D7B/Da6lDtZ25c+otbn88blq65UKrbMotBjY7WuB8sLOF8PZARVHUythJPS4BiPlg1ai0rSOkne20xgukC8Scm1syzudNOSYQTLWLE7dOcWm/LA/HsnqyziTrJkeRkCB5R+GMsxxLTOtrRbSs+fXf9MaRX7wHUr22WDv/m5AeU4yh8MLhUhf2eRQ0OpJUeGpsgPodyeRuBGK0IGW/S9vniQ4pmTFwoB3KgRHK0Y2cL7WgnTUPi6i8/p6YyToPNib+IraeWaIUg+ciffzwuz1HT8QZVW4nmevQ4ScP4zVbNIJAWq5UA7iEY2jb4b+bDDTifHTQbS6sR8ww2wtTsmwtuTSF9SvTlddQgAGAATv+zjRSFM1CA5g8zy9PW2PctxClUBanTZYPwtFiel5jy88YrldTAAEF7ansN5MLzNv74bqrPTg19UE5fLd6XQkFR96Rqud7dPPmcEUaC0XUIxFyOVrCeXkJMchgrLUFprpSwAmTud5Jwlo8TUEW8TXJ97fmcT/ANNj5cq2AryW0N61ImZJI2IN5H4RhBUTucw2m6tJgSYH3dXSbxhxUzYcaySFWw8zux9ALe58sZUuFo7d7LKTFlaxgQJw+geTh2JaGV70/Zahq+SwTt0BvaOfpjKpne4pmqSTBKotlDFf/IrcTilzuQ00Wq/DsJ+8x2A6k3xF9oOHEksXmnTIUIu4mNTdDLXJ9MY5a0ZLJzhr8hJmnNUsx+Oo8+HcFm5dIx0MUV/mlFLTporp2EBY0kDncYl+FcLh1OqFDAn0Bm+KGjmk1MVSKjNdj0M+EdPhJxyjXYr01b+dA2fo0w4KroUNJUWEcttvbzxr4PVZsw2n4mUmTtO+3LmPLBdLKd7q1ghWkA+2/wA9vpOCOAoUogRFQk6iVnmYtuR0IMRjOTbDcko8UHUc+ziHUgho1JLCd58IsOV8YV8gNOrYKwPMc+h+WMaeYi5Gm8mFYAn9MYU8/qUuwIQT4phRuDbn7jpYYDNCU41F0zIpxdxWjHiNekqaWUPUqGRpvJLWg+ojGhBqaATAMO032uqx7ADzxu4eyEa0uSYQ6ZOwDAHZZjkB9cEFWWSY8TExHwgkk+/n54LGnxVmufHX8+xOcX48EJRY1Em04jn4e+azEE6QNybwvNiBvJsBubeuPuP8Db+aC0QftBqAmwve55c8YZfPmipCkSPEx63jn+Hn64Rkcr0eXklcmplDmsrXdEpZdBSoJ8LVGAuLd45F3qHeADp2AtOA1rZeh4dIzD31vW1Ik/5UXxT/AJnM+QnCevxJ6irUerBU+HcQLz/qGwta2KDM1KObytKszlKlMmi7NJ1wNSknewkCZtzsMI4tdiJu/wAP7h3B69bv9HduymQZ2UaidR3Ek77TPpFfXySwFUwBvf6jzwh7KmBVA2DAAf7j85O+59sMXqEd4ZuEkeuPQwqoFeKDl0wts2iL5KYJNzjxM4HM7H0uBG5/TExQrHu6t+h+oxlRzDd2Lm8k+d8HSZ6D8VL32Z8d4nXpQQEdLgyFJXoRPP638sTrdqTrWNQ07ztbliiq0g2VeeYYm8bbbY5k+afSPE28b8sKm3F6ZDnnLFLR12pmWdlIZWWFbSGgcjuN/Q7415jhmYeWUIoa4Uvf6A4RdhfFRYG4gW/e+LV28ZGwnlbBxfJWVY8zUU4ivM5OtRoA0qQNSDq1HxH/AEm4H72xH8I7WV+90NIBMFGJtfe/Pl746tWEKPTCqlwaj33fGmpqGJY3+hsDYXHTAtN7E+tNu/uIaHDaWZQgkhwTDBje9pExBwvzXAftVpkHWLDSfiHI+ce1hfa9Rn6kZrQAAunkoHKd4nC3iGZZGJQkEWB5xvHpPLBqKZRG5/qrNnDuAhCj/E9JyyyxDCdPsZjmPfDbiVVqkEaLC0rJHWP0wtytYmqsn4lIPmN8Oa4gGItEfPGcUI4qMkT/AAnglRajsWhTYGAdW+223XBVHh+ly/xsGgFgJEC+nyvE22OG6ty5av0wPwmoWRyTJ1t/+WMunRR6knbAsut/tP8AMBqNoblAvAvbzwrfO06TnvCuobnQfKIvAERGCOJiWYnePzwt43RByrMR4l0QefxEfhgpWlaKmuMeQXnOPqQukaxzI5DkBHrgvhfFASFSXnaASB/qMQPfE72OyqtUJZQfXHR8uI0gbdMBFtqyTLlUVVdizj2YUKis5lD4QNp5mPInfAOW4atMf1al++wXfkR188bstlVbNVSwmCsTy8IP44cZymIJi4FsGlQDkopRE1DhqtSZYItsADPPcXvtI6YU5OmEh2YgO0DUQYgjmbgzz88UzmCI/qH1mfwxK8By65jJVGqjUwdxO1hEfDE+uE5ZceifLlljTr3HHCMhXOtFUhUsrNYGd/kfLnhnmeFslJn1N3iruIE+Qn8TjZ2TzDNlKRYyWUEnqdIwTnqhNFpPT8RhkZWrOWeU2nokqWX1majufJmMR1IU7fIYJzVBXp90rjSIlVNzO0gWQevrfmu4lWLZhEJOmBYGN7Ha5tik4dk0RSFUATNusG+CZdLK0kzRk6gp0wWMwumAbGABbBuYpArve8fXCjjBiQNhhllxNJPQfhjGKyRpKS92c+7RcQ7uoBqCmNMkSRMloA6wo+fXErWzK7IIEyWci5veNuZgeZ3ww7UDVnnBuNX6YfcM7MZdklqcmP6m/wD6whR5OzzcjeSTJKjldYLMVbe8nkPkMX/8OOzf8xQqaqBNMVJXXsTEEid4iPfCrh9BadZFQAKCLG4+szjrecfuqNMU/ADcxa98Jy6VE+O7bP/Z"/>
          <p:cNvSpPr>
            <a:spLocks noChangeAspect="1" noChangeArrowheads="1"/>
          </p:cNvSpPr>
          <p:nvPr/>
        </p:nvSpPr>
        <p:spPr bwMode="auto">
          <a:xfrm>
            <a:off x="9017000" y="-866775"/>
            <a:ext cx="2571750" cy="1781175"/>
          </a:xfrm>
          <a:prstGeom prst="rect">
            <a:avLst/>
          </a:prstGeom>
          <a:noFill/>
        </p:spPr>
        <p:txBody>
          <a:bodyPr vert="horz" wrap="square" lIns="91440" tIns="45720" rIns="91440" bIns="45720" numCol="1" anchor="t" anchorCtr="0" compatLnSpc="1">
            <a:prstTxWarp prst="textNoShape">
              <a:avLst/>
            </a:prstTxWarp>
          </a:bodyPr>
          <a:lstStyle/>
          <a:p>
            <a:endParaRPr lang="ar-IQ"/>
          </a:p>
        </p:txBody>
      </p:sp>
      <p:pic>
        <p:nvPicPr>
          <p:cNvPr id="22534" name="Picture 6" descr="https://encrypted-tbn0.gstatic.com/images?q=tbn:ANd9GcSBJULtyEvcS06bG-QwNQDCYxk36KYQyq2reKbWso262DetHv8O"/>
          <p:cNvPicPr>
            <a:picLocks noChangeAspect="1" noChangeArrowheads="1"/>
          </p:cNvPicPr>
          <p:nvPr/>
        </p:nvPicPr>
        <p:blipFill>
          <a:blip r:embed="rId2"/>
          <a:srcRect/>
          <a:stretch>
            <a:fillRect/>
          </a:stretch>
        </p:blipFill>
        <p:spPr bwMode="auto">
          <a:xfrm>
            <a:off x="6072198" y="4214818"/>
            <a:ext cx="2571750" cy="1781175"/>
          </a:xfrm>
          <a:prstGeom prst="rect">
            <a:avLst/>
          </a:prstGeom>
          <a:noFill/>
        </p:spPr>
      </p:pic>
      <p:pic>
        <p:nvPicPr>
          <p:cNvPr id="22536" name="Picture 8" descr="https://encrypted-tbn0.gstatic.com/images?q=tbn:ANd9GcQyqjWyA3WWa0_uMtckOjXudcUnsGlFM1L9nqWOFnlo5ypE1_1r"/>
          <p:cNvPicPr>
            <a:picLocks noChangeAspect="1" noChangeArrowheads="1"/>
          </p:cNvPicPr>
          <p:nvPr/>
        </p:nvPicPr>
        <p:blipFill>
          <a:blip r:embed="rId3"/>
          <a:srcRect/>
          <a:stretch>
            <a:fillRect/>
          </a:stretch>
        </p:blipFill>
        <p:spPr bwMode="auto">
          <a:xfrm>
            <a:off x="3376612" y="2928934"/>
            <a:ext cx="2390775" cy="1905000"/>
          </a:xfrm>
          <a:prstGeom prst="rect">
            <a:avLst/>
          </a:prstGeom>
          <a:noFill/>
        </p:spPr>
      </p:pic>
      <p:pic>
        <p:nvPicPr>
          <p:cNvPr id="22538" name="Picture 10" descr="https://encrypted-tbn1.gstatic.com/images?q=tbn:ANd9GcS50I9I2goJYOs5_IA5euVIcPDPkuFwlCtd2EIXWbvTiBSWneWi"/>
          <p:cNvPicPr>
            <a:picLocks noChangeAspect="1" noChangeArrowheads="1"/>
          </p:cNvPicPr>
          <p:nvPr/>
        </p:nvPicPr>
        <p:blipFill>
          <a:blip r:embed="rId4"/>
          <a:srcRect/>
          <a:stretch>
            <a:fillRect/>
          </a:stretch>
        </p:blipFill>
        <p:spPr bwMode="auto">
          <a:xfrm>
            <a:off x="500034" y="3643314"/>
            <a:ext cx="1857375" cy="2457451"/>
          </a:xfrm>
          <a:prstGeom prst="rect">
            <a:avLst/>
          </a:prstGeom>
          <a:noFill/>
        </p:spPr>
      </p:pic>
      <p:sp>
        <p:nvSpPr>
          <p:cNvPr id="22540" name="AutoShape 12" descr="https://encrypted-tbn1.gstatic.com/images?q=tbn:ANd9GcTXFeqzCO2rLgsktkjW4PivzkyoOmN5QSz_AF-mGg4Q7QsKjFFlg-NRLI4"/>
          <p:cNvSpPr>
            <a:spLocks noChangeAspect="1" noChangeArrowheads="1"/>
          </p:cNvSpPr>
          <p:nvPr/>
        </p:nvSpPr>
        <p:spPr bwMode="auto">
          <a:xfrm>
            <a:off x="9017000" y="-752475"/>
            <a:ext cx="2952750" cy="1543050"/>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
        <p:nvSpPr>
          <p:cNvPr id="22542" name="AutoShape 14" descr="https://encrypted-tbn1.gstatic.com/images?q=tbn:ANd9GcTXFeqzCO2rLgsktkjW4PivzkyoOmN5QSz_AF-mGg4Q7QsKjFFlg-NRLI4"/>
          <p:cNvSpPr>
            <a:spLocks noChangeAspect="1" noChangeArrowheads="1"/>
          </p:cNvSpPr>
          <p:nvPr/>
        </p:nvSpPr>
        <p:spPr bwMode="auto">
          <a:xfrm>
            <a:off x="9017000" y="-752475"/>
            <a:ext cx="2952750" cy="1543050"/>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
        <p:nvSpPr>
          <p:cNvPr id="22544" name="AutoShape 16" descr="https://encrypted-tbn0.gstatic.com/images?q=tbn:ANd9GcQRifMQ2_fgcLeLq3LM9-cFb5JOlq5UMFij8qNf_kKpF_Byb0oZUtYkmF0"/>
          <p:cNvSpPr>
            <a:spLocks noChangeAspect="1" noChangeArrowheads="1"/>
          </p:cNvSpPr>
          <p:nvPr/>
        </p:nvSpPr>
        <p:spPr bwMode="auto">
          <a:xfrm>
            <a:off x="9017000" y="-1041400"/>
            <a:ext cx="2143125" cy="2143125"/>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
        <p:nvSpPr>
          <p:cNvPr id="22546" name="AutoShape 18" descr="https://encrypted-tbn2.gstatic.com/images?q=tbn:ANd9GcR58BooX5lRspWqQZp7qR0RziKhrEXDtwDNY3jbNwhjFgXCMNEPvGOVjmQ"/>
          <p:cNvSpPr>
            <a:spLocks noChangeAspect="1" noChangeArrowheads="1"/>
          </p:cNvSpPr>
          <p:nvPr/>
        </p:nvSpPr>
        <p:spPr bwMode="auto">
          <a:xfrm>
            <a:off x="9017000" y="-1125538"/>
            <a:ext cx="1971675" cy="2324101"/>
          </a:xfrm>
          <a:prstGeom prst="rect">
            <a:avLst/>
          </a:prstGeom>
          <a:noFill/>
        </p:spPr>
        <p:txBody>
          <a:bodyPr vert="horz" wrap="square" lIns="91440" tIns="45720" rIns="91440" bIns="45720" numCol="1" anchor="t" anchorCtr="0" compatLnSpc="1">
            <a:prstTxWarp prst="textNoShape">
              <a:avLst/>
            </a:prstTxWarp>
          </a:bodyPr>
          <a:lstStyle/>
          <a:p>
            <a:endParaRPr lang="ar-IQ"/>
          </a:p>
        </p:txBody>
      </p:sp>
      <p:pic>
        <p:nvPicPr>
          <p:cNvPr id="22548" name="Picture 20" descr="C:\Users\hp pavilion\Pictures\imagesCA1MPBHK.jpg"/>
          <p:cNvPicPr>
            <a:picLocks noChangeAspect="1" noChangeArrowheads="1"/>
          </p:cNvPicPr>
          <p:nvPr/>
        </p:nvPicPr>
        <p:blipFill>
          <a:blip r:embed="rId5"/>
          <a:srcRect/>
          <a:stretch>
            <a:fillRect/>
          </a:stretch>
        </p:blipFill>
        <p:spPr bwMode="auto">
          <a:xfrm>
            <a:off x="6429388" y="1928802"/>
            <a:ext cx="1608044" cy="1895472"/>
          </a:xfrm>
          <a:prstGeom prst="rect">
            <a:avLst/>
          </a:prstGeom>
          <a:noFill/>
        </p:spPr>
      </p:pic>
      <p:pic>
        <p:nvPicPr>
          <p:cNvPr id="22549" name="Picture 21" descr="C:\Users\hp pavilion\Pictures\imagesCA21USII.jpg"/>
          <p:cNvPicPr>
            <a:picLocks noChangeAspect="1" noChangeArrowheads="1"/>
          </p:cNvPicPr>
          <p:nvPr/>
        </p:nvPicPr>
        <p:blipFill>
          <a:blip r:embed="rId6"/>
          <a:srcRect/>
          <a:stretch>
            <a:fillRect/>
          </a:stretch>
        </p:blipFill>
        <p:spPr bwMode="auto">
          <a:xfrm>
            <a:off x="500034" y="1685925"/>
            <a:ext cx="2619375" cy="174307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pPr rtl="0"/>
            <a:r>
              <a:rPr lang="en-US" dirty="0" smtClean="0"/>
              <a:t>Camphor water</a:t>
            </a:r>
            <a:endParaRPr lang="ar-IQ"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ctr" rtl="0">
              <a:buNone/>
            </a:pPr>
            <a:r>
              <a:rPr lang="en-US" sz="2400" dirty="0" smtClean="0"/>
              <a:t>Reduce itching, </a:t>
            </a:r>
            <a:r>
              <a:rPr lang="en-US" sz="2400" dirty="0" err="1" smtClean="0"/>
              <a:t>Rubefacient</a:t>
            </a:r>
            <a:r>
              <a:rPr lang="en-US" sz="2400" dirty="0" smtClean="0"/>
              <a:t>, </a:t>
            </a:r>
          </a:p>
          <a:p>
            <a:pPr algn="ctr" rtl="0">
              <a:buNone/>
            </a:pPr>
            <a:r>
              <a:rPr lang="en-US" sz="2400" dirty="0" smtClean="0"/>
              <a:t>Soothing eye, soothing cough </a:t>
            </a:r>
            <a:endParaRPr lang="ar-IQ" sz="2400" dirty="0"/>
          </a:p>
        </p:txBody>
      </p:sp>
      <p:pic>
        <p:nvPicPr>
          <p:cNvPr id="18434" name="Picture 2" descr="https://encrypted-tbn1.gstatic.com/images?q=tbn:ANd9GcQeT7_iADP5fPIBz7BaX3Vq1PwHvoS0wPK_f6b8hZsn7WM9wvtH"/>
          <p:cNvPicPr>
            <a:picLocks noChangeAspect="1" noChangeArrowheads="1"/>
          </p:cNvPicPr>
          <p:nvPr/>
        </p:nvPicPr>
        <p:blipFill>
          <a:blip r:embed="rId2"/>
          <a:srcRect/>
          <a:stretch>
            <a:fillRect/>
          </a:stretch>
        </p:blipFill>
        <p:spPr bwMode="auto">
          <a:xfrm>
            <a:off x="3257550" y="2557462"/>
            <a:ext cx="2628900" cy="1743076"/>
          </a:xfrm>
          <a:prstGeom prst="rect">
            <a:avLst/>
          </a:prstGeom>
          <a:noFill/>
        </p:spPr>
      </p:pic>
      <p:pic>
        <p:nvPicPr>
          <p:cNvPr id="18436" name="Picture 4" descr="https://encrypted-tbn1.gstatic.com/images?q=tbn:ANd9GcRKuELn-2iZMSY2fD4xuBUFjhzxYnjhPXcS2jW2atllauVztQD2_g"/>
          <p:cNvPicPr>
            <a:picLocks noChangeAspect="1" noChangeArrowheads="1"/>
          </p:cNvPicPr>
          <p:nvPr/>
        </p:nvPicPr>
        <p:blipFill>
          <a:blip r:embed="rId3"/>
          <a:srcRect/>
          <a:stretch>
            <a:fillRect/>
          </a:stretch>
        </p:blipFill>
        <p:spPr bwMode="auto">
          <a:xfrm>
            <a:off x="6786578" y="1857364"/>
            <a:ext cx="1047750" cy="3810000"/>
          </a:xfrm>
          <a:prstGeom prst="rect">
            <a:avLst/>
          </a:prstGeom>
          <a:noFill/>
        </p:spPr>
      </p:pic>
      <p:pic>
        <p:nvPicPr>
          <p:cNvPr id="18438" name="Picture 6" descr="https://encrypted-tbn0.gstatic.com/images?q=tbn:ANd9GcQ_tVkt_1BWr3avCcOueWu92MZupBNLx19n34kM8XekCCmILP5W"/>
          <p:cNvPicPr>
            <a:picLocks noChangeAspect="1" noChangeArrowheads="1"/>
          </p:cNvPicPr>
          <p:nvPr/>
        </p:nvPicPr>
        <p:blipFill>
          <a:blip r:embed="rId4"/>
          <a:srcRect/>
          <a:stretch>
            <a:fillRect/>
          </a:stretch>
        </p:blipFill>
        <p:spPr bwMode="auto">
          <a:xfrm>
            <a:off x="1000100" y="2786058"/>
            <a:ext cx="1905000" cy="1905000"/>
          </a:xfrm>
          <a:prstGeom prst="rect">
            <a:avLst/>
          </a:prstGeom>
          <a:noFill/>
        </p:spPr>
      </p:pic>
      <p:pic>
        <p:nvPicPr>
          <p:cNvPr id="18440" name="Picture 8" descr="https://encrypted-tbn1.gstatic.com/images?q=tbn:ANd9GcTHV9Qh6aj9N-md8O3Lyp-MLHZZluX5LlyA4xFVJ90LzAxt4u5JXg"/>
          <p:cNvPicPr>
            <a:picLocks noChangeAspect="1" noChangeArrowheads="1"/>
          </p:cNvPicPr>
          <p:nvPr/>
        </p:nvPicPr>
        <p:blipFill>
          <a:blip r:embed="rId5"/>
          <a:srcRect/>
          <a:stretch>
            <a:fillRect/>
          </a:stretch>
        </p:blipFill>
        <p:spPr bwMode="auto">
          <a:xfrm>
            <a:off x="2857488" y="4857760"/>
            <a:ext cx="3876675" cy="1181101"/>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ctr">
              <a:buNone/>
            </a:pPr>
            <a:endParaRPr lang="ar-IQ" sz="2400" dirty="0"/>
          </a:p>
        </p:txBody>
      </p:sp>
      <p:pic>
        <p:nvPicPr>
          <p:cNvPr id="1026" name="Picture 2" descr="https://encrypted-tbn1.gstatic.com/images?q=tbn:ANd9GcSCIrEQkD1p2Jsoo9KJp5V12X8cYBYon6PgmEoPavIYTuAd6PbH"/>
          <p:cNvPicPr>
            <a:picLocks noChangeAspect="1" noChangeArrowheads="1"/>
          </p:cNvPicPr>
          <p:nvPr/>
        </p:nvPicPr>
        <p:blipFill>
          <a:blip r:embed="rId2"/>
          <a:srcRect/>
          <a:stretch>
            <a:fillRect/>
          </a:stretch>
        </p:blipFill>
        <p:spPr bwMode="auto">
          <a:xfrm>
            <a:off x="1214414" y="4071942"/>
            <a:ext cx="1785935" cy="1785935"/>
          </a:xfrm>
          <a:prstGeom prst="rect">
            <a:avLst/>
          </a:prstGeom>
          <a:noFill/>
        </p:spPr>
      </p:pic>
      <p:sp>
        <p:nvSpPr>
          <p:cNvPr id="7" name="Title 3"/>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pPr rtl="0"/>
            <a:r>
              <a:rPr lang="en-US" sz="3200" dirty="0" err="1" smtClean="0"/>
              <a:t>Hamamelis</a:t>
            </a:r>
            <a:r>
              <a:rPr lang="en-US" sz="3200" dirty="0" smtClean="0"/>
              <a:t> waters</a:t>
            </a:r>
            <a:endParaRPr lang="ar-IQ" sz="3200" dirty="0"/>
          </a:p>
        </p:txBody>
      </p:sp>
      <p:pic>
        <p:nvPicPr>
          <p:cNvPr id="1030" name="Picture 6" descr="https://encrypted-tbn2.gstatic.com/images?q=tbn:ANd9GcRebJTGS3CLBHjEOquGHsUVUlrpwVKe7Jh7iDMP_9qU1Mb5mZC_bm3GOaM"/>
          <p:cNvPicPr>
            <a:picLocks noChangeAspect="1" noChangeArrowheads="1"/>
          </p:cNvPicPr>
          <p:nvPr/>
        </p:nvPicPr>
        <p:blipFill>
          <a:blip r:embed="rId3"/>
          <a:srcRect/>
          <a:stretch>
            <a:fillRect/>
          </a:stretch>
        </p:blipFill>
        <p:spPr bwMode="auto">
          <a:xfrm>
            <a:off x="3352800" y="1600200"/>
            <a:ext cx="2438400" cy="1828800"/>
          </a:xfrm>
          <a:prstGeom prst="rect">
            <a:avLst/>
          </a:prstGeom>
          <a:noFill/>
        </p:spPr>
      </p:pic>
      <p:pic>
        <p:nvPicPr>
          <p:cNvPr id="16386" name="Picture 2" descr="https://encrypted-tbn0.gstatic.com/images?q=tbn:ANd9GcQh1S0Rm5auRsLPpQthEWUDRAGt7mTf40UySX0W3qMp_ElKNDOh"/>
          <p:cNvPicPr>
            <a:picLocks noChangeAspect="1" noChangeArrowheads="1"/>
          </p:cNvPicPr>
          <p:nvPr/>
        </p:nvPicPr>
        <p:blipFill>
          <a:blip r:embed="rId4"/>
          <a:srcRect/>
          <a:stretch>
            <a:fillRect/>
          </a:stretch>
        </p:blipFill>
        <p:spPr bwMode="auto">
          <a:xfrm>
            <a:off x="3519487" y="3429000"/>
            <a:ext cx="2105025" cy="2171701"/>
          </a:xfrm>
          <a:prstGeom prst="rect">
            <a:avLst/>
          </a:prstGeom>
          <a:noFill/>
        </p:spPr>
      </p:pic>
      <p:pic>
        <p:nvPicPr>
          <p:cNvPr id="16388" name="Picture 4" descr="https://encrypted-tbn2.gstatic.com/images?q=tbn:ANd9GcQVMyRfk7pC9FF-6Le0I0STiTid19w_ALTS4JlMDUUljnORRi9_"/>
          <p:cNvPicPr>
            <a:picLocks noChangeAspect="1" noChangeArrowheads="1"/>
          </p:cNvPicPr>
          <p:nvPr/>
        </p:nvPicPr>
        <p:blipFill>
          <a:blip r:embed="rId5"/>
          <a:srcRect/>
          <a:stretch>
            <a:fillRect/>
          </a:stretch>
        </p:blipFill>
        <p:spPr bwMode="auto">
          <a:xfrm>
            <a:off x="6215074" y="2714620"/>
            <a:ext cx="2390775" cy="191452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ctr">
              <a:buNone/>
            </a:pPr>
            <a:r>
              <a:rPr lang="en-US" sz="2400" dirty="0" err="1" smtClean="0"/>
              <a:t>Hamamelis</a:t>
            </a:r>
            <a:r>
              <a:rPr lang="en-US" sz="2400" dirty="0" smtClean="0"/>
              <a:t> water 12.5% v/v and </a:t>
            </a:r>
            <a:r>
              <a:rPr lang="en-US" sz="2400" dirty="0" err="1" smtClean="0"/>
              <a:t>naphazoline</a:t>
            </a:r>
            <a:r>
              <a:rPr lang="en-US" sz="2400" dirty="0" smtClean="0"/>
              <a:t> 0.01% w/v Temporary relief of eye redness due to minor eye irritations</a:t>
            </a:r>
            <a:endParaRPr lang="ar-IQ" sz="2400" dirty="0"/>
          </a:p>
        </p:txBody>
      </p:sp>
      <p:sp>
        <p:nvSpPr>
          <p:cNvPr id="7" name="Title 3"/>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dirty="0" err="1" smtClean="0"/>
              <a:t>Hamamelis</a:t>
            </a:r>
            <a:r>
              <a:rPr lang="en-US" sz="3200" dirty="0" smtClean="0"/>
              <a:t> waters</a:t>
            </a:r>
            <a:endParaRPr lang="ar-IQ" sz="3200" dirty="0"/>
          </a:p>
        </p:txBody>
      </p:sp>
      <p:pic>
        <p:nvPicPr>
          <p:cNvPr id="1028" name="Picture 4" descr="Optrex bloodshot eyes 10ml - a_50483488"/>
          <p:cNvPicPr>
            <a:picLocks noChangeAspect="1" noChangeArrowheads="1"/>
          </p:cNvPicPr>
          <p:nvPr/>
        </p:nvPicPr>
        <p:blipFill>
          <a:blip r:embed="rId2"/>
          <a:srcRect/>
          <a:stretch>
            <a:fillRect/>
          </a:stretch>
        </p:blipFill>
        <p:spPr bwMode="auto">
          <a:xfrm>
            <a:off x="3881437" y="2643182"/>
            <a:ext cx="1381125" cy="28575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2800" dirty="0" smtClean="0"/>
              <a:t>Preparation of aromatic waters</a:t>
            </a:r>
            <a:endParaRPr lang="ar-IQ" sz="2800" dirty="0"/>
          </a:p>
        </p:txBody>
      </p:sp>
      <p:sp>
        <p:nvSpPr>
          <p:cNvPr id="3" name="Content Placeholder 2"/>
          <p:cNvSpPr>
            <a:spLocks noGrp="1"/>
          </p:cNvSpPr>
          <p:nvPr>
            <p:ph idx="1"/>
          </p:nvPr>
        </p:nvSpPr>
        <p:spPr>
          <a:xfrm>
            <a:off x="457200" y="1600200"/>
            <a:ext cx="8229600" cy="497207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marL="514350" indent="-514350" algn="l" rtl="0">
              <a:buNone/>
            </a:pPr>
            <a:r>
              <a:rPr lang="en-US" sz="2600" dirty="0" smtClean="0"/>
              <a:t>1. </a:t>
            </a:r>
            <a:r>
              <a:rPr lang="en-US" sz="2600" dirty="0" smtClean="0">
                <a:solidFill>
                  <a:srgbClr val="C00000"/>
                </a:solidFill>
              </a:rPr>
              <a:t>Distillation</a:t>
            </a:r>
            <a:r>
              <a:rPr lang="en-US" sz="2600" dirty="0" smtClean="0"/>
              <a:t>: most of aromatic waters can be prepared by distillation. However, it is not practical or economically feasible to use this method in most cases, since other method is of low cost and with simple apparatus required.</a:t>
            </a:r>
          </a:p>
          <a:p>
            <a:pPr marL="514350" indent="-514350" algn="l" rtl="0">
              <a:buNone/>
            </a:pPr>
            <a:r>
              <a:rPr lang="en-US" sz="2600" dirty="0"/>
              <a:t>N</a:t>
            </a:r>
            <a:r>
              <a:rPr lang="en-US" sz="2600" dirty="0" smtClean="0"/>
              <a:t>ote: aromatic waters which are prepared directly from fresh plant material, e.g. stronger rose water, orange flower water, and  </a:t>
            </a:r>
            <a:r>
              <a:rPr lang="en-US" sz="2600" dirty="0" err="1" smtClean="0"/>
              <a:t>Hamamelis</a:t>
            </a:r>
            <a:r>
              <a:rPr lang="en-US" sz="2600" dirty="0" smtClean="0"/>
              <a:t> water can not be prepared by any method other than distillation.</a:t>
            </a:r>
          </a:p>
          <a:p>
            <a:pPr marL="514350" indent="-514350" algn="l" rtl="0">
              <a:buNone/>
            </a:pPr>
            <a:r>
              <a:rPr lang="en-US" sz="2600" dirty="0" smtClean="0"/>
              <a:t>The distillation method consists of placing the odoriferous portion of the plant in a suitable still with sufficient purified water and then distilling most of the water, carefully. The excess oil is separated from the distillate. The aqueous phase, which may require further clarification is the product.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pPr rtl="0"/>
            <a:r>
              <a:rPr lang="en-US" sz="2800" dirty="0" smtClean="0"/>
              <a:t>Preparation of aromatic waters</a:t>
            </a:r>
            <a:endParaRPr lang="ar-IQ" sz="2800"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l" rtl="0">
              <a:buNone/>
            </a:pPr>
            <a:r>
              <a:rPr lang="en-US" dirty="0" smtClean="0"/>
              <a:t>The product is labeled as X’s, for example XX, XXX . Each X representing one distillation. So XXXX means that four times repeated process.</a:t>
            </a:r>
          </a:p>
          <a:p>
            <a:pPr algn="l" rtl="0">
              <a:buNone/>
            </a:pPr>
            <a:r>
              <a:rPr lang="en-US" dirty="0" smtClean="0"/>
              <a:t>This process is called re-distillation. This is done or carried on to get a saturated solution if it is not obtained from the 1</a:t>
            </a:r>
            <a:r>
              <a:rPr lang="en-US" baseline="30000" dirty="0" smtClean="0"/>
              <a:t>st</a:t>
            </a:r>
            <a:r>
              <a:rPr lang="en-US" dirty="0" smtClean="0"/>
              <a:t> distillation. </a:t>
            </a:r>
            <a:endParaRPr lang="ar-IQ" dirty="0"/>
          </a:p>
        </p:txBody>
      </p:sp>
      <p:sp>
        <p:nvSpPr>
          <p:cNvPr id="19458" name="AutoShape 2" descr="https://encrypted-tbn2.gstatic.com/images?q=tbn:ANd9GcQHng9jKOhDaFxGuUNQFgvJ2i2EkZDPbgvlTS511cTIkk_ATkUCOQ"/>
          <p:cNvSpPr>
            <a:spLocks noChangeAspect="1" noChangeArrowheads="1"/>
          </p:cNvSpPr>
          <p:nvPr/>
        </p:nvSpPr>
        <p:spPr bwMode="auto">
          <a:xfrm>
            <a:off x="9017000" y="-1087438"/>
            <a:ext cx="2038350" cy="2238376"/>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
        <p:nvSpPr>
          <p:cNvPr id="19460" name="AutoShape 4" descr="https://encrypted-tbn2.gstatic.com/images?q=tbn:ANd9GcQHng9jKOhDaFxGuUNQFgvJ2i2EkZDPbgvlTS511cTIkk_ATkUCOQ"/>
          <p:cNvSpPr>
            <a:spLocks noChangeAspect="1" noChangeArrowheads="1"/>
          </p:cNvSpPr>
          <p:nvPr/>
        </p:nvSpPr>
        <p:spPr bwMode="auto">
          <a:xfrm>
            <a:off x="9017000" y="-1087438"/>
            <a:ext cx="2038350" cy="2238376"/>
          </a:xfrm>
          <a:prstGeom prst="rect">
            <a:avLst/>
          </a:prstGeom>
          <a:noFill/>
        </p:spPr>
        <p:txBody>
          <a:bodyPr vert="horz" wrap="square" lIns="91440" tIns="45720" rIns="91440" bIns="45720" numCol="1" anchor="t" anchorCtr="0" compatLnSpc="1">
            <a:prstTxWarp prst="textNoShape">
              <a:avLst/>
            </a:prstTxWarp>
          </a:bodyPr>
          <a:lstStyle/>
          <a:p>
            <a:endParaRPr lang="ar-IQ"/>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392</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Aromatic waters</vt:lpstr>
      <vt:lpstr>Aromatic waters</vt:lpstr>
      <vt:lpstr>peppermint waters</vt:lpstr>
      <vt:lpstr>Rose water</vt:lpstr>
      <vt:lpstr>Camphor water</vt:lpstr>
      <vt:lpstr>Hamamelis waters</vt:lpstr>
      <vt:lpstr>Hamamelis waters</vt:lpstr>
      <vt:lpstr>Preparation of aromatic waters</vt:lpstr>
      <vt:lpstr>Preparation of aromatic waters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Aromatic waters</dc:title>
  <dc:creator>hp pavilion</dc:creator>
  <cp:lastModifiedBy>ehab</cp:lastModifiedBy>
  <cp:revision>35</cp:revision>
  <dcterms:created xsi:type="dcterms:W3CDTF">2012-10-14T16:44:21Z</dcterms:created>
  <dcterms:modified xsi:type="dcterms:W3CDTF">2018-10-23T21:30:43Z</dcterms:modified>
</cp:coreProperties>
</file>