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362" r:id="rId3"/>
    <p:sldId id="257" r:id="rId4"/>
    <p:sldId id="264" r:id="rId5"/>
    <p:sldId id="261" r:id="rId6"/>
    <p:sldId id="262" r:id="rId7"/>
    <p:sldId id="265" r:id="rId8"/>
    <p:sldId id="334" r:id="rId9"/>
    <p:sldId id="360" r:id="rId10"/>
    <p:sldId id="283" r:id="rId11"/>
    <p:sldId id="289" r:id="rId12"/>
    <p:sldId id="361" r:id="rId13"/>
    <p:sldId id="286" r:id="rId14"/>
    <p:sldId id="296" r:id="rId15"/>
    <p:sldId id="355" r:id="rId16"/>
    <p:sldId id="317" r:id="rId17"/>
    <p:sldId id="320" r:id="rId18"/>
    <p:sldId id="327" r:id="rId19"/>
    <p:sldId id="358" r:id="rId2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CC0099"/>
    <a:srgbClr val="008000"/>
    <a:srgbClr val="FF0000"/>
    <a:srgbClr val="FFFF00"/>
    <a:srgbClr val="FF99FF"/>
    <a:srgbClr val="FF9999"/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01" autoAdjust="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FF6DE33C-325F-4559-BDA5-F6569DB90D60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D4AA9E-13B6-4EEB-87F4-CAF41B1D01E6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38745A-E9FB-40CD-8122-7C6848DACC4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BFC0C1D-99A6-467E-BBA2-5E1D1978E1AD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FE654D4C-5A26-495A-A534-2C8ABB191141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2D5BDD6F-5536-4E4A-9D75-C1ED0C19CBD2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C0D60AB0-AE1C-4EBA-9801-24A7DA34A937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B6EB251-CE7B-434B-BF56-C021FC181AD3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1B34B9-E488-4AD9-9E9B-169BE7187CB6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62770A40-C16B-454A-8415-64D173080B4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62B8E67C-5560-4D01-8D1E-4C75734694C2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F9F36839-CA9D-4F35-9D49-93861E632D0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capsani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WordArt 6"/>
          <p:cNvSpPr>
            <a:spLocks noChangeArrowheads="1" noChangeShapeType="1" noTextEdit="1"/>
          </p:cNvSpPr>
          <p:nvPr/>
        </p:nvSpPr>
        <p:spPr bwMode="auto">
          <a:xfrm>
            <a:off x="4953000" y="685800"/>
            <a:ext cx="3109913" cy="122237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 rtl="0"/>
            <a:r>
              <a:rPr lang="en-US" sz="36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CAPSULES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81000" y="258763"/>
            <a:ext cx="6476999" cy="584775"/>
          </a:xfrm>
          <a:prstGeom prst="rect">
            <a:avLst/>
          </a:prstGeom>
          <a:noFill/>
          <a:ln w="508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3200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gerian" pitchFamily="82" charset="0"/>
              </a:rPr>
              <a:t> </a:t>
            </a:r>
            <a:r>
              <a:rPr lang="en-US" sz="3200" b="1" i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Filling the capsule shells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76200" y="1295400"/>
            <a:ext cx="89154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 algn="l" rtl="0">
              <a:lnSpc>
                <a:spcPct val="200000"/>
              </a:lnSpc>
              <a:buFontTx/>
              <a:buAutoNum type="arabicPeriod"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"Punch" Method </a:t>
            </a:r>
          </a:p>
          <a:p>
            <a:pPr marL="342900" indent="-342900" algn="l" rtl="0">
              <a:lnSpc>
                <a:spcPct val="200000"/>
              </a:lnSpc>
              <a:buFontTx/>
              <a:buAutoNum type="arabicPeriod"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 Hand-Operated Capsule Filling Machines</a:t>
            </a:r>
          </a:p>
          <a:p>
            <a:pPr marL="342900" indent="-342900" algn="l" rtl="0">
              <a:lnSpc>
                <a:spcPct val="200000"/>
              </a:lnSpc>
              <a:buFontTx/>
              <a:buAutoNum type="arabicPeriod"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 Automatic-Operated Capsule Filling Machines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4" descr="instruct"/>
          <p:cNvPicPr>
            <a:picLocks noChangeAspect="1" noChangeArrowheads="1" noCrop="1"/>
          </p:cNvPicPr>
          <p:nvPr/>
        </p:nvPicPr>
        <p:blipFill>
          <a:blip r:embed="rId2" cstate="print">
            <a:lum bright="-12000" contrast="2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727664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Automatic-Operated Capsule Filling Machines </a:t>
            </a:r>
            <a:b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dirty="0"/>
          </a:p>
        </p:txBody>
      </p:sp>
      <p:pic>
        <p:nvPicPr>
          <p:cNvPr id="4" name="Picture 7" descr="capsule%20filling%20充填機%20kdf-6-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905000"/>
            <a:ext cx="3657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5" descr="capsule%20filling%20充填機%20kdf6-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371600"/>
            <a:ext cx="5105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5" descr="cfs1200_sealing"/>
          <p:cNvPicPr>
            <a:picLocks noChangeAspect="1" noChangeArrowheads="1"/>
          </p:cNvPicPr>
          <p:nvPr/>
        </p:nvPicPr>
        <p:blipFill>
          <a:blip r:embed="rId2" cstate="print">
            <a:lum bright="-6000" contrast="30000"/>
          </a:blip>
          <a:srcRect/>
          <a:stretch>
            <a:fillRect/>
          </a:stretch>
        </p:blipFill>
        <p:spPr bwMode="auto">
          <a:xfrm>
            <a:off x="1981200" y="762000"/>
            <a:ext cx="4800600" cy="429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523871" y="61913"/>
            <a:ext cx="58769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SEALING of Gelatin capsules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5137160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Cleaning and polishing the filled capsules</a:t>
            </a:r>
            <a:endParaRPr lang="en-US" sz="3200" b="1" i="1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ha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Soft Gelatin Capsules</a:t>
            </a:r>
            <a:r>
              <a:rPr 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/>
            </a:r>
            <a:br>
              <a:rPr 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endParaRPr lang="en-US" dirty="0"/>
          </a:p>
        </p:txBody>
      </p:sp>
      <p:pic>
        <p:nvPicPr>
          <p:cNvPr id="4" name="Picture 8" descr="hinh-vien-na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295400"/>
            <a:ext cx="7543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47"/>
            </a:gs>
            <a:gs pos="5000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457200" y="271969"/>
            <a:ext cx="731001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rtl="0">
              <a:defRPr/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Preparation of Soft Gelatin Capsules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28600" y="838200"/>
            <a:ext cx="86868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rtl="0">
              <a:lnSpc>
                <a:spcPct val="170000"/>
              </a:lnSpc>
              <a:defRPr/>
            </a:pPr>
            <a:r>
              <a:rPr lang="en-US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Soft gelatin capsules may be prepared by:</a:t>
            </a:r>
          </a:p>
          <a:p>
            <a:pPr algn="just" rtl="0">
              <a:lnSpc>
                <a:spcPct val="170000"/>
              </a:lnSpc>
              <a:buFontTx/>
              <a:buBlip>
                <a:blip r:embed="rId2"/>
              </a:buBlip>
              <a:defRPr/>
            </a:pPr>
            <a:r>
              <a:rPr lang="en-US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21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The plate process, using a set of molds to form the capsules.</a:t>
            </a:r>
          </a:p>
          <a:p>
            <a:pPr algn="just" rtl="0">
              <a:lnSpc>
                <a:spcPct val="170000"/>
              </a:lnSpc>
              <a:buFontTx/>
              <a:buBlip>
                <a:blip r:embed="rId2"/>
              </a:buBlip>
              <a:defRPr/>
            </a:pPr>
            <a:r>
              <a:rPr lang="en-US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 The die processes (rotary or reciprocating processes) </a:t>
            </a:r>
          </a:p>
          <a:p>
            <a:pPr algn="just" rtl="0">
              <a:lnSpc>
                <a:spcPct val="170000"/>
              </a:lnSpc>
              <a:defRPr/>
            </a:pPr>
            <a:r>
              <a:rPr lang="en-US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    more efficient and productive processes </a:t>
            </a:r>
          </a:p>
        </p:txBody>
      </p:sp>
      <p:pic>
        <p:nvPicPr>
          <p:cNvPr id="61444" name="Picture 7" descr="PSG-152-production_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352800"/>
            <a:ext cx="8153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47"/>
            </a:gs>
            <a:gs pos="5000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1" name="Picture 6" descr="PSG-1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524000"/>
            <a:ext cx="7086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222104" y="98425"/>
            <a:ext cx="4578496" cy="584775"/>
          </a:xfrm>
          <a:prstGeom prst="rect">
            <a:avLst/>
          </a:prstGeom>
          <a:noFill/>
          <a:ln w="603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T</a:t>
            </a:r>
            <a:r>
              <a:rPr lang="en-US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he 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rotary die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47"/>
            </a:gs>
            <a:gs pos="5000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4" descr="kde-300.gif (21411 bytes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lum bright="-48000" contrast="72000"/>
          </a:blip>
          <a:srcRect/>
          <a:stretch>
            <a:fillRect/>
          </a:stretch>
        </p:blipFill>
        <p:spPr bwMode="auto">
          <a:xfrm>
            <a:off x="762000" y="228600"/>
            <a:ext cx="7848600" cy="6324600"/>
          </a:xfrm>
          <a:prstGeom prst="rect">
            <a:avLst/>
          </a:prstGeom>
          <a:solidFill>
            <a:srgbClr val="FAFD6F"/>
          </a:solidFill>
          <a:ln w="6667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51706"/>
          </a:xfrm>
        </p:spPr>
        <p:txBody>
          <a:bodyPr>
            <a:normAutofit fontScale="90000"/>
          </a:bodyPr>
          <a:lstStyle/>
          <a:p>
            <a:r>
              <a:rPr lang="en-US" sz="44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Uses of Soft Gelatin Capsules</a:t>
            </a:r>
            <a:r>
              <a:rPr lang="en-US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en-US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47500" lnSpcReduction="20000"/>
          </a:bodyPr>
          <a:lstStyle/>
          <a:p>
            <a:pPr marL="344488" indent="-344488">
              <a:lnSpc>
                <a:spcPct val="180000"/>
              </a:lnSpc>
              <a:defRPr/>
            </a:pPr>
            <a:r>
              <a:rPr lang="en-US" sz="45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1. Water immiscible, volatile and nonvolatile liquids such as vegetable and aromatic oils, aromatic and aliphatic hydrocarbons, chlorinated hydrocarbons, ethers, esters, alcohols, and organic acids.</a:t>
            </a:r>
          </a:p>
          <a:p>
            <a:pPr marL="344488" indent="-344488">
              <a:lnSpc>
                <a:spcPct val="180000"/>
              </a:lnSpc>
              <a:defRPr/>
            </a:pPr>
            <a:r>
              <a:rPr lang="en-US" sz="45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2. Water miscible, nonvolatile liquids such as polyethylene glycols, and nonionic surface active agents as </a:t>
            </a:r>
            <a:r>
              <a:rPr lang="en-US" sz="45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tween</a:t>
            </a:r>
            <a:r>
              <a:rPr lang="en-US" sz="45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 80.</a:t>
            </a:r>
          </a:p>
          <a:p>
            <a:pPr marL="344488" indent="-344488">
              <a:lnSpc>
                <a:spcPct val="180000"/>
              </a:lnSpc>
              <a:defRPr/>
            </a:pPr>
            <a:r>
              <a:rPr lang="en-US" sz="45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3. Water miscible and relatively non volatile compounds such as </a:t>
            </a:r>
            <a:r>
              <a:rPr lang="en-US" sz="45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propylen</a:t>
            </a:r>
            <a:r>
              <a:rPr lang="en-US" sz="45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 glycol and isopropyl alcohol 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Text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Ansel’s</a:t>
            </a:r>
            <a:r>
              <a:rPr lang="en-US" b="1" dirty="0" smtClean="0"/>
              <a:t> Pharmaceutical Dosage Forms and Drug Delivery Systems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i="1" dirty="0" smtClean="0"/>
              <a:t>Tenth Edition</a:t>
            </a:r>
          </a:p>
          <a:p>
            <a:pPr>
              <a:buNone/>
            </a:pPr>
            <a:r>
              <a:rPr lang="de-DE" b="1" dirty="0" smtClean="0"/>
              <a:t>   Loyd V. Allen, Jr, PhD</a:t>
            </a:r>
          </a:p>
          <a:p>
            <a:pPr>
              <a:buNone/>
            </a:pPr>
            <a:r>
              <a:rPr lang="de-DE" b="1" dirty="0" smtClean="0"/>
              <a:t>   </a:t>
            </a:r>
            <a:r>
              <a:rPr lang="en-US" b="1" dirty="0" smtClean="0"/>
              <a:t>Howard </a:t>
            </a:r>
            <a:r>
              <a:rPr lang="en-US" b="1" dirty="0" smtClean="0"/>
              <a:t>C. </a:t>
            </a:r>
            <a:r>
              <a:rPr lang="en-US" b="1" dirty="0" err="1" smtClean="0"/>
              <a:t>Ansel</a:t>
            </a:r>
            <a:r>
              <a:rPr lang="en-US" b="1" dirty="0" smtClean="0"/>
              <a:t>, </a:t>
            </a:r>
            <a:r>
              <a:rPr lang="en-US" b="1" dirty="0" smtClean="0"/>
              <a:t>PhD</a:t>
            </a:r>
          </a:p>
          <a:p>
            <a:pPr>
              <a:buNone/>
            </a:pPr>
            <a:r>
              <a:rPr lang="en-US" b="1" smtClean="0"/>
              <a:t>   Section III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219075" y="627262"/>
            <a:ext cx="869632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rtl="0">
              <a:lnSpc>
                <a:spcPct val="150000"/>
              </a:lnSpc>
            </a:pPr>
            <a:r>
              <a:rPr lang="en-US" sz="2400" b="1" dirty="0">
                <a:latin typeface="Thaoma"/>
                <a:cs typeface="Tahoma" pitchFamily="34" charset="0"/>
              </a:rPr>
              <a:t>Capsules are solid dosage forms in which one or more medicinal and/or inert substances are enclosed within a small shell or container generally prepared from a suitable form of gelatin. </a:t>
            </a:r>
          </a:p>
          <a:p>
            <a:pPr algn="just" rtl="0">
              <a:lnSpc>
                <a:spcPct val="150000"/>
              </a:lnSpc>
            </a:pPr>
            <a:r>
              <a:rPr lang="en-US" sz="2400" b="1" dirty="0">
                <a:latin typeface="Thaoma"/>
                <a:cs typeface="Tahoma" pitchFamily="34" charset="0"/>
              </a:rPr>
              <a:t>Depending upon their formulation, the gelatin capsule shells may be hard or soft. </a:t>
            </a:r>
          </a:p>
        </p:txBody>
      </p:sp>
      <p:sp>
        <p:nvSpPr>
          <p:cNvPr id="8195" name="WordArt 6"/>
          <p:cNvSpPr>
            <a:spLocks noChangeArrowheads="1" noChangeShapeType="1" noTextEdit="1"/>
          </p:cNvSpPr>
          <p:nvPr/>
        </p:nvSpPr>
        <p:spPr bwMode="auto">
          <a:xfrm>
            <a:off x="381000" y="228600"/>
            <a:ext cx="3810000" cy="81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/>
            <a:endParaRPr lang="en-US" sz="3600" b="1" kern="10" dirty="0">
              <a:ln w="9525">
                <a:solidFill>
                  <a:srgbClr val="00FF00"/>
                </a:solidFill>
                <a:round/>
                <a:headEnd/>
                <a:tailEnd/>
              </a:ln>
              <a:solidFill>
                <a:srgbClr val="00FF00"/>
              </a:solidFill>
              <a:latin typeface="Calibri" pitchFamily="34" charset="0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0"/>
            <a:ext cx="381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aoma"/>
              </a:rPr>
              <a:t>Capsules</a:t>
            </a:r>
            <a:endParaRPr lang="en-US" sz="40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aom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40386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defRPr/>
            </a:pPr>
            <a:r>
              <a:rPr lang="en-US" sz="28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Hard Gelatin Capsules </a:t>
            </a:r>
          </a:p>
        </p:txBody>
      </p:sp>
      <p:pic>
        <p:nvPicPr>
          <p:cNvPr id="9" name="Picture 5" descr="posilo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4267200"/>
            <a:ext cx="3505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 descr="prodfeaturepic"/>
          <p:cNvPicPr>
            <a:picLocks noChangeAspect="1" noChangeArrowheads="1"/>
          </p:cNvPicPr>
          <p:nvPr/>
        </p:nvPicPr>
        <p:blipFill>
          <a:blip r:embed="rId2" cstate="print">
            <a:lum bright="-18000" contrast="24000"/>
          </a:blip>
          <a:srcRect/>
          <a:stretch>
            <a:fillRect/>
          </a:stretch>
        </p:blipFill>
        <p:spPr bwMode="auto">
          <a:xfrm>
            <a:off x="2286000" y="1676400"/>
            <a:ext cx="4419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228600" y="479858"/>
            <a:ext cx="8610600" cy="1469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rtl="0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Preparation of hard </a:t>
            </a:r>
            <a:r>
              <a:rPr lang="en-US" sz="32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gelatin capsule </a:t>
            </a:r>
            <a:r>
              <a:rPr lang="en-US" sz="32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shells</a:t>
            </a:r>
            <a:endParaRPr lang="en-US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5363" name="Picture 6" descr="qr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276600"/>
            <a:ext cx="800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04800" y="228600"/>
            <a:ext cx="2606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rtl="0">
              <a:defRPr/>
            </a:pPr>
            <a:r>
              <a:rPr lang="en-US" sz="28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Capsule Sizes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28600" y="596354"/>
            <a:ext cx="86868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>
              <a:lnSpc>
                <a:spcPct val="170000"/>
              </a:lnSpc>
              <a:defRPr/>
            </a:pPr>
            <a:r>
              <a:rPr lang="en-US" sz="2400" b="1" dirty="0">
                <a:latin typeface="Thaoma"/>
                <a:cs typeface="Tahoma" pitchFamily="34" charset="0"/>
              </a:rPr>
              <a:t>Empty gelatin capsules are manufactured in various sizes, varying in length, in diameter, and capacity</a:t>
            </a:r>
            <a:r>
              <a:rPr lang="en-US" sz="2400" b="1" dirty="0" smtClean="0">
                <a:latin typeface="Thaoma"/>
                <a:cs typeface="Tahoma" pitchFamily="34" charset="0"/>
              </a:rPr>
              <a:t>.</a:t>
            </a:r>
          </a:p>
          <a:p>
            <a:pPr algn="l" rtl="0">
              <a:lnSpc>
                <a:spcPct val="170000"/>
              </a:lnSpc>
              <a:defRPr/>
            </a:pPr>
            <a:r>
              <a:rPr lang="en-US" sz="2400" b="1" dirty="0" smtClean="0">
                <a:latin typeface="Thaoma"/>
              </a:rPr>
              <a:t>The size selected for use is determined by the amount of fill material to be encapsulated .</a:t>
            </a:r>
          </a:p>
          <a:p>
            <a:pPr algn="l" rtl="0">
              <a:lnSpc>
                <a:spcPct val="170000"/>
              </a:lnSpc>
              <a:defRPr/>
            </a:pP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16388" name="Group 12"/>
          <p:cNvGrpSpPr>
            <a:grpSpLocks/>
          </p:cNvGrpSpPr>
          <p:nvPr/>
        </p:nvGrpSpPr>
        <p:grpSpPr bwMode="auto">
          <a:xfrm>
            <a:off x="0" y="4038600"/>
            <a:ext cx="9144000" cy="2819400"/>
            <a:chOff x="0" y="2544"/>
            <a:chExt cx="5760" cy="1776"/>
          </a:xfrm>
        </p:grpSpPr>
        <p:pic>
          <p:nvPicPr>
            <p:cNvPr id="16389" name="Picture 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32" y="2544"/>
              <a:ext cx="528" cy="1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0" name="Picture 4" descr="70101_70"/>
            <p:cNvPicPr>
              <a:picLocks noChangeAspect="1" noChangeArrowheads="1"/>
            </p:cNvPicPr>
            <p:nvPr/>
          </p:nvPicPr>
          <p:blipFill>
            <a:blip r:embed="rId3" cstate="print">
              <a:lum bright="-6000" contrast="24000"/>
            </a:blip>
            <a:srcRect/>
            <a:stretch>
              <a:fillRect/>
            </a:stretch>
          </p:blipFill>
          <p:spPr bwMode="auto">
            <a:xfrm>
              <a:off x="0" y="2544"/>
              <a:ext cx="5232" cy="1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1" name="Picture 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232" y="2736"/>
              <a:ext cx="384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2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5376" y="3888"/>
              <a:ext cx="96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C0000"/>
                  </a:solidFill>
                  <a:latin typeface="Arial Black"/>
                </a:rPr>
                <a:t>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0000"/>
            </a:gs>
            <a:gs pos="50000">
              <a:srgbClr val="FF0000"/>
            </a:gs>
            <a:gs pos="100000">
              <a:srgbClr val="76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28600" y="187638"/>
            <a:ext cx="737150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 rtl="0">
              <a:defRPr/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Preparation of Filled Hard Gelatin </a:t>
            </a:r>
            <a:r>
              <a:rPr lang="en-US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Capsules</a:t>
            </a:r>
          </a:p>
          <a:p>
            <a:pPr algn="l" rtl="0">
              <a:defRPr/>
            </a:pP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aoma"/>
              </a:rPr>
              <a:t> 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haoma"/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8959850" y="1919288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ar-SA"/>
              <a:t/>
            </a:r>
            <a:br>
              <a:rPr lang="ar-SA"/>
            </a:br>
            <a:endParaRPr lang="ar-SA"/>
          </a:p>
        </p:txBody>
      </p:sp>
      <p:pic>
        <p:nvPicPr>
          <p:cNvPr id="17413" name="Picture 8" descr="fillanim"/>
          <p:cNvPicPr>
            <a:picLocks noChangeAspect="1" noChangeArrowheads="1" noCrop="1"/>
          </p:cNvPicPr>
          <p:nvPr/>
        </p:nvPicPr>
        <p:blipFill>
          <a:blip r:embed="rId2" cstate="print">
            <a:lum bright="-12000" contrast="30000"/>
          </a:blip>
          <a:srcRect/>
          <a:stretch>
            <a:fillRect/>
          </a:stretch>
        </p:blipFill>
        <p:spPr bwMode="auto">
          <a:xfrm>
            <a:off x="1828800" y="2286000"/>
            <a:ext cx="5486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aoma"/>
              </a:rPr>
              <a:t>Developing the formulation and selection of capsule </a:t>
            </a:r>
            <a:r>
              <a:rPr lang="en-US" sz="3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aoma"/>
              </a:rPr>
              <a:t>size</a:t>
            </a:r>
            <a:br>
              <a:rPr lang="en-US" sz="3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aoma"/>
              </a:rPr>
            </a:br>
            <a:endParaRPr lang="en-US" sz="32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aom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8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aoma"/>
              </a:rPr>
              <a:t>Developing the formulation and selection of capsule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Diluents</a:t>
            </a:r>
          </a:p>
          <a:p>
            <a:r>
              <a:rPr lang="en-US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Wetting agent</a:t>
            </a:r>
          </a:p>
          <a:p>
            <a:r>
              <a:rPr lang="en-US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ahoma" pitchFamily="34" charset="0"/>
              </a:rPr>
              <a:t>Liquids</a:t>
            </a:r>
          </a:p>
          <a:p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Eutectic mixtures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2476</TotalTime>
  <Words>318</Words>
  <Application>Microsoft Office PowerPoint</Application>
  <PresentationFormat>On-screen Show (4:3)</PresentationFormat>
  <Paragraphs>43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Foundry</vt:lpstr>
      <vt:lpstr>Slide 1</vt:lpstr>
      <vt:lpstr>Text Book</vt:lpstr>
      <vt:lpstr>Slide 3</vt:lpstr>
      <vt:lpstr>Slide 4</vt:lpstr>
      <vt:lpstr>Slide 5</vt:lpstr>
      <vt:lpstr>Slide 6</vt:lpstr>
      <vt:lpstr>Slide 7</vt:lpstr>
      <vt:lpstr>Developing the formulation and selection of capsule size </vt:lpstr>
      <vt:lpstr>Developing the formulation and selection of capsule size</vt:lpstr>
      <vt:lpstr>Slide 10</vt:lpstr>
      <vt:lpstr>Slide 11</vt:lpstr>
      <vt:lpstr>Automatic-Operated Capsule Filling Machines  </vt:lpstr>
      <vt:lpstr>Slide 13</vt:lpstr>
      <vt:lpstr>Slide 14</vt:lpstr>
      <vt:lpstr>Soft Gelatin Capsules </vt:lpstr>
      <vt:lpstr>Slide 16</vt:lpstr>
      <vt:lpstr>Slide 17</vt:lpstr>
      <vt:lpstr>Slide 18</vt:lpstr>
      <vt:lpstr>Uses of Soft Gelatin Capsules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Omaimah Al Gohary</dc:creator>
  <cp:lastModifiedBy>Eman.Sabah</cp:lastModifiedBy>
  <cp:revision>203</cp:revision>
  <cp:lastPrinted>1601-01-01T00:00:00Z</cp:lastPrinted>
  <dcterms:created xsi:type="dcterms:W3CDTF">1601-01-01T00:00:00Z</dcterms:created>
  <dcterms:modified xsi:type="dcterms:W3CDTF">2018-05-14T18:35:14Z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