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26" y="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7964E1EB-0F8E-4D14-8F90-F04CE78287EB}" type="datetimeFigureOut">
              <a:rPr lang="ar-IQ" smtClean="0"/>
              <a:t>18/03/1442</a:t>
            </a:fld>
            <a:endParaRPr lang="ar-IQ"/>
          </a:p>
        </p:txBody>
      </p:sp>
      <p:sp>
        <p:nvSpPr>
          <p:cNvPr id="8" name="Slide Number Placeholder 7"/>
          <p:cNvSpPr>
            <a:spLocks noGrp="1"/>
          </p:cNvSpPr>
          <p:nvPr>
            <p:ph type="sldNum" sz="quarter" idx="11"/>
          </p:nvPr>
        </p:nvSpPr>
        <p:spPr/>
        <p:txBody>
          <a:bodyPr/>
          <a:lstStyle/>
          <a:p>
            <a:fld id="{51649619-ABE2-4F8E-8BB9-E2378487EE9B}" type="slidenum">
              <a:rPr lang="ar-IQ" smtClean="0"/>
              <a:t>‹#›</a:t>
            </a:fld>
            <a:endParaRPr lang="ar-IQ"/>
          </a:p>
        </p:txBody>
      </p:sp>
      <p:sp>
        <p:nvSpPr>
          <p:cNvPr id="9" name="Footer Placeholder 8"/>
          <p:cNvSpPr>
            <a:spLocks noGrp="1"/>
          </p:cNvSpPr>
          <p:nvPr>
            <p:ph type="ftr" sz="quarter" idx="12"/>
          </p:nvPr>
        </p:nvSpPr>
        <p:spPr/>
        <p:txBody>
          <a:bodyPr/>
          <a:lstStyle/>
          <a:p>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4E1EB-0F8E-4D14-8F90-F04CE78287EB}" type="datetimeFigureOut">
              <a:rPr lang="ar-IQ" smtClean="0"/>
              <a:t>18/03/1442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1649619-ABE2-4F8E-8BB9-E2378487EE9B}"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64E1EB-0F8E-4D14-8F90-F04CE78287EB}" type="datetimeFigureOut">
              <a:rPr lang="ar-IQ" smtClean="0"/>
              <a:t>18/03/1442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1649619-ABE2-4F8E-8BB9-E2378487EE9B}"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7964E1EB-0F8E-4D14-8F90-F04CE78287EB}" type="datetimeFigureOut">
              <a:rPr lang="ar-IQ" smtClean="0"/>
              <a:t>18/03/1442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1649619-ABE2-4F8E-8BB9-E2378487EE9B}"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964E1EB-0F8E-4D14-8F90-F04CE78287EB}" type="datetimeFigureOut">
              <a:rPr lang="ar-IQ" smtClean="0"/>
              <a:t>18/03/1442</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51649619-ABE2-4F8E-8BB9-E2378487EE9B}" type="slidenum">
              <a:rPr lang="ar-IQ" smtClean="0"/>
              <a:t>‹#›</a:t>
            </a:fld>
            <a:endParaRPr lang="ar-IQ"/>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7964E1EB-0F8E-4D14-8F90-F04CE78287EB}" type="datetimeFigureOut">
              <a:rPr lang="ar-IQ" smtClean="0"/>
              <a:t>18/03/1442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1649619-ABE2-4F8E-8BB9-E2378487EE9B}" type="slidenum">
              <a:rPr lang="ar-IQ" smtClean="0"/>
              <a:t>‹#›</a:t>
            </a:fld>
            <a:endParaRPr lang="ar-IQ"/>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964E1EB-0F8E-4D14-8F90-F04CE78287EB}" type="datetimeFigureOut">
              <a:rPr lang="ar-IQ" smtClean="0"/>
              <a:t>18/03/1442</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51649619-ABE2-4F8E-8BB9-E2378487EE9B}" type="slidenum">
              <a:rPr lang="ar-IQ" smtClean="0"/>
              <a:t>‹#›</a:t>
            </a:fld>
            <a:endParaRPr lang="ar-IQ"/>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964E1EB-0F8E-4D14-8F90-F04CE78287EB}" type="datetimeFigureOut">
              <a:rPr lang="ar-IQ" smtClean="0"/>
              <a:t>18/03/1442</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51649619-ABE2-4F8E-8BB9-E2378487EE9B}"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64E1EB-0F8E-4D14-8F90-F04CE78287EB}" type="datetimeFigureOut">
              <a:rPr lang="ar-IQ" smtClean="0"/>
              <a:t>18/03/1442</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51649619-ABE2-4F8E-8BB9-E2378487EE9B}"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4E1EB-0F8E-4D14-8F90-F04CE78287EB}" type="datetimeFigureOut">
              <a:rPr lang="ar-IQ" smtClean="0"/>
              <a:t>18/03/1442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1649619-ABE2-4F8E-8BB9-E2378487EE9B}"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64E1EB-0F8E-4D14-8F90-F04CE78287EB}" type="datetimeFigureOut">
              <a:rPr lang="ar-IQ" smtClean="0"/>
              <a:t>18/03/1442</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51649619-ABE2-4F8E-8BB9-E2378487EE9B}"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7964E1EB-0F8E-4D14-8F90-F04CE78287EB}" type="datetimeFigureOut">
              <a:rPr lang="ar-IQ" smtClean="0"/>
              <a:t>18/03/1442</a:t>
            </a:fld>
            <a:endParaRPr lang="ar-IQ"/>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ar-IQ"/>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1649619-ABE2-4F8E-8BB9-E2378487EE9B}" type="slidenum">
              <a:rPr lang="ar-IQ" smtClean="0"/>
              <a:t>‹#›</a:t>
            </a:fld>
            <a:endParaRPr lang="ar-IQ"/>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1"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r" defTabSz="914400" rtl="1"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r" defTabSz="914400" rtl="1"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r" defTabSz="914400" rtl="1"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2209800"/>
            <a:ext cx="6777318" cy="1731982"/>
          </a:xfrm>
        </p:spPr>
        <p:txBody>
          <a:bodyPr/>
          <a:lstStyle/>
          <a:p>
            <a:pPr rtl="0"/>
            <a:r>
              <a:rPr lang="ar-IQ" b="1" dirty="0" smtClean="0">
                <a:effectLst/>
                <a:latin typeface="Times New Roman"/>
                <a:ea typeface="Calibri"/>
              </a:rPr>
              <a:t/>
            </a:r>
            <a:br>
              <a:rPr lang="ar-IQ" b="1" dirty="0" smtClean="0">
                <a:effectLst/>
                <a:latin typeface="Times New Roman"/>
                <a:ea typeface="Calibri"/>
              </a:rPr>
            </a:br>
            <a:r>
              <a:rPr lang="en-US" b="1" dirty="0" smtClean="0">
                <a:effectLst/>
                <a:latin typeface="Times New Roman"/>
                <a:ea typeface="Calibri"/>
              </a:rPr>
              <a:t>EMULSIONS</a:t>
            </a:r>
            <a:br>
              <a:rPr lang="en-US" b="1" dirty="0" smtClean="0">
                <a:effectLst/>
                <a:latin typeface="Times New Roman"/>
                <a:ea typeface="Calibri"/>
              </a:rPr>
            </a:br>
            <a:endParaRPr lang="ar-IQ" sz="2400" dirty="0"/>
          </a:p>
        </p:txBody>
      </p:sp>
    </p:spTree>
    <p:extLst>
      <p:ext uri="{BB962C8B-B14F-4D97-AF65-F5344CB8AC3E}">
        <p14:creationId xmlns:p14="http://schemas.microsoft.com/office/powerpoint/2010/main" val="1933706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pPr rtl="0"/>
            <a:r>
              <a:rPr lang="en-US" dirty="0" smtClean="0"/>
              <a:t>Dry </a:t>
            </a:r>
            <a:r>
              <a:rPr lang="en-US" dirty="0"/>
              <a:t>gum </a:t>
            </a:r>
            <a:r>
              <a:rPr lang="en-US" dirty="0" smtClean="0"/>
              <a:t>method</a:t>
            </a:r>
            <a:endParaRPr lang="ar-IQ" dirty="0"/>
          </a:p>
        </p:txBody>
      </p:sp>
      <p:sp>
        <p:nvSpPr>
          <p:cNvPr id="3" name="Content Placeholder 2"/>
          <p:cNvSpPr>
            <a:spLocks noGrp="1"/>
          </p:cNvSpPr>
          <p:nvPr>
            <p:ph idx="1"/>
          </p:nvPr>
        </p:nvSpPr>
        <p:spPr>
          <a:xfrm>
            <a:off x="304800" y="1295400"/>
            <a:ext cx="8610600" cy="5257800"/>
          </a:xfrm>
        </p:spPr>
        <p:txBody>
          <a:bodyPr/>
          <a:lstStyle/>
          <a:p>
            <a:pPr marL="0" indent="0" algn="just" rtl="0">
              <a:buNone/>
            </a:pPr>
            <a:r>
              <a:rPr lang="en-US" dirty="0" smtClean="0"/>
              <a:t>1. Measure </a:t>
            </a:r>
            <a:r>
              <a:rPr lang="en-US" dirty="0"/>
              <a:t>the oil in a dry measuring cylinder.</a:t>
            </a:r>
          </a:p>
          <a:p>
            <a:pPr marL="0" indent="0" algn="just" rtl="0">
              <a:buNone/>
            </a:pPr>
            <a:r>
              <a:rPr lang="en-US" dirty="0" smtClean="0"/>
              <a:t>2. Triturate </a:t>
            </a:r>
            <a:r>
              <a:rPr lang="en-US" dirty="0"/>
              <a:t>the oil with acacia powder in a dry mortar.</a:t>
            </a:r>
          </a:p>
          <a:p>
            <a:pPr marL="0" indent="0" algn="just" rtl="0">
              <a:buNone/>
            </a:pPr>
            <a:r>
              <a:rPr lang="en-US" dirty="0" smtClean="0"/>
              <a:t>3. Measure </a:t>
            </a:r>
            <a:r>
              <a:rPr lang="en-US" dirty="0"/>
              <a:t>water for primary emulsion and immediately add all of the water and stir continuously and vigorously (in the same direction) until the mixture thickens and the primary emulsion is formed. This is characterized by crackling sound.</a:t>
            </a:r>
          </a:p>
          <a:p>
            <a:pPr marL="0" indent="0" algn="just" rtl="0">
              <a:buNone/>
            </a:pPr>
            <a:r>
              <a:rPr lang="en-US" dirty="0" smtClean="0"/>
              <a:t>4. Gradually </a:t>
            </a:r>
            <a:r>
              <a:rPr lang="en-US" dirty="0"/>
              <a:t>dilute the primary emulsion with small volumes of the vehicle.</a:t>
            </a:r>
          </a:p>
          <a:p>
            <a:pPr marL="0" indent="0" algn="just" rtl="0">
              <a:buNone/>
            </a:pPr>
            <a:r>
              <a:rPr lang="en-US" dirty="0" smtClean="0"/>
              <a:t>5. Gradually </a:t>
            </a:r>
            <a:r>
              <a:rPr lang="en-US" dirty="0"/>
              <a:t>add any other ingredients</a:t>
            </a:r>
            <a:r>
              <a:rPr lang="en-US" dirty="0" smtClean="0"/>
              <a:t>.</a:t>
            </a:r>
          </a:p>
          <a:p>
            <a:pPr marL="0" indent="0" algn="just" rtl="0">
              <a:buNone/>
            </a:pPr>
            <a:r>
              <a:rPr lang="en-US" dirty="0" smtClean="0"/>
              <a:t>6. Transfer </a:t>
            </a:r>
            <a:r>
              <a:rPr lang="en-US" dirty="0"/>
              <a:t>to a measuring cylinder and make up to a final volume with the vehicle.</a:t>
            </a:r>
          </a:p>
          <a:p>
            <a:pPr marL="0" indent="0" algn="just" rtl="0">
              <a:buNone/>
            </a:pPr>
            <a:endParaRPr lang="en-US" dirty="0"/>
          </a:p>
          <a:p>
            <a:pPr algn="just" rtl="0"/>
            <a:endParaRPr lang="ar-IQ" dirty="0"/>
          </a:p>
        </p:txBody>
      </p:sp>
    </p:spTree>
    <p:extLst>
      <p:ext uri="{BB962C8B-B14F-4D97-AF65-F5344CB8AC3E}">
        <p14:creationId xmlns:p14="http://schemas.microsoft.com/office/powerpoint/2010/main" val="3896844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rtl="0"/>
            <a:r>
              <a:rPr lang="en-US" dirty="0" smtClean="0"/>
              <a:t>Wet </a:t>
            </a:r>
            <a:r>
              <a:rPr lang="en-US" dirty="0"/>
              <a:t>gum method</a:t>
            </a:r>
            <a:endParaRPr lang="ar-IQ" dirty="0"/>
          </a:p>
        </p:txBody>
      </p:sp>
      <p:sp>
        <p:nvSpPr>
          <p:cNvPr id="3" name="Content Placeholder 2"/>
          <p:cNvSpPr>
            <a:spLocks noGrp="1"/>
          </p:cNvSpPr>
          <p:nvPr>
            <p:ph idx="1"/>
          </p:nvPr>
        </p:nvSpPr>
        <p:spPr>
          <a:xfrm>
            <a:off x="228600" y="1219200"/>
            <a:ext cx="8686800" cy="5029200"/>
          </a:xfrm>
        </p:spPr>
        <p:txBody>
          <a:bodyPr/>
          <a:lstStyle/>
          <a:p>
            <a:pPr algn="just" rtl="0"/>
            <a:r>
              <a:rPr lang="en-US" dirty="0"/>
              <a:t>1.	Water is added to the acacia gum and quickly triturated until the gum dissolve, to make mucilage.</a:t>
            </a:r>
          </a:p>
          <a:p>
            <a:pPr algn="just" rtl="0"/>
            <a:r>
              <a:rPr lang="en-US" dirty="0"/>
              <a:t>2.	Oil is added to this mucilage in small portions drop by drop, triturating the mixture thoroughly after each addition (in the same direction) until a thick primary emulsion is obtained.</a:t>
            </a:r>
          </a:p>
          <a:p>
            <a:pPr algn="just" rtl="0"/>
            <a:r>
              <a:rPr lang="en-US" dirty="0"/>
              <a:t>3.	Gradually dilute the primary emulsion with small volumes of the vehicle.</a:t>
            </a:r>
          </a:p>
          <a:p>
            <a:pPr algn="just" rtl="0"/>
            <a:r>
              <a:rPr lang="en-US" dirty="0"/>
              <a:t>4.	Gradually add any other ingredient.</a:t>
            </a:r>
          </a:p>
          <a:p>
            <a:pPr algn="just" rtl="0"/>
            <a:r>
              <a:rPr lang="en-US" dirty="0"/>
              <a:t>5.	Transfer to a measuring cylinder and make up to final volume with the vehicle.</a:t>
            </a:r>
          </a:p>
          <a:p>
            <a:pPr algn="just" rtl="0"/>
            <a:endParaRPr lang="ar-IQ" dirty="0"/>
          </a:p>
        </p:txBody>
      </p:sp>
    </p:spTree>
    <p:extLst>
      <p:ext uri="{BB962C8B-B14F-4D97-AF65-F5344CB8AC3E}">
        <p14:creationId xmlns:p14="http://schemas.microsoft.com/office/powerpoint/2010/main" val="39136017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sz="4400" dirty="0"/>
              <a:t>Differences between wet and dry gum </a:t>
            </a:r>
            <a:r>
              <a:rPr lang="en-US" sz="4400" dirty="0" smtClean="0"/>
              <a:t>method</a:t>
            </a:r>
            <a:endParaRPr lang="ar-IQ" sz="4400" dirty="0"/>
          </a:p>
        </p:txBody>
      </p:sp>
      <p:sp>
        <p:nvSpPr>
          <p:cNvPr id="3" name="Content Placeholder 2"/>
          <p:cNvSpPr>
            <a:spLocks noGrp="1"/>
          </p:cNvSpPr>
          <p:nvPr>
            <p:ph idx="1"/>
          </p:nvPr>
        </p:nvSpPr>
        <p:spPr>
          <a:xfrm>
            <a:off x="457200" y="1752600"/>
            <a:ext cx="8534400" cy="4267200"/>
          </a:xfrm>
        </p:spPr>
        <p:txBody>
          <a:bodyPr/>
          <a:lstStyle/>
          <a:p>
            <a:pPr algn="just" rtl="0"/>
            <a:r>
              <a:rPr lang="en-US" dirty="0" smtClean="0"/>
              <a:t>Emulsifying </a:t>
            </a:r>
            <a:r>
              <a:rPr lang="en-US" dirty="0"/>
              <a:t>agent is mixed with the oil in dry gum method while it is mixed with water in wet gum method</a:t>
            </a:r>
            <a:r>
              <a:rPr lang="en-US" dirty="0" smtClean="0"/>
              <a:t>.</a:t>
            </a:r>
          </a:p>
          <a:p>
            <a:pPr marL="0" indent="0" algn="just" rtl="0">
              <a:buNone/>
            </a:pPr>
            <a:endParaRPr lang="en-US" dirty="0"/>
          </a:p>
          <a:p>
            <a:pPr algn="just" rtl="0"/>
            <a:r>
              <a:rPr lang="en-US" dirty="0" smtClean="0"/>
              <a:t>The </a:t>
            </a:r>
            <a:r>
              <a:rPr lang="en-US" dirty="0"/>
              <a:t>addition of water will be all at once in dry gum method, while the oil is added drop by drop in wet </a:t>
            </a:r>
            <a:r>
              <a:rPr lang="en-US" dirty="0" smtClean="0"/>
              <a:t>method.</a:t>
            </a:r>
          </a:p>
          <a:p>
            <a:pPr marL="0" indent="0" algn="just" rtl="0">
              <a:buNone/>
            </a:pPr>
            <a:endParaRPr lang="en-US" dirty="0"/>
          </a:p>
          <a:p>
            <a:pPr algn="just" rtl="0"/>
            <a:r>
              <a:rPr lang="en-US" dirty="0" smtClean="0"/>
              <a:t>The </a:t>
            </a:r>
            <a:r>
              <a:rPr lang="en-US" dirty="0"/>
              <a:t>crackling sound is heard higher in wet method than in dry method.</a:t>
            </a:r>
          </a:p>
          <a:p>
            <a:pPr algn="just" rtl="0"/>
            <a:endParaRPr lang="ar-IQ" dirty="0"/>
          </a:p>
        </p:txBody>
      </p:sp>
    </p:spTree>
    <p:extLst>
      <p:ext uri="{BB962C8B-B14F-4D97-AF65-F5344CB8AC3E}">
        <p14:creationId xmlns:p14="http://schemas.microsoft.com/office/powerpoint/2010/main" val="1639692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a:lstStyle/>
          <a:p>
            <a:pPr rtl="0"/>
            <a:r>
              <a:rPr lang="en-US" sz="3600" dirty="0" smtClean="0"/>
              <a:t>Nascent </a:t>
            </a:r>
            <a:r>
              <a:rPr lang="en-US" sz="3600" dirty="0"/>
              <a:t>soap method (Bottle method)</a:t>
            </a:r>
            <a:endParaRPr lang="ar-IQ" sz="3600" dirty="0"/>
          </a:p>
        </p:txBody>
      </p:sp>
      <p:sp>
        <p:nvSpPr>
          <p:cNvPr id="3" name="Content Placeholder 2"/>
          <p:cNvSpPr>
            <a:spLocks noGrp="1"/>
          </p:cNvSpPr>
          <p:nvPr>
            <p:ph idx="1"/>
          </p:nvPr>
        </p:nvSpPr>
        <p:spPr>
          <a:xfrm>
            <a:off x="457200" y="1524000"/>
            <a:ext cx="8229600" cy="4419600"/>
          </a:xfrm>
        </p:spPr>
        <p:txBody>
          <a:bodyPr>
            <a:normAutofit/>
          </a:bodyPr>
          <a:lstStyle/>
          <a:p>
            <a:pPr algn="just" rtl="0"/>
            <a:r>
              <a:rPr lang="en-US" sz="2800" dirty="0"/>
              <a:t>This method involves placing the oil phase with an equal amount of alkali solution (</a:t>
            </a:r>
            <a:r>
              <a:rPr lang="en-US" sz="2800" dirty="0" err="1"/>
              <a:t>NaOH</a:t>
            </a:r>
            <a:r>
              <a:rPr lang="en-US" sz="2800" dirty="0"/>
              <a:t>, KOH, Mg(OH)2) in a suitable bottle that is closed firmly, and mixture is shaken vigorously, a reaction takes place between the free fatty acids in oil and alkali solution that will form the emulsifying agent which is the soap (nascent soap).</a:t>
            </a:r>
            <a:endParaRPr lang="ar-IQ" sz="2800" dirty="0"/>
          </a:p>
        </p:txBody>
      </p:sp>
    </p:spTree>
    <p:extLst>
      <p:ext uri="{BB962C8B-B14F-4D97-AF65-F5344CB8AC3E}">
        <p14:creationId xmlns:p14="http://schemas.microsoft.com/office/powerpoint/2010/main" val="2483207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algn="just" rtl="0"/>
            <a:r>
              <a:rPr lang="en-US" dirty="0">
                <a:solidFill>
                  <a:srgbClr val="FF0000"/>
                </a:solidFill>
              </a:rPr>
              <a:t>Notes</a:t>
            </a:r>
            <a:r>
              <a:rPr lang="en-US" dirty="0"/>
              <a:t>: </a:t>
            </a:r>
          </a:p>
          <a:p>
            <a:pPr algn="just" rtl="0"/>
            <a:r>
              <a:rPr lang="en-US" dirty="0" smtClean="0"/>
              <a:t>Nascent </a:t>
            </a:r>
            <a:r>
              <a:rPr lang="en-US" dirty="0"/>
              <a:t>soap method requires an oil rich in free fatty acids as olive oil or linseed oil.</a:t>
            </a:r>
          </a:p>
          <a:p>
            <a:pPr algn="just" rtl="0"/>
            <a:r>
              <a:rPr lang="en-US" dirty="0" smtClean="0"/>
              <a:t>The </a:t>
            </a:r>
            <a:r>
              <a:rPr lang="en-US" dirty="0"/>
              <a:t>type of emulsion produced by nascent soap method depend on the type of </a:t>
            </a:r>
            <a:r>
              <a:rPr lang="en-US" dirty="0" smtClean="0"/>
              <a:t>alkali.</a:t>
            </a:r>
          </a:p>
          <a:p>
            <a:pPr algn="just" rtl="0"/>
            <a:endParaRPr lang="en-US" dirty="0"/>
          </a:p>
          <a:p>
            <a:pPr algn="just" rtl="0"/>
            <a:r>
              <a:rPr lang="sv-SE" dirty="0"/>
              <a:t>FFA + NaOH </a:t>
            </a:r>
            <a:r>
              <a:rPr lang="sv-SE" dirty="0" smtClean="0"/>
              <a:t>= monovalent </a:t>
            </a:r>
            <a:r>
              <a:rPr lang="sv-SE" dirty="0"/>
              <a:t>soap (Form </a:t>
            </a:r>
            <a:r>
              <a:rPr lang="sv-SE" dirty="0" smtClean="0"/>
              <a:t>o/w emulsion)</a:t>
            </a:r>
          </a:p>
          <a:p>
            <a:pPr algn="just" rtl="0"/>
            <a:r>
              <a:rPr lang="en-US" dirty="0"/>
              <a:t>FFA + Mg (</a:t>
            </a:r>
            <a:r>
              <a:rPr lang="en-US" dirty="0" smtClean="0"/>
              <a:t>OH)</a:t>
            </a:r>
            <a:r>
              <a:rPr lang="en-US" sz="1200" dirty="0" smtClean="0"/>
              <a:t>2</a:t>
            </a:r>
            <a:r>
              <a:rPr lang="en-US" dirty="0"/>
              <a:t> </a:t>
            </a:r>
            <a:r>
              <a:rPr lang="en-US" dirty="0" smtClean="0"/>
              <a:t>= Polyvalent </a:t>
            </a:r>
            <a:r>
              <a:rPr lang="en-US" dirty="0"/>
              <a:t>soap (Form w/o emulsion)</a:t>
            </a:r>
            <a:endParaRPr lang="ar-IQ" dirty="0"/>
          </a:p>
        </p:txBody>
      </p:sp>
    </p:spTree>
    <p:extLst>
      <p:ext uri="{BB962C8B-B14F-4D97-AF65-F5344CB8AC3E}">
        <p14:creationId xmlns:p14="http://schemas.microsoft.com/office/powerpoint/2010/main" val="3744905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lgn="l" rtl="0">
              <a:buNone/>
            </a:pPr>
            <a:r>
              <a:rPr lang="en-US" b="1" dirty="0"/>
              <a:t>Rx1</a:t>
            </a:r>
          </a:p>
          <a:p>
            <a:pPr marL="0" indent="0" algn="l" rtl="0">
              <a:buNone/>
            </a:pPr>
            <a:r>
              <a:rPr lang="en-US" dirty="0"/>
              <a:t>Castor oil             20 ml</a:t>
            </a:r>
          </a:p>
          <a:p>
            <a:pPr marL="0" indent="0" algn="l" rtl="0">
              <a:buNone/>
            </a:pPr>
            <a:r>
              <a:rPr lang="en-US" dirty="0"/>
              <a:t>Acacia           </a:t>
            </a:r>
            <a:r>
              <a:rPr lang="en-US" dirty="0" smtClean="0"/>
              <a:t>      </a:t>
            </a:r>
            <a:r>
              <a:rPr lang="en-US" dirty="0"/>
              <a:t>Q.S.</a:t>
            </a:r>
          </a:p>
          <a:p>
            <a:pPr marL="0" indent="0" algn="l" rtl="0">
              <a:buNone/>
            </a:pPr>
            <a:r>
              <a:rPr lang="en-US" dirty="0"/>
              <a:t>Water       </a:t>
            </a:r>
            <a:r>
              <a:rPr lang="en-US" dirty="0" smtClean="0"/>
              <a:t>Q.S</a:t>
            </a:r>
            <a:r>
              <a:rPr lang="en-US" dirty="0"/>
              <a:t>.     40 </a:t>
            </a:r>
            <a:r>
              <a:rPr lang="en-US" dirty="0" smtClean="0"/>
              <a:t>ml</a:t>
            </a:r>
          </a:p>
          <a:p>
            <a:pPr marL="0" indent="0" algn="l" rtl="0">
              <a:buNone/>
            </a:pPr>
            <a:endParaRPr lang="en-US" dirty="0"/>
          </a:p>
          <a:p>
            <a:pPr marL="0" indent="0" algn="l" rtl="0">
              <a:buNone/>
            </a:pPr>
            <a:endParaRPr lang="en-US" dirty="0"/>
          </a:p>
          <a:p>
            <a:pPr marL="0" indent="0" algn="l" rtl="0">
              <a:buNone/>
            </a:pPr>
            <a:r>
              <a:rPr lang="en-US" dirty="0"/>
              <a:t> Calculations:</a:t>
            </a:r>
          </a:p>
          <a:p>
            <a:pPr marL="0" indent="0" algn="l" rtl="0">
              <a:buNone/>
            </a:pPr>
            <a:r>
              <a:rPr lang="en-US" dirty="0"/>
              <a:t> Oil= 20 ml</a:t>
            </a:r>
          </a:p>
          <a:p>
            <a:pPr marL="0" indent="0" algn="l" rtl="0">
              <a:buNone/>
            </a:pPr>
            <a:r>
              <a:rPr lang="en-US" dirty="0"/>
              <a:t>Water= 2/4 *20= 10 ml</a:t>
            </a:r>
          </a:p>
          <a:p>
            <a:pPr marL="0" indent="0" algn="l" rtl="0">
              <a:buNone/>
            </a:pPr>
            <a:r>
              <a:rPr lang="en-US" dirty="0"/>
              <a:t>Acacia= 1/4 *20 = 5 g</a:t>
            </a:r>
          </a:p>
          <a:p>
            <a:pPr marL="0" indent="0" algn="l" rtl="0">
              <a:buNone/>
            </a:pPr>
            <a:endParaRPr lang="ar-IQ" dirty="0"/>
          </a:p>
        </p:txBody>
      </p:sp>
    </p:spTree>
    <p:extLst>
      <p:ext uri="{BB962C8B-B14F-4D97-AF65-F5344CB8AC3E}">
        <p14:creationId xmlns:p14="http://schemas.microsoft.com/office/powerpoint/2010/main" val="854608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096000"/>
          </a:xfrm>
        </p:spPr>
        <p:txBody>
          <a:bodyPr/>
          <a:lstStyle/>
          <a:p>
            <a:pPr marL="0" indent="0" algn="l" rtl="0">
              <a:buNone/>
            </a:pPr>
            <a:r>
              <a:rPr lang="en-US" b="1" dirty="0"/>
              <a:t>Rx2</a:t>
            </a:r>
          </a:p>
          <a:p>
            <a:pPr marL="0" indent="0" algn="l" rtl="0">
              <a:buNone/>
            </a:pPr>
            <a:r>
              <a:rPr lang="en-US" dirty="0"/>
              <a:t>Oil of turpentine                       </a:t>
            </a:r>
            <a:r>
              <a:rPr lang="en-US" dirty="0" err="1"/>
              <a:t>fƷii</a:t>
            </a:r>
            <a:endParaRPr lang="en-US" dirty="0"/>
          </a:p>
          <a:p>
            <a:pPr marL="0" indent="0" algn="l" rtl="0">
              <a:buNone/>
            </a:pPr>
            <a:r>
              <a:rPr lang="en-US" dirty="0"/>
              <a:t>Purified water       Q.S.             </a:t>
            </a:r>
            <a:r>
              <a:rPr lang="en-US" dirty="0" err="1"/>
              <a:t>f℥i</a:t>
            </a:r>
            <a:r>
              <a:rPr lang="en-US" dirty="0"/>
              <a:t> </a:t>
            </a:r>
          </a:p>
          <a:p>
            <a:pPr marL="0" indent="0" algn="l" rtl="0">
              <a:buNone/>
            </a:pPr>
            <a:r>
              <a:rPr lang="en-US" dirty="0"/>
              <a:t>Ft. emulsion </a:t>
            </a:r>
          </a:p>
          <a:p>
            <a:pPr marL="0" indent="0" algn="l" rtl="0">
              <a:buNone/>
            </a:pPr>
            <a:r>
              <a:rPr lang="en-US" dirty="0"/>
              <a:t>Sig. as directed </a:t>
            </a:r>
            <a:endParaRPr lang="en-US" dirty="0" smtClean="0"/>
          </a:p>
          <a:p>
            <a:pPr marL="0" indent="0" algn="l" rtl="0">
              <a:buNone/>
            </a:pPr>
            <a:endParaRPr lang="en-US" dirty="0"/>
          </a:p>
          <a:p>
            <a:pPr marL="0" indent="0" algn="l" rtl="0">
              <a:buNone/>
            </a:pPr>
            <a:r>
              <a:rPr lang="en-US" dirty="0"/>
              <a:t>Calculations (primary emulsion)</a:t>
            </a:r>
          </a:p>
          <a:p>
            <a:pPr marL="0" indent="0" algn="l" rtl="0">
              <a:buNone/>
            </a:pPr>
            <a:r>
              <a:rPr lang="en-US" dirty="0"/>
              <a:t>1 </a:t>
            </a:r>
            <a:r>
              <a:rPr lang="en-US" dirty="0" err="1"/>
              <a:t>fƷ</a:t>
            </a:r>
            <a:r>
              <a:rPr lang="en-US" dirty="0"/>
              <a:t> (</a:t>
            </a:r>
            <a:r>
              <a:rPr lang="en-US" dirty="0" err="1"/>
              <a:t>fluidrachm</a:t>
            </a:r>
            <a:r>
              <a:rPr lang="en-US" dirty="0"/>
              <a:t>) = 4 ml</a:t>
            </a:r>
          </a:p>
          <a:p>
            <a:pPr marL="0" indent="0" algn="l" rtl="0">
              <a:buNone/>
            </a:pPr>
            <a:r>
              <a:rPr lang="en-US" dirty="0"/>
              <a:t>2*4= 8 ml oil of turpentine</a:t>
            </a:r>
          </a:p>
          <a:p>
            <a:pPr marL="0" indent="0" algn="l" rtl="0">
              <a:buNone/>
            </a:pPr>
            <a:r>
              <a:rPr lang="en-US" dirty="0"/>
              <a:t>½ *8 = 4 g acacia </a:t>
            </a:r>
          </a:p>
          <a:p>
            <a:pPr marL="0" indent="0" algn="l" rtl="0">
              <a:buNone/>
            </a:pPr>
            <a:r>
              <a:rPr lang="en-US" dirty="0"/>
              <a:t>Amount of water =8 </a:t>
            </a:r>
            <a:r>
              <a:rPr lang="en-US" dirty="0" smtClean="0"/>
              <a:t>ml</a:t>
            </a:r>
          </a:p>
          <a:p>
            <a:pPr marL="0" indent="0" algn="l" rtl="0">
              <a:buNone/>
            </a:pPr>
            <a:endParaRPr lang="en-US" dirty="0"/>
          </a:p>
          <a:p>
            <a:pPr marL="0" indent="0" algn="l" rtl="0">
              <a:buNone/>
            </a:pPr>
            <a:r>
              <a:rPr lang="en-US" dirty="0">
                <a:solidFill>
                  <a:srgbClr val="FF0000"/>
                </a:solidFill>
              </a:rPr>
              <a:t>Note</a:t>
            </a:r>
            <a:r>
              <a:rPr lang="en-US" dirty="0"/>
              <a:t>: Oil of turpentine is </a:t>
            </a:r>
            <a:r>
              <a:rPr lang="en-US" dirty="0" err="1"/>
              <a:t>rubefacient</a:t>
            </a:r>
            <a:r>
              <a:rPr lang="en-US" dirty="0"/>
              <a:t> for muscle spasm.</a:t>
            </a:r>
          </a:p>
          <a:p>
            <a:pPr marL="0" indent="0" algn="l" rtl="0">
              <a:buNone/>
            </a:pPr>
            <a:endParaRPr lang="ar-IQ" dirty="0"/>
          </a:p>
        </p:txBody>
      </p:sp>
    </p:spTree>
    <p:extLst>
      <p:ext uri="{BB962C8B-B14F-4D97-AF65-F5344CB8AC3E}">
        <p14:creationId xmlns:p14="http://schemas.microsoft.com/office/powerpoint/2010/main" val="1828635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10600" cy="6324600"/>
          </a:xfrm>
        </p:spPr>
        <p:txBody>
          <a:bodyPr>
            <a:normAutofit fontScale="92500" lnSpcReduction="20000"/>
          </a:bodyPr>
          <a:lstStyle/>
          <a:p>
            <a:pPr marL="0" indent="0" algn="l" rtl="0">
              <a:buNone/>
            </a:pPr>
            <a:r>
              <a:rPr lang="en-US" b="1" dirty="0"/>
              <a:t>Rx3</a:t>
            </a:r>
          </a:p>
          <a:p>
            <a:pPr marL="0" indent="0" algn="l" rtl="0">
              <a:buNone/>
            </a:pPr>
            <a:r>
              <a:rPr lang="en-US" dirty="0"/>
              <a:t>Castor oil                           </a:t>
            </a:r>
            <a:r>
              <a:rPr lang="en-US" dirty="0" smtClean="0"/>
              <a:t> </a:t>
            </a:r>
            <a:r>
              <a:rPr lang="en-US" dirty="0" err="1" smtClean="0"/>
              <a:t>fƷii</a:t>
            </a:r>
            <a:endParaRPr lang="en-US" dirty="0"/>
          </a:p>
          <a:p>
            <a:pPr marL="0" indent="0" algn="l" rtl="0">
              <a:buNone/>
            </a:pPr>
            <a:r>
              <a:rPr lang="en-US" dirty="0"/>
              <a:t>Bismuth carbonate           gr x</a:t>
            </a:r>
          </a:p>
          <a:p>
            <a:pPr marL="0" indent="0" algn="l" rtl="0">
              <a:buNone/>
            </a:pPr>
            <a:r>
              <a:rPr lang="en-US" dirty="0"/>
              <a:t>Purified water    Q.S.      </a:t>
            </a:r>
            <a:r>
              <a:rPr lang="en-US" dirty="0" smtClean="0"/>
              <a:t>    </a:t>
            </a:r>
            <a:r>
              <a:rPr lang="en-US" dirty="0"/>
              <a:t>f℥ </a:t>
            </a:r>
            <a:r>
              <a:rPr lang="en-US" dirty="0" err="1"/>
              <a:t>i</a:t>
            </a:r>
            <a:endParaRPr lang="en-US" dirty="0"/>
          </a:p>
          <a:p>
            <a:pPr marL="0" indent="0" algn="l" rtl="0">
              <a:buNone/>
            </a:pPr>
            <a:r>
              <a:rPr lang="en-US" dirty="0"/>
              <a:t>Ft. emulsion </a:t>
            </a:r>
          </a:p>
          <a:p>
            <a:pPr marL="0" indent="0" algn="l" rtl="0">
              <a:buNone/>
            </a:pPr>
            <a:r>
              <a:rPr lang="en-US" dirty="0"/>
              <a:t>Sig.  </a:t>
            </a:r>
            <a:r>
              <a:rPr lang="en-US" dirty="0" err="1"/>
              <a:t>f℥ss</a:t>
            </a:r>
            <a:r>
              <a:rPr lang="en-US" dirty="0"/>
              <a:t> </a:t>
            </a:r>
            <a:r>
              <a:rPr lang="en-US" dirty="0" err="1" smtClean="0"/>
              <a:t>o.n</a:t>
            </a:r>
            <a:endParaRPr lang="en-US" dirty="0" smtClean="0"/>
          </a:p>
          <a:p>
            <a:pPr marL="0" indent="0" algn="l" rtl="0">
              <a:buNone/>
            </a:pPr>
            <a:endParaRPr lang="en-US" dirty="0"/>
          </a:p>
          <a:p>
            <a:pPr marL="0" indent="0" algn="l" rtl="0">
              <a:buNone/>
            </a:pPr>
            <a:r>
              <a:rPr lang="en-US" dirty="0"/>
              <a:t>Calculations (primary emulsion)</a:t>
            </a:r>
          </a:p>
          <a:p>
            <a:pPr marL="0" indent="0" algn="l" rtl="0">
              <a:buNone/>
            </a:pPr>
            <a:r>
              <a:rPr lang="en-US" dirty="0"/>
              <a:t>2*4 = 8 ml of oil</a:t>
            </a:r>
          </a:p>
          <a:p>
            <a:pPr marL="0" indent="0" algn="l" rtl="0">
              <a:buNone/>
            </a:pPr>
            <a:r>
              <a:rPr lang="en-US" dirty="0"/>
              <a:t>¼ *8 = 2 g of acacia</a:t>
            </a:r>
          </a:p>
          <a:p>
            <a:pPr marL="0" indent="0" algn="l" rtl="0">
              <a:buNone/>
            </a:pPr>
            <a:r>
              <a:rPr lang="en-US" dirty="0"/>
              <a:t>½ *8 = 4 ml of water </a:t>
            </a:r>
          </a:p>
          <a:p>
            <a:pPr marL="0" indent="0" algn="l" rtl="0">
              <a:buNone/>
            </a:pPr>
            <a:r>
              <a:rPr lang="en-US" dirty="0">
                <a:solidFill>
                  <a:srgbClr val="FF0000"/>
                </a:solidFill>
              </a:rPr>
              <a:t>Notes</a:t>
            </a:r>
            <a:r>
              <a:rPr lang="en-US" dirty="0"/>
              <a:t>:</a:t>
            </a:r>
          </a:p>
          <a:p>
            <a:pPr marL="0" indent="0" algn="l" rtl="0">
              <a:buNone/>
            </a:pPr>
            <a:r>
              <a:rPr lang="en-US" dirty="0"/>
              <a:t>•	Castor oil is used internally as cathartic and externally as emollient.</a:t>
            </a:r>
          </a:p>
          <a:p>
            <a:pPr marL="0" indent="0" algn="l" rtl="0">
              <a:buNone/>
            </a:pPr>
            <a:r>
              <a:rPr lang="en-US" dirty="0"/>
              <a:t>•	Bismuth carbonate is used for mild irritant skin, duodenal ulcer. </a:t>
            </a:r>
          </a:p>
          <a:p>
            <a:pPr marL="0" indent="0" algn="l" rtl="0">
              <a:buNone/>
            </a:pPr>
            <a:r>
              <a:rPr lang="en-US" dirty="0"/>
              <a:t>•	Bismuth carbonate (insoluble diffusible solid) is added or spread on the surface of the primary emulsion with continuous trituration. </a:t>
            </a:r>
          </a:p>
          <a:p>
            <a:pPr marL="0" indent="0" algn="l" rtl="0">
              <a:buNone/>
            </a:pPr>
            <a:endParaRPr lang="en-US" dirty="0"/>
          </a:p>
          <a:p>
            <a:pPr marL="0" indent="0" algn="l" rtl="0">
              <a:buNone/>
            </a:pPr>
            <a:endParaRPr lang="ar-IQ" dirty="0"/>
          </a:p>
        </p:txBody>
      </p:sp>
    </p:spTree>
    <p:extLst>
      <p:ext uri="{BB962C8B-B14F-4D97-AF65-F5344CB8AC3E}">
        <p14:creationId xmlns:p14="http://schemas.microsoft.com/office/powerpoint/2010/main" val="335821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553200"/>
          </a:xfrm>
        </p:spPr>
        <p:txBody>
          <a:bodyPr>
            <a:normAutofit fontScale="85000" lnSpcReduction="20000"/>
          </a:bodyPr>
          <a:lstStyle/>
          <a:p>
            <a:pPr marL="0" indent="0" algn="l" rtl="0">
              <a:buNone/>
            </a:pPr>
            <a:r>
              <a:rPr lang="en-US" b="1" dirty="0"/>
              <a:t>Rx4</a:t>
            </a:r>
          </a:p>
          <a:p>
            <a:pPr marL="0" indent="0" algn="l" rtl="0">
              <a:buNone/>
            </a:pPr>
            <a:r>
              <a:rPr lang="en-US" dirty="0"/>
              <a:t>Almond oil                            </a:t>
            </a:r>
            <a:r>
              <a:rPr lang="en-US" dirty="0" err="1"/>
              <a:t>fƷii</a:t>
            </a:r>
            <a:endParaRPr lang="en-US" dirty="0"/>
          </a:p>
          <a:p>
            <a:pPr marL="0" indent="0" algn="l" rtl="0">
              <a:buNone/>
            </a:pPr>
            <a:r>
              <a:rPr lang="en-US" dirty="0"/>
              <a:t>Ferric ammonium citrate    gr x </a:t>
            </a:r>
          </a:p>
          <a:p>
            <a:pPr marL="0" indent="0" algn="l" rtl="0">
              <a:buNone/>
            </a:pPr>
            <a:r>
              <a:rPr lang="en-US" dirty="0"/>
              <a:t>Water            Q.S.                </a:t>
            </a:r>
            <a:r>
              <a:rPr lang="en-US" dirty="0" err="1"/>
              <a:t>f℥i</a:t>
            </a:r>
            <a:endParaRPr lang="en-US" dirty="0"/>
          </a:p>
          <a:p>
            <a:pPr marL="0" indent="0" algn="l" rtl="0">
              <a:buNone/>
            </a:pPr>
            <a:r>
              <a:rPr lang="en-US" dirty="0"/>
              <a:t> Ft. emulsion </a:t>
            </a:r>
            <a:endParaRPr lang="en-US" dirty="0" smtClean="0"/>
          </a:p>
          <a:p>
            <a:pPr marL="0" indent="0" algn="l" rtl="0">
              <a:buNone/>
            </a:pPr>
            <a:endParaRPr lang="en-US" dirty="0"/>
          </a:p>
          <a:p>
            <a:pPr marL="0" indent="0" algn="l" rtl="0">
              <a:buNone/>
            </a:pPr>
            <a:r>
              <a:rPr lang="en-US" dirty="0"/>
              <a:t>Calculations (primary emulsion)</a:t>
            </a:r>
          </a:p>
          <a:p>
            <a:pPr marL="0" indent="0" algn="l" rtl="0">
              <a:buNone/>
            </a:pPr>
            <a:r>
              <a:rPr lang="en-US" dirty="0"/>
              <a:t>2*4= 8ml of oil</a:t>
            </a:r>
          </a:p>
          <a:p>
            <a:pPr marL="0" indent="0" algn="l" rtl="0">
              <a:buNone/>
            </a:pPr>
            <a:r>
              <a:rPr lang="en-US" dirty="0"/>
              <a:t>¼ *8 =2 g acacia</a:t>
            </a:r>
          </a:p>
          <a:p>
            <a:pPr marL="0" indent="0" algn="l" rtl="0">
              <a:buNone/>
            </a:pPr>
            <a:r>
              <a:rPr lang="en-US" dirty="0"/>
              <a:t>1/2 *8 = 4 ml water </a:t>
            </a:r>
          </a:p>
          <a:p>
            <a:pPr marL="0" indent="0" algn="l" rtl="0">
              <a:buNone/>
            </a:pPr>
            <a:endParaRPr lang="en-US" dirty="0"/>
          </a:p>
          <a:p>
            <a:pPr marL="0" indent="0" algn="l" rtl="0">
              <a:buNone/>
            </a:pPr>
            <a:r>
              <a:rPr lang="en-US" dirty="0"/>
              <a:t>Method:</a:t>
            </a:r>
          </a:p>
          <a:p>
            <a:pPr marL="0" indent="0" algn="l" rtl="0">
              <a:buNone/>
            </a:pPr>
            <a:r>
              <a:rPr lang="en-US" dirty="0"/>
              <a:t> Put the acacia in dry mortar then add oil phase all at once with trituration, then add water at once with trituration until you have  a crackling sound  of primary emulsion, dissolve ferric ammonium citrate in part of water to get a solution then add the remaining water or dilution (gradually also with trituration then add ferric solution gradually also with trituration)</a:t>
            </a:r>
          </a:p>
          <a:p>
            <a:pPr marL="0" indent="0" algn="l" rtl="0">
              <a:buNone/>
            </a:pPr>
            <a:r>
              <a:rPr lang="en-US" dirty="0">
                <a:solidFill>
                  <a:srgbClr val="FF0000"/>
                </a:solidFill>
              </a:rPr>
              <a:t>Notes</a:t>
            </a:r>
            <a:r>
              <a:rPr lang="en-US" dirty="0"/>
              <a:t>: </a:t>
            </a:r>
          </a:p>
          <a:p>
            <a:pPr marL="0" indent="0" algn="l" rtl="0">
              <a:buNone/>
            </a:pPr>
            <a:r>
              <a:rPr lang="en-US" dirty="0"/>
              <a:t>•	Almond oil is used as nutritive.</a:t>
            </a:r>
          </a:p>
          <a:p>
            <a:pPr marL="0" indent="0" algn="l" rtl="0">
              <a:buNone/>
            </a:pPr>
            <a:r>
              <a:rPr lang="en-US" dirty="0"/>
              <a:t>•	Ferric ammonium is used for iron deficiency anemia.</a:t>
            </a:r>
          </a:p>
          <a:p>
            <a:pPr marL="0" indent="0" algn="l" rtl="0">
              <a:buNone/>
            </a:pPr>
            <a:r>
              <a:rPr lang="en-US" dirty="0"/>
              <a:t>•	This prescription is used as tonic.</a:t>
            </a:r>
          </a:p>
          <a:p>
            <a:pPr marL="0" indent="0" algn="l" rtl="0">
              <a:buNone/>
            </a:pPr>
            <a:endParaRPr lang="ar-IQ" dirty="0"/>
          </a:p>
        </p:txBody>
      </p:sp>
    </p:spTree>
    <p:extLst>
      <p:ext uri="{BB962C8B-B14F-4D97-AF65-F5344CB8AC3E}">
        <p14:creationId xmlns:p14="http://schemas.microsoft.com/office/powerpoint/2010/main" val="2793560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6400800"/>
          </a:xfrm>
        </p:spPr>
        <p:txBody>
          <a:bodyPr>
            <a:normAutofit fontScale="92500" lnSpcReduction="10000"/>
          </a:bodyPr>
          <a:lstStyle/>
          <a:p>
            <a:pPr marL="0" indent="0" algn="l" rtl="0">
              <a:buNone/>
            </a:pPr>
            <a:r>
              <a:rPr lang="en-US" dirty="0"/>
              <a:t>Rx5</a:t>
            </a:r>
          </a:p>
          <a:p>
            <a:pPr marL="0" indent="0" algn="l" rtl="0">
              <a:buNone/>
            </a:pPr>
            <a:r>
              <a:rPr lang="en-US" dirty="0"/>
              <a:t> Oil of turpentine                </a:t>
            </a:r>
            <a:r>
              <a:rPr lang="en-US" dirty="0" err="1"/>
              <a:t>fƷ</a:t>
            </a:r>
            <a:r>
              <a:rPr lang="en-US" dirty="0"/>
              <a:t> </a:t>
            </a:r>
            <a:r>
              <a:rPr lang="en-US" dirty="0" err="1"/>
              <a:t>i</a:t>
            </a:r>
            <a:endParaRPr lang="en-US" dirty="0"/>
          </a:p>
          <a:p>
            <a:pPr marL="0" indent="0" algn="l" rtl="0">
              <a:buNone/>
            </a:pPr>
            <a:r>
              <a:rPr lang="en-US" dirty="0"/>
              <a:t> </a:t>
            </a:r>
            <a:r>
              <a:rPr lang="en-US" dirty="0" err="1"/>
              <a:t>Arachis</a:t>
            </a:r>
            <a:r>
              <a:rPr lang="en-US" dirty="0"/>
              <a:t> oil                          </a:t>
            </a:r>
            <a:r>
              <a:rPr lang="en-US" dirty="0" err="1"/>
              <a:t>fƷ</a:t>
            </a:r>
            <a:r>
              <a:rPr lang="en-US" dirty="0"/>
              <a:t> </a:t>
            </a:r>
            <a:r>
              <a:rPr lang="en-US" dirty="0" err="1"/>
              <a:t>i</a:t>
            </a:r>
            <a:endParaRPr lang="en-US" dirty="0"/>
          </a:p>
          <a:p>
            <a:pPr marL="0" indent="0" algn="l" rtl="0">
              <a:buNone/>
            </a:pPr>
            <a:r>
              <a:rPr lang="en-US" dirty="0"/>
              <a:t> Purified water       Q.S.      f℥ </a:t>
            </a:r>
            <a:r>
              <a:rPr lang="en-US" dirty="0" smtClean="0"/>
              <a:t>I</a:t>
            </a:r>
          </a:p>
          <a:p>
            <a:pPr marL="0" indent="0" algn="l" rtl="0">
              <a:buNone/>
            </a:pPr>
            <a:endParaRPr lang="en-US" dirty="0"/>
          </a:p>
          <a:p>
            <a:pPr marL="0" indent="0" algn="l" rtl="0">
              <a:buNone/>
            </a:pPr>
            <a:r>
              <a:rPr lang="en-US" dirty="0"/>
              <a:t>Calculations (primary emulsion)</a:t>
            </a:r>
          </a:p>
          <a:p>
            <a:pPr marL="0" indent="0" algn="l" rtl="0">
              <a:buNone/>
            </a:pPr>
            <a:r>
              <a:rPr lang="en-US" dirty="0"/>
              <a:t>1*4= 4 ml of each oil</a:t>
            </a:r>
          </a:p>
          <a:p>
            <a:pPr marL="0" indent="0" algn="l" rtl="0">
              <a:buNone/>
            </a:pPr>
            <a:r>
              <a:rPr lang="en-US" dirty="0"/>
              <a:t>½ *4 = 2 g acacia for oil of turpentine</a:t>
            </a:r>
          </a:p>
          <a:p>
            <a:pPr marL="0" indent="0" algn="l" rtl="0">
              <a:buNone/>
            </a:pPr>
            <a:r>
              <a:rPr lang="en-US" dirty="0"/>
              <a:t>¼ *4 = 1 g acacia for </a:t>
            </a:r>
            <a:r>
              <a:rPr lang="en-US" dirty="0" err="1"/>
              <a:t>arachis</a:t>
            </a:r>
            <a:r>
              <a:rPr lang="en-US" dirty="0"/>
              <a:t> oil</a:t>
            </a:r>
          </a:p>
          <a:p>
            <a:pPr marL="0" indent="0" algn="l" rtl="0">
              <a:buNone/>
            </a:pPr>
            <a:r>
              <a:rPr lang="en-US" dirty="0"/>
              <a:t>Total amount of acacia = 3 g</a:t>
            </a:r>
          </a:p>
          <a:p>
            <a:pPr marL="0" indent="0" algn="l" rtl="0">
              <a:buNone/>
            </a:pPr>
            <a:r>
              <a:rPr lang="en-US" dirty="0"/>
              <a:t>½ * 4 = 2 ml water (for </a:t>
            </a:r>
            <a:r>
              <a:rPr lang="en-US" dirty="0" err="1"/>
              <a:t>arachis</a:t>
            </a:r>
            <a:r>
              <a:rPr lang="en-US" dirty="0"/>
              <a:t> oil)</a:t>
            </a:r>
          </a:p>
          <a:p>
            <a:pPr marL="0" indent="0" algn="l" rtl="0">
              <a:buNone/>
            </a:pPr>
            <a:r>
              <a:rPr lang="en-US" dirty="0"/>
              <a:t>1*4   = 4 ml water (for oil of turpentine)</a:t>
            </a:r>
          </a:p>
          <a:p>
            <a:pPr marL="0" indent="0" algn="l" rtl="0">
              <a:buNone/>
            </a:pPr>
            <a:r>
              <a:rPr lang="en-US" dirty="0"/>
              <a:t>Total amount of water = 6 </a:t>
            </a:r>
            <a:r>
              <a:rPr lang="en-US" dirty="0" smtClean="0"/>
              <a:t>ml</a:t>
            </a:r>
          </a:p>
          <a:p>
            <a:pPr marL="0" indent="0" algn="l" rtl="0">
              <a:buNone/>
            </a:pPr>
            <a:endParaRPr lang="en-US" dirty="0"/>
          </a:p>
          <a:p>
            <a:pPr marL="0" indent="0" algn="l" rtl="0">
              <a:buNone/>
            </a:pPr>
            <a:r>
              <a:rPr lang="en-US" dirty="0">
                <a:solidFill>
                  <a:srgbClr val="FF0000"/>
                </a:solidFill>
              </a:rPr>
              <a:t>Notes</a:t>
            </a:r>
            <a:r>
              <a:rPr lang="en-US" dirty="0"/>
              <a:t>:</a:t>
            </a:r>
          </a:p>
          <a:p>
            <a:pPr marL="0" indent="0" algn="l" rtl="0">
              <a:buNone/>
            </a:pPr>
            <a:r>
              <a:rPr lang="en-US" dirty="0"/>
              <a:t>•	Turpentine oil is used as emollient and counterirritant.</a:t>
            </a:r>
          </a:p>
          <a:p>
            <a:pPr marL="0" indent="0" algn="l" rtl="0">
              <a:buNone/>
            </a:pPr>
            <a:r>
              <a:rPr lang="en-US" dirty="0"/>
              <a:t>•	Almond oil is used as emollient and nutrient.</a:t>
            </a:r>
          </a:p>
          <a:p>
            <a:pPr marL="0" indent="0" algn="l" rtl="0">
              <a:buNone/>
            </a:pPr>
            <a:endParaRPr lang="en-US" dirty="0"/>
          </a:p>
          <a:p>
            <a:pPr marL="0" indent="0" algn="l" rtl="0">
              <a:buNone/>
            </a:pPr>
            <a:endParaRPr lang="ar-IQ" dirty="0"/>
          </a:p>
        </p:txBody>
      </p:sp>
    </p:spTree>
    <p:extLst>
      <p:ext uri="{BB962C8B-B14F-4D97-AF65-F5344CB8AC3E}">
        <p14:creationId xmlns:p14="http://schemas.microsoft.com/office/powerpoint/2010/main" val="3928784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b="1" dirty="0">
                <a:effectLst/>
              </a:rPr>
              <a:t>EMULSIONS</a:t>
            </a:r>
            <a:endParaRPr lang="ar-IQ" dirty="0"/>
          </a:p>
        </p:txBody>
      </p:sp>
      <p:sp>
        <p:nvSpPr>
          <p:cNvPr id="3" name="Content Placeholder 2"/>
          <p:cNvSpPr>
            <a:spLocks noGrp="1"/>
          </p:cNvSpPr>
          <p:nvPr>
            <p:ph idx="1"/>
          </p:nvPr>
        </p:nvSpPr>
        <p:spPr>
          <a:xfrm>
            <a:off x="457200" y="1752600"/>
            <a:ext cx="8229600" cy="4373563"/>
          </a:xfrm>
        </p:spPr>
        <p:txBody>
          <a:bodyPr>
            <a:normAutofit/>
          </a:bodyPr>
          <a:lstStyle/>
          <a:p>
            <a:pPr algn="just" rtl="0"/>
            <a:r>
              <a:rPr lang="en-US" sz="2800" dirty="0"/>
              <a:t>An emulsion is a dispersion in which the dispersed phase is composed of small globules of a liquid distributed throughout a vehicle in which it is immiscible</a:t>
            </a:r>
            <a:r>
              <a:rPr lang="en-US" sz="2800" dirty="0" smtClean="0"/>
              <a:t>.</a:t>
            </a:r>
          </a:p>
          <a:p>
            <a:pPr algn="just" rtl="0"/>
            <a:r>
              <a:rPr lang="en-US" sz="2800" dirty="0"/>
              <a:t>In emulsion terminology, the dispersed phase is the internal phase, and the dispersion medium is the external or continuous phase</a:t>
            </a:r>
            <a:r>
              <a:rPr lang="en-US" sz="2800" dirty="0" smtClean="0"/>
              <a:t>.</a:t>
            </a:r>
          </a:p>
          <a:p>
            <a:pPr algn="just" rtl="0"/>
            <a:endParaRPr lang="ar-IQ" sz="2800" dirty="0"/>
          </a:p>
        </p:txBody>
      </p:sp>
    </p:spTree>
    <p:extLst>
      <p:ext uri="{BB962C8B-B14F-4D97-AF65-F5344CB8AC3E}">
        <p14:creationId xmlns:p14="http://schemas.microsoft.com/office/powerpoint/2010/main" val="395760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324600"/>
          </a:xfrm>
        </p:spPr>
        <p:txBody>
          <a:bodyPr/>
          <a:lstStyle/>
          <a:p>
            <a:pPr marL="0" indent="0" algn="l" rtl="0">
              <a:buNone/>
            </a:pPr>
            <a:r>
              <a:rPr lang="en-US" b="1" dirty="0"/>
              <a:t>Rx 6</a:t>
            </a:r>
          </a:p>
          <a:p>
            <a:pPr marL="0" indent="0" algn="l" rtl="0">
              <a:buNone/>
            </a:pPr>
            <a:r>
              <a:rPr lang="en-US" dirty="0"/>
              <a:t>Castor oil                              10 ml</a:t>
            </a:r>
          </a:p>
          <a:p>
            <a:pPr marL="0" indent="0" algn="l" rtl="0">
              <a:buNone/>
            </a:pPr>
            <a:r>
              <a:rPr lang="en-US" dirty="0"/>
              <a:t>Oleic acid                              5 ml</a:t>
            </a:r>
          </a:p>
          <a:p>
            <a:pPr marL="0" indent="0" algn="l" rtl="0">
              <a:buNone/>
            </a:pPr>
            <a:r>
              <a:rPr lang="en-US" dirty="0"/>
              <a:t>Ca(OH)2         </a:t>
            </a:r>
            <a:r>
              <a:rPr lang="en-US" dirty="0" err="1"/>
              <a:t>q.s</a:t>
            </a:r>
            <a:r>
              <a:rPr lang="en-US" dirty="0"/>
              <a:t>                  30 ml</a:t>
            </a:r>
          </a:p>
          <a:p>
            <a:pPr marL="0" indent="0" algn="l" rtl="0">
              <a:buNone/>
            </a:pPr>
            <a:r>
              <a:rPr lang="en-US" dirty="0"/>
              <a:t>Ft. emulsion </a:t>
            </a:r>
            <a:endParaRPr lang="en-US" dirty="0" smtClean="0"/>
          </a:p>
          <a:p>
            <a:pPr marL="0" indent="0" algn="l" rtl="0">
              <a:buNone/>
            </a:pPr>
            <a:endParaRPr lang="en-US" dirty="0"/>
          </a:p>
          <a:p>
            <a:pPr marL="0" indent="0" algn="l" rtl="0">
              <a:buNone/>
            </a:pPr>
            <a:r>
              <a:rPr lang="en-US" dirty="0"/>
              <a:t>Procedure:</a:t>
            </a:r>
          </a:p>
          <a:p>
            <a:pPr marL="0" indent="0" algn="l" rtl="0">
              <a:buNone/>
            </a:pPr>
            <a:r>
              <a:rPr lang="en-US" dirty="0"/>
              <a:t>By nascent soap method </a:t>
            </a:r>
          </a:p>
          <a:p>
            <a:pPr marL="0" indent="0" algn="l" rtl="0">
              <a:buNone/>
            </a:pPr>
            <a:endParaRPr lang="en-US" dirty="0"/>
          </a:p>
          <a:p>
            <a:pPr marL="0" indent="0" algn="l" rtl="0">
              <a:buNone/>
            </a:pPr>
            <a:r>
              <a:rPr lang="en-US" dirty="0"/>
              <a:t>Ca(OH)</a:t>
            </a:r>
            <a:r>
              <a:rPr lang="en-US" sz="1600" dirty="0"/>
              <a:t>2</a:t>
            </a:r>
            <a:r>
              <a:rPr lang="en-US" dirty="0"/>
              <a:t>+ oleic acid = Ca </a:t>
            </a:r>
            <a:r>
              <a:rPr lang="en-US" dirty="0" err="1"/>
              <a:t>oleate</a:t>
            </a:r>
            <a:r>
              <a:rPr lang="en-US" dirty="0"/>
              <a:t> (E.A.) to prepare </a:t>
            </a:r>
            <a:r>
              <a:rPr lang="en-US" dirty="0" smtClean="0"/>
              <a:t>w/o emulsion </a:t>
            </a:r>
            <a:endParaRPr lang="en-US" dirty="0"/>
          </a:p>
          <a:p>
            <a:pPr marL="0" indent="0" algn="l" rtl="0">
              <a:buNone/>
            </a:pPr>
            <a:endParaRPr lang="ar-IQ" dirty="0"/>
          </a:p>
        </p:txBody>
      </p:sp>
    </p:spTree>
    <p:extLst>
      <p:ext uri="{BB962C8B-B14F-4D97-AF65-F5344CB8AC3E}">
        <p14:creationId xmlns:p14="http://schemas.microsoft.com/office/powerpoint/2010/main" val="4255344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p:spPr>
        <p:txBody>
          <a:bodyPr>
            <a:normAutofit fontScale="92500" lnSpcReduction="20000"/>
          </a:bodyPr>
          <a:lstStyle/>
          <a:p>
            <a:pPr marL="0" indent="0" algn="l" rtl="0">
              <a:buNone/>
            </a:pPr>
            <a:r>
              <a:rPr lang="en-US" b="1" dirty="0"/>
              <a:t>Rx7</a:t>
            </a:r>
          </a:p>
          <a:p>
            <a:pPr marL="0" indent="0" algn="l" rtl="0">
              <a:buNone/>
            </a:pPr>
            <a:r>
              <a:rPr lang="en-US" dirty="0"/>
              <a:t>Liquid paraffin                    10 ml</a:t>
            </a:r>
          </a:p>
          <a:p>
            <a:pPr marL="0" indent="0" algn="l" rtl="0">
              <a:buNone/>
            </a:pPr>
            <a:r>
              <a:rPr lang="en-US" dirty="0"/>
              <a:t>Oleic acid                              5 ml</a:t>
            </a:r>
          </a:p>
          <a:p>
            <a:pPr marL="0" indent="0" algn="l" rtl="0">
              <a:buNone/>
            </a:pPr>
            <a:r>
              <a:rPr lang="en-US" dirty="0"/>
              <a:t>Sodium hydroxide    Q.S.     30 ml</a:t>
            </a:r>
          </a:p>
          <a:p>
            <a:pPr marL="0" indent="0" algn="l" rtl="0">
              <a:buNone/>
            </a:pPr>
            <a:r>
              <a:rPr lang="en-US" dirty="0"/>
              <a:t>Ft. Emulsion</a:t>
            </a:r>
          </a:p>
          <a:p>
            <a:pPr marL="0" indent="0" algn="l" rtl="0">
              <a:buNone/>
            </a:pPr>
            <a:endParaRPr lang="en-US" dirty="0"/>
          </a:p>
          <a:p>
            <a:pPr marL="0" indent="0" algn="l" rtl="0">
              <a:buNone/>
            </a:pPr>
            <a:r>
              <a:rPr lang="en-US" dirty="0"/>
              <a:t>Procedure:</a:t>
            </a:r>
          </a:p>
          <a:p>
            <a:pPr marL="0" indent="0" algn="l" rtl="0">
              <a:buNone/>
            </a:pPr>
            <a:r>
              <a:rPr lang="en-US" dirty="0"/>
              <a:t>We take 10 of liquid paraffin with 5 ml of oleic acid with 15 ml sodium hydroxide in a bottle, then we shake for few seconds and an emulsion is formed</a:t>
            </a:r>
            <a:r>
              <a:rPr lang="en-US" dirty="0" smtClean="0"/>
              <a:t>.</a:t>
            </a:r>
          </a:p>
          <a:p>
            <a:pPr marL="0" indent="0" algn="l" rtl="0">
              <a:buNone/>
            </a:pPr>
            <a:endParaRPr lang="en-US" dirty="0"/>
          </a:p>
          <a:p>
            <a:pPr marL="0" indent="0" algn="l" rtl="0">
              <a:buNone/>
            </a:pPr>
            <a:r>
              <a:rPr lang="en-US" dirty="0">
                <a:solidFill>
                  <a:srgbClr val="FF0000"/>
                </a:solidFill>
              </a:rPr>
              <a:t>Notes</a:t>
            </a:r>
            <a:r>
              <a:rPr lang="en-US" dirty="0"/>
              <a:t>:</a:t>
            </a:r>
          </a:p>
          <a:p>
            <a:pPr marL="0" indent="0" algn="l" rtl="0">
              <a:buNone/>
            </a:pPr>
            <a:r>
              <a:rPr lang="en-US" dirty="0"/>
              <a:t>•	Sodium hydroxide with oleic acid leads to formation of sodium </a:t>
            </a:r>
            <a:r>
              <a:rPr lang="en-US" dirty="0" err="1"/>
              <a:t>oleate</a:t>
            </a:r>
            <a:r>
              <a:rPr lang="en-US" dirty="0"/>
              <a:t> (soap) which is the emulsifying agent and will form o/w emulsion.</a:t>
            </a:r>
          </a:p>
          <a:p>
            <a:pPr marL="0" indent="0" algn="l" rtl="0">
              <a:buNone/>
            </a:pPr>
            <a:r>
              <a:rPr lang="en-US" dirty="0"/>
              <a:t>•	Liquid paraffin used internally as a laxative and externally as emollient to the skin.</a:t>
            </a:r>
          </a:p>
          <a:p>
            <a:pPr marL="0" indent="0" algn="l" rtl="0">
              <a:buNone/>
            </a:pPr>
            <a:r>
              <a:rPr lang="en-US" dirty="0"/>
              <a:t>Concentrated Peppermint emulsion</a:t>
            </a:r>
          </a:p>
          <a:p>
            <a:pPr marL="0" indent="0" algn="l" rtl="0">
              <a:buNone/>
            </a:pPr>
            <a:endParaRPr lang="ar-IQ" dirty="0"/>
          </a:p>
        </p:txBody>
      </p:sp>
    </p:spTree>
    <p:extLst>
      <p:ext uri="{BB962C8B-B14F-4D97-AF65-F5344CB8AC3E}">
        <p14:creationId xmlns:p14="http://schemas.microsoft.com/office/powerpoint/2010/main" val="11699717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19800"/>
          </a:xfrm>
        </p:spPr>
        <p:txBody>
          <a:bodyPr/>
          <a:lstStyle/>
          <a:p>
            <a:pPr marL="0" indent="0" algn="l" rtl="0">
              <a:buNone/>
            </a:pPr>
            <a:r>
              <a:rPr lang="en-US" b="1" dirty="0"/>
              <a:t>Rx8</a:t>
            </a:r>
          </a:p>
          <a:p>
            <a:pPr marL="0" indent="0" algn="l" rtl="0">
              <a:buNone/>
            </a:pPr>
            <a:r>
              <a:rPr lang="en-US" dirty="0"/>
              <a:t>Peppermint oil               </a:t>
            </a:r>
            <a:r>
              <a:rPr lang="en-US" dirty="0" smtClean="0"/>
              <a:t>                          20 </a:t>
            </a:r>
            <a:r>
              <a:rPr lang="en-US" dirty="0"/>
              <a:t>ml</a:t>
            </a:r>
          </a:p>
          <a:p>
            <a:pPr marL="0" indent="0" algn="l" rtl="0">
              <a:buNone/>
            </a:pPr>
            <a:r>
              <a:rPr lang="en-US" dirty="0" err="1"/>
              <a:t>Polysorbate</a:t>
            </a:r>
            <a:r>
              <a:rPr lang="en-US" dirty="0"/>
              <a:t> 20(tween 20)                      1ml</a:t>
            </a:r>
          </a:p>
          <a:p>
            <a:pPr marL="0" indent="0" algn="l" rtl="0">
              <a:buNone/>
            </a:pPr>
            <a:r>
              <a:rPr lang="en-US" dirty="0"/>
              <a:t>Double strength chloroform water       500 ml</a:t>
            </a:r>
          </a:p>
          <a:p>
            <a:pPr marL="0" indent="0" algn="l" rtl="0">
              <a:buNone/>
            </a:pPr>
            <a:r>
              <a:rPr lang="en-US" dirty="0"/>
              <a:t>Purified water                           Q.s.       </a:t>
            </a:r>
            <a:r>
              <a:rPr lang="en-US" dirty="0" smtClean="0"/>
              <a:t>  1000 </a:t>
            </a:r>
            <a:r>
              <a:rPr lang="en-US" dirty="0"/>
              <a:t>ml</a:t>
            </a:r>
          </a:p>
          <a:p>
            <a:pPr marL="0" indent="0" algn="l" rtl="0">
              <a:buNone/>
            </a:pPr>
            <a:r>
              <a:rPr lang="en-US" dirty="0"/>
              <a:t>Ft. emulsion </a:t>
            </a:r>
          </a:p>
          <a:p>
            <a:pPr marL="0" indent="0" algn="l" rtl="0">
              <a:buNone/>
            </a:pPr>
            <a:r>
              <a:rPr lang="en-US" dirty="0" err="1"/>
              <a:t>M.ft</a:t>
            </a:r>
            <a:r>
              <a:rPr lang="en-US" dirty="0"/>
              <a:t>. 50 ml</a:t>
            </a:r>
          </a:p>
          <a:p>
            <a:pPr marL="0" indent="0" algn="l" rtl="0">
              <a:buNone/>
            </a:pPr>
            <a:endParaRPr lang="en-US" dirty="0"/>
          </a:p>
          <a:p>
            <a:pPr marL="0" indent="0" algn="l" rtl="0">
              <a:buNone/>
            </a:pPr>
            <a:r>
              <a:rPr lang="en-US" dirty="0"/>
              <a:t>Procedure:</a:t>
            </a:r>
          </a:p>
          <a:p>
            <a:pPr marL="0" indent="0" algn="l" rtl="0">
              <a:buNone/>
            </a:pPr>
            <a:r>
              <a:rPr lang="en-US" dirty="0"/>
              <a:t>1.	Shake the peppermint oil with </a:t>
            </a:r>
            <a:r>
              <a:rPr lang="en-US" dirty="0" err="1"/>
              <a:t>polysorbate</a:t>
            </a:r>
            <a:r>
              <a:rPr lang="en-US" dirty="0"/>
              <a:t> 20 </a:t>
            </a:r>
          </a:p>
          <a:p>
            <a:pPr marL="0" indent="0" algn="l" rtl="0">
              <a:buNone/>
            </a:pPr>
            <a:r>
              <a:rPr lang="en-US" dirty="0"/>
              <a:t>2.	Gradually add double strength chloroform water and shake well after each addition.</a:t>
            </a:r>
          </a:p>
          <a:p>
            <a:pPr marL="0" indent="0" algn="l" rtl="0">
              <a:buNone/>
            </a:pPr>
            <a:r>
              <a:rPr lang="en-US" dirty="0"/>
              <a:t>3.	Add sufficient water to produce 1000 ml. </a:t>
            </a:r>
          </a:p>
          <a:p>
            <a:pPr marL="0" indent="0" algn="l" rtl="0">
              <a:buNone/>
            </a:pPr>
            <a:endParaRPr lang="ar-IQ" dirty="0"/>
          </a:p>
        </p:txBody>
      </p:sp>
    </p:spTree>
    <p:extLst>
      <p:ext uri="{BB962C8B-B14F-4D97-AF65-F5344CB8AC3E}">
        <p14:creationId xmlns:p14="http://schemas.microsoft.com/office/powerpoint/2010/main" val="32197618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pPr rtl="0"/>
            <a:r>
              <a:rPr lang="en-US" sz="4000" dirty="0"/>
              <a:t>HLB </a:t>
            </a:r>
            <a:r>
              <a:rPr lang="en-US" sz="4000" dirty="0" smtClean="0"/>
              <a:t>System </a:t>
            </a:r>
            <a:endParaRPr lang="ar-IQ" sz="4000" dirty="0"/>
          </a:p>
        </p:txBody>
      </p:sp>
      <p:sp>
        <p:nvSpPr>
          <p:cNvPr id="3" name="Content Placeholder 2"/>
          <p:cNvSpPr>
            <a:spLocks noGrp="1"/>
          </p:cNvSpPr>
          <p:nvPr>
            <p:ph idx="1"/>
          </p:nvPr>
        </p:nvSpPr>
        <p:spPr>
          <a:xfrm>
            <a:off x="228600" y="1219201"/>
            <a:ext cx="8686800" cy="5333999"/>
          </a:xfrm>
        </p:spPr>
        <p:txBody>
          <a:bodyPr>
            <a:normAutofit lnSpcReduction="10000"/>
          </a:bodyPr>
          <a:lstStyle/>
          <a:p>
            <a:pPr algn="just" rtl="0"/>
            <a:r>
              <a:rPr lang="en-US" dirty="0"/>
              <a:t>The most important property for the effective emulsifying agent is to undergo strong adsorption at the interface between oil and aqueous phase. This requires a good balance between the hydrophilic and hydrophobic properties in the molecule and this value is called the (HLB value).</a:t>
            </a:r>
          </a:p>
          <a:p>
            <a:pPr algn="just" rtl="0"/>
            <a:r>
              <a:rPr lang="en-US" dirty="0"/>
              <a:t>The HLB value has been expressed as numerical scale that extends from (1 to 50) but practically the values are taken from (1 to 18</a:t>
            </a:r>
            <a:r>
              <a:rPr lang="en-US" dirty="0" smtClean="0"/>
              <a:t>).</a:t>
            </a:r>
          </a:p>
          <a:p>
            <a:pPr algn="just" rtl="0"/>
            <a:endParaRPr lang="en-US" dirty="0"/>
          </a:p>
          <a:p>
            <a:pPr algn="just" rtl="0"/>
            <a:r>
              <a:rPr lang="en-US" dirty="0"/>
              <a:t>8-16  </a:t>
            </a:r>
            <a:r>
              <a:rPr lang="en-US" dirty="0" smtClean="0">
                <a:latin typeface="Calibri"/>
              </a:rPr>
              <a:t>→ ↑</a:t>
            </a:r>
            <a:r>
              <a:rPr lang="en-US" dirty="0" smtClean="0"/>
              <a:t>HLB </a:t>
            </a:r>
            <a:r>
              <a:rPr lang="en-US" dirty="0" smtClean="0">
                <a:latin typeface="Calibri"/>
              </a:rPr>
              <a:t>→↑</a:t>
            </a:r>
            <a:r>
              <a:rPr lang="en-US" dirty="0" smtClean="0"/>
              <a:t> Hydrophilicity </a:t>
            </a:r>
            <a:r>
              <a:rPr lang="en-US" dirty="0" smtClean="0">
                <a:latin typeface="Calibri"/>
              </a:rPr>
              <a:t>→</a:t>
            </a:r>
            <a:r>
              <a:rPr lang="en-US" dirty="0" smtClean="0"/>
              <a:t> </a:t>
            </a:r>
            <a:r>
              <a:rPr lang="en-US" dirty="0" smtClean="0">
                <a:latin typeface="Calibri"/>
              </a:rPr>
              <a:t>↑</a:t>
            </a:r>
            <a:r>
              <a:rPr lang="en-US" dirty="0" smtClean="0"/>
              <a:t>miscibility </a:t>
            </a:r>
            <a:r>
              <a:rPr lang="en-US" dirty="0"/>
              <a:t>with water </a:t>
            </a:r>
            <a:r>
              <a:rPr lang="en-US" dirty="0" smtClean="0">
                <a:latin typeface="Calibri"/>
              </a:rPr>
              <a:t>→</a:t>
            </a:r>
            <a:r>
              <a:rPr lang="en-US" dirty="0" smtClean="0"/>
              <a:t>  o/w </a:t>
            </a:r>
          </a:p>
          <a:p>
            <a:pPr algn="just" rtl="0"/>
            <a:r>
              <a:rPr lang="en-US" dirty="0"/>
              <a:t>3-6 </a:t>
            </a:r>
            <a:r>
              <a:rPr lang="en-US" dirty="0" smtClean="0">
                <a:latin typeface="Calibri"/>
              </a:rPr>
              <a:t>→</a:t>
            </a:r>
            <a:r>
              <a:rPr lang="en-US" dirty="0" smtClean="0"/>
              <a:t>  </a:t>
            </a:r>
            <a:r>
              <a:rPr lang="en-US" dirty="0" smtClean="0">
                <a:latin typeface="Calibri"/>
              </a:rPr>
              <a:t>↓</a:t>
            </a:r>
            <a:r>
              <a:rPr lang="en-US" dirty="0" smtClean="0"/>
              <a:t> </a:t>
            </a:r>
            <a:r>
              <a:rPr lang="en-US" dirty="0"/>
              <a:t>HLB    </a:t>
            </a:r>
            <a:r>
              <a:rPr lang="en-US" dirty="0" smtClean="0">
                <a:latin typeface="Calibri"/>
              </a:rPr>
              <a:t>→</a:t>
            </a:r>
            <a:r>
              <a:rPr lang="en-US" dirty="0" smtClean="0"/>
              <a:t> </a:t>
            </a:r>
            <a:r>
              <a:rPr lang="en-US" dirty="0" smtClean="0">
                <a:latin typeface="Calibri"/>
              </a:rPr>
              <a:t>↑</a:t>
            </a:r>
            <a:r>
              <a:rPr lang="en-US" dirty="0" smtClean="0"/>
              <a:t>  </a:t>
            </a:r>
            <a:r>
              <a:rPr lang="en-US" dirty="0"/>
              <a:t>Lipophilicity  </a:t>
            </a:r>
            <a:r>
              <a:rPr lang="en-US" dirty="0" smtClean="0">
                <a:latin typeface="Calibri"/>
              </a:rPr>
              <a:t>→</a:t>
            </a:r>
            <a:r>
              <a:rPr lang="en-US" dirty="0" smtClean="0"/>
              <a:t> </a:t>
            </a:r>
            <a:r>
              <a:rPr lang="en-US" dirty="0" smtClean="0">
                <a:latin typeface="Calibri"/>
              </a:rPr>
              <a:t>↓</a:t>
            </a:r>
            <a:r>
              <a:rPr lang="en-US" dirty="0" smtClean="0"/>
              <a:t> miscibility </a:t>
            </a:r>
            <a:r>
              <a:rPr lang="en-US" dirty="0"/>
              <a:t>with water    </a:t>
            </a:r>
            <a:r>
              <a:rPr lang="en-US" dirty="0" smtClean="0">
                <a:latin typeface="Calibri"/>
              </a:rPr>
              <a:t>→</a:t>
            </a:r>
            <a:r>
              <a:rPr lang="en-US" dirty="0" smtClean="0"/>
              <a:t>    </a:t>
            </a:r>
            <a:r>
              <a:rPr lang="en-US" dirty="0"/>
              <a:t>w/o</a:t>
            </a:r>
            <a:endParaRPr lang="ar-IQ" dirty="0"/>
          </a:p>
        </p:txBody>
      </p:sp>
    </p:spTree>
    <p:extLst>
      <p:ext uri="{BB962C8B-B14F-4D97-AF65-F5344CB8AC3E}">
        <p14:creationId xmlns:p14="http://schemas.microsoft.com/office/powerpoint/2010/main" val="38646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286"/>
            <a:ext cx="8229600" cy="838200"/>
          </a:xfrm>
        </p:spPr>
        <p:txBody>
          <a:bodyPr/>
          <a:lstStyle/>
          <a:p>
            <a:r>
              <a:rPr lang="en-US" dirty="0"/>
              <a:t>Required </a:t>
            </a:r>
            <a:r>
              <a:rPr lang="en-US" dirty="0" smtClean="0"/>
              <a:t>HLB</a:t>
            </a:r>
            <a:endParaRPr lang="ar-IQ" dirty="0"/>
          </a:p>
        </p:txBody>
      </p:sp>
      <p:sp>
        <p:nvSpPr>
          <p:cNvPr id="3" name="Content Placeholder 2"/>
          <p:cNvSpPr>
            <a:spLocks noGrp="1"/>
          </p:cNvSpPr>
          <p:nvPr>
            <p:ph idx="1"/>
          </p:nvPr>
        </p:nvSpPr>
        <p:spPr>
          <a:xfrm>
            <a:off x="304800" y="990600"/>
            <a:ext cx="8610600" cy="5410200"/>
          </a:xfrm>
        </p:spPr>
        <p:txBody>
          <a:bodyPr/>
          <a:lstStyle/>
          <a:p>
            <a:pPr algn="l" rtl="0"/>
            <a:r>
              <a:rPr lang="en-US" dirty="0"/>
              <a:t>Is the HLB that must be provided by emulsifying agent to produce a stable emulsion for a specific oil and each oil has two required HLB once for w/o and for o/w emulsion</a:t>
            </a:r>
            <a:r>
              <a:rPr lang="en-US" dirty="0" smtClean="0"/>
              <a:t>.</a:t>
            </a:r>
          </a:p>
          <a:p>
            <a:pPr marL="0" indent="0" algn="l" rtl="0">
              <a:buNone/>
            </a:pPr>
            <a:r>
              <a:rPr lang="en-US" dirty="0" smtClean="0"/>
              <a:t> </a:t>
            </a:r>
            <a:endParaRPr lang="en-US" dirty="0"/>
          </a:p>
          <a:p>
            <a:pPr algn="l" rtl="0"/>
            <a:r>
              <a:rPr lang="en-US" dirty="0"/>
              <a:t>The required HLB value may vary according to:</a:t>
            </a:r>
          </a:p>
          <a:p>
            <a:pPr algn="l" rtl="0"/>
            <a:r>
              <a:rPr lang="en-US" dirty="0"/>
              <a:t>1.	Source of the material.</a:t>
            </a:r>
          </a:p>
          <a:p>
            <a:pPr algn="l" rtl="0"/>
            <a:r>
              <a:rPr lang="en-US" dirty="0"/>
              <a:t>2.	Required concentration.</a:t>
            </a:r>
          </a:p>
          <a:p>
            <a:pPr algn="l" rtl="0"/>
            <a:r>
              <a:rPr lang="en-US" dirty="0"/>
              <a:t>3.	Method of preparation.</a:t>
            </a:r>
          </a:p>
          <a:p>
            <a:pPr algn="l" rtl="0"/>
            <a:endParaRPr lang="ar-IQ" dirty="0"/>
          </a:p>
        </p:txBody>
      </p:sp>
    </p:spTree>
    <p:extLst>
      <p:ext uri="{BB962C8B-B14F-4D97-AF65-F5344CB8AC3E}">
        <p14:creationId xmlns:p14="http://schemas.microsoft.com/office/powerpoint/2010/main" val="14245068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458200" cy="6629400"/>
          </a:xfrm>
        </p:spPr>
        <p:txBody>
          <a:bodyPr>
            <a:normAutofit fontScale="92500" lnSpcReduction="20000"/>
          </a:bodyPr>
          <a:lstStyle/>
          <a:p>
            <a:pPr marL="0" indent="0" algn="l" rtl="0">
              <a:buNone/>
            </a:pPr>
            <a:r>
              <a:rPr lang="en-US" b="1" dirty="0"/>
              <a:t>Rx9</a:t>
            </a:r>
          </a:p>
          <a:p>
            <a:pPr marL="0" indent="0" algn="l" rtl="0">
              <a:buNone/>
            </a:pPr>
            <a:r>
              <a:rPr lang="en-US" dirty="0"/>
              <a:t>Mineral oil                                25 g</a:t>
            </a:r>
          </a:p>
          <a:p>
            <a:pPr marL="0" indent="0" algn="l" rtl="0">
              <a:buNone/>
            </a:pPr>
            <a:r>
              <a:rPr lang="en-US" dirty="0"/>
              <a:t>E.A. (span 80 + tween 80)         2 g</a:t>
            </a:r>
          </a:p>
          <a:p>
            <a:pPr marL="0" indent="0" algn="l" rtl="0">
              <a:buNone/>
            </a:pPr>
            <a:r>
              <a:rPr lang="en-US" dirty="0"/>
              <a:t>Preservative                              0.2 g </a:t>
            </a:r>
          </a:p>
          <a:p>
            <a:pPr marL="0" indent="0" algn="l" rtl="0">
              <a:buNone/>
            </a:pPr>
            <a:r>
              <a:rPr lang="en-US" dirty="0"/>
              <a:t>Purified water     </a:t>
            </a:r>
            <a:r>
              <a:rPr lang="en-US" dirty="0" err="1"/>
              <a:t>q.s</a:t>
            </a:r>
            <a:r>
              <a:rPr lang="en-US" dirty="0"/>
              <a:t>.                100 g </a:t>
            </a:r>
          </a:p>
          <a:p>
            <a:pPr marL="0" indent="0" algn="l" rtl="0">
              <a:buNone/>
            </a:pPr>
            <a:r>
              <a:rPr lang="en-US" dirty="0"/>
              <a:t>The required HLB for the mineral oil = 11 and the HLB for span 80 = 4.3 and the HLB for tween 80 = 15</a:t>
            </a:r>
          </a:p>
          <a:p>
            <a:pPr marL="0" indent="0" algn="l" rtl="0">
              <a:buNone/>
            </a:pPr>
            <a:r>
              <a:rPr lang="en-US" dirty="0"/>
              <a:t>How much span 80 and tween 80 required to produce a stable emulsion?</a:t>
            </a:r>
          </a:p>
          <a:p>
            <a:pPr marL="0" indent="0" algn="l" rtl="0">
              <a:buNone/>
            </a:pPr>
            <a:endParaRPr lang="en-US" dirty="0"/>
          </a:p>
          <a:p>
            <a:pPr marL="0" indent="0" algn="l" rtl="0">
              <a:buNone/>
            </a:pPr>
            <a:r>
              <a:rPr lang="en-US" dirty="0"/>
              <a:t>F</a:t>
            </a:r>
            <a:r>
              <a:rPr lang="en-US" sz="1500" dirty="0"/>
              <a:t>S</a:t>
            </a:r>
            <a:r>
              <a:rPr lang="en-US" dirty="0"/>
              <a:t> * HLB s + F</a:t>
            </a:r>
            <a:r>
              <a:rPr lang="en-US" sz="1500" dirty="0"/>
              <a:t>T</a:t>
            </a:r>
            <a:r>
              <a:rPr lang="en-US" dirty="0"/>
              <a:t> * HLB </a:t>
            </a:r>
            <a:r>
              <a:rPr lang="en-US" sz="1500" dirty="0"/>
              <a:t>T </a:t>
            </a:r>
            <a:r>
              <a:rPr lang="en-US" dirty="0"/>
              <a:t>         =      required HLB of the oil </a:t>
            </a:r>
          </a:p>
          <a:p>
            <a:pPr marL="0" indent="0" algn="l" rtl="0">
              <a:buNone/>
            </a:pPr>
            <a:r>
              <a:rPr lang="en-US" dirty="0"/>
              <a:t>Let fraction of span =X </a:t>
            </a:r>
          </a:p>
          <a:p>
            <a:pPr marL="0" indent="0" algn="l" rtl="0">
              <a:buNone/>
            </a:pPr>
            <a:r>
              <a:rPr lang="en-US" dirty="0"/>
              <a:t>Let fraction of tween = 1-X</a:t>
            </a:r>
          </a:p>
          <a:p>
            <a:pPr marL="0" indent="0" algn="l" rtl="0">
              <a:buNone/>
            </a:pPr>
            <a:r>
              <a:rPr lang="en-US" dirty="0"/>
              <a:t>X*4.3 + (1-X)*15 = 11</a:t>
            </a:r>
          </a:p>
          <a:p>
            <a:pPr marL="0" indent="0" algn="l" rtl="0">
              <a:buNone/>
            </a:pPr>
            <a:r>
              <a:rPr lang="en-US" dirty="0"/>
              <a:t>10.7 X= 4</a:t>
            </a:r>
          </a:p>
          <a:p>
            <a:pPr marL="0" indent="0" algn="l" rtl="0">
              <a:buNone/>
            </a:pPr>
            <a:r>
              <a:rPr lang="en-US" dirty="0"/>
              <a:t>X= 0.37 fraction of span </a:t>
            </a:r>
          </a:p>
          <a:p>
            <a:pPr marL="0" indent="0" algn="l" rtl="0">
              <a:buNone/>
            </a:pPr>
            <a:r>
              <a:rPr lang="en-US" dirty="0"/>
              <a:t>Amount of span = 2 g * 0.37 = 0.74 g </a:t>
            </a:r>
          </a:p>
          <a:p>
            <a:pPr marL="0" indent="0" algn="l" rtl="0">
              <a:buNone/>
            </a:pPr>
            <a:r>
              <a:rPr lang="en-US" dirty="0"/>
              <a:t>1-X = 0.63 fraction of tween </a:t>
            </a:r>
          </a:p>
          <a:p>
            <a:pPr marL="0" indent="0" algn="l" rtl="0">
              <a:buNone/>
            </a:pPr>
            <a:r>
              <a:rPr lang="en-US" dirty="0"/>
              <a:t>Amount of tween = 2* 0.63 = 1.26 g </a:t>
            </a:r>
          </a:p>
          <a:p>
            <a:pPr marL="0" indent="0" algn="l" rtl="0">
              <a:buNone/>
            </a:pPr>
            <a:endParaRPr lang="ar-IQ" dirty="0"/>
          </a:p>
        </p:txBody>
      </p:sp>
    </p:spTree>
    <p:extLst>
      <p:ext uri="{BB962C8B-B14F-4D97-AF65-F5344CB8AC3E}">
        <p14:creationId xmlns:p14="http://schemas.microsoft.com/office/powerpoint/2010/main" val="843563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399"/>
            <a:ext cx="8763000" cy="6429829"/>
          </a:xfrm>
        </p:spPr>
        <p:txBody>
          <a:bodyPr>
            <a:normAutofit fontScale="92500" lnSpcReduction="20000"/>
          </a:bodyPr>
          <a:lstStyle/>
          <a:p>
            <a:pPr marL="0" indent="0" algn="l" rtl="0">
              <a:buNone/>
            </a:pPr>
            <a:r>
              <a:rPr lang="en-US" b="1" dirty="0"/>
              <a:t>Rx10</a:t>
            </a:r>
          </a:p>
          <a:p>
            <a:pPr marL="0" indent="0" algn="l" rtl="0">
              <a:buNone/>
            </a:pPr>
            <a:r>
              <a:rPr lang="en-US" dirty="0"/>
              <a:t>Petrolatum                   25 g</a:t>
            </a:r>
          </a:p>
          <a:p>
            <a:pPr marL="0" indent="0" algn="l" rtl="0">
              <a:buNone/>
            </a:pPr>
            <a:r>
              <a:rPr lang="en-US" dirty="0" err="1"/>
              <a:t>Cetyl</a:t>
            </a:r>
            <a:r>
              <a:rPr lang="en-US" dirty="0"/>
              <a:t> alcohol               20 g </a:t>
            </a:r>
          </a:p>
          <a:p>
            <a:pPr marL="0" indent="0" algn="l" rtl="0">
              <a:buNone/>
            </a:pPr>
            <a:r>
              <a:rPr lang="en-US" dirty="0"/>
              <a:t>E.A. (S+T)                  </a:t>
            </a:r>
            <a:r>
              <a:rPr lang="en-US" dirty="0" smtClean="0"/>
              <a:t>    </a:t>
            </a:r>
            <a:r>
              <a:rPr lang="en-US" dirty="0"/>
              <a:t>2 g </a:t>
            </a:r>
          </a:p>
          <a:p>
            <a:pPr marL="0" indent="0" algn="l" rtl="0">
              <a:buNone/>
            </a:pPr>
            <a:r>
              <a:rPr lang="en-US" dirty="0"/>
              <a:t>Preservative                 0.2 g </a:t>
            </a:r>
          </a:p>
          <a:p>
            <a:pPr marL="0" indent="0" algn="l" rtl="0">
              <a:buNone/>
            </a:pPr>
            <a:r>
              <a:rPr lang="en-US" dirty="0"/>
              <a:t>Purified water             100 g </a:t>
            </a:r>
          </a:p>
          <a:p>
            <a:pPr marL="0" indent="0" algn="l" rtl="0">
              <a:buNone/>
            </a:pPr>
            <a:r>
              <a:rPr lang="en-US" dirty="0"/>
              <a:t>Percent of oil in oil phase 	Fraction of oil</a:t>
            </a:r>
          </a:p>
          <a:p>
            <a:pPr marL="0" indent="0" algn="l" rtl="0">
              <a:buNone/>
            </a:pPr>
            <a:r>
              <a:rPr lang="en-US" dirty="0"/>
              <a:t>25/45 *100 = 56%	0.56</a:t>
            </a:r>
          </a:p>
          <a:p>
            <a:pPr marL="0" indent="0" algn="l" rtl="0">
              <a:buNone/>
            </a:pPr>
            <a:r>
              <a:rPr lang="en-US" dirty="0"/>
              <a:t>20/45 *100 = 44%	0.44</a:t>
            </a:r>
          </a:p>
          <a:p>
            <a:pPr marL="0" indent="0" algn="l" rtl="0">
              <a:buNone/>
            </a:pPr>
            <a:r>
              <a:rPr lang="en-US" dirty="0"/>
              <a:t>The required HLB for petrolatum = 8 </a:t>
            </a:r>
          </a:p>
          <a:p>
            <a:pPr marL="0" indent="0" algn="l" rtl="0">
              <a:buNone/>
            </a:pPr>
            <a:r>
              <a:rPr lang="en-US" dirty="0"/>
              <a:t>The required HLB for </a:t>
            </a:r>
            <a:r>
              <a:rPr lang="en-US" dirty="0" err="1"/>
              <a:t>cetyl</a:t>
            </a:r>
            <a:r>
              <a:rPr lang="en-US" dirty="0"/>
              <a:t> alcohol =15</a:t>
            </a:r>
          </a:p>
          <a:p>
            <a:pPr marL="0" indent="0" algn="l" rtl="0">
              <a:buNone/>
            </a:pPr>
            <a:r>
              <a:rPr lang="en-US" dirty="0"/>
              <a:t>F oil 1 * required </a:t>
            </a:r>
            <a:r>
              <a:rPr lang="en-US" dirty="0" err="1"/>
              <a:t>HLBfor</a:t>
            </a:r>
            <a:r>
              <a:rPr lang="en-US" dirty="0"/>
              <a:t> oil 1+ F oil 2 * required </a:t>
            </a:r>
            <a:r>
              <a:rPr lang="en-US" dirty="0" err="1"/>
              <a:t>HLBfor</a:t>
            </a:r>
            <a:r>
              <a:rPr lang="en-US" dirty="0"/>
              <a:t> oil 2 = HLB oil phase</a:t>
            </a:r>
          </a:p>
          <a:p>
            <a:pPr marL="0" indent="0" algn="l" rtl="0">
              <a:buNone/>
            </a:pPr>
            <a:r>
              <a:rPr lang="en-US" dirty="0"/>
              <a:t>0.56*8 +0.44 *15 =11.08</a:t>
            </a:r>
          </a:p>
          <a:p>
            <a:pPr marL="0" indent="0" algn="l" rtl="0">
              <a:buNone/>
            </a:pPr>
            <a:r>
              <a:rPr lang="en-US" dirty="0"/>
              <a:t>Let fraction of span =X and fraction of tween = 1-X</a:t>
            </a:r>
          </a:p>
          <a:p>
            <a:pPr marL="0" indent="0" algn="l" rtl="0">
              <a:buNone/>
            </a:pPr>
            <a:r>
              <a:rPr lang="en-US" dirty="0"/>
              <a:t>Fs *HLBs +F</a:t>
            </a:r>
            <a:r>
              <a:rPr lang="en-US" sz="1500" dirty="0"/>
              <a:t>T</a:t>
            </a:r>
            <a:r>
              <a:rPr lang="en-US" dirty="0"/>
              <a:t> *HLB </a:t>
            </a:r>
            <a:r>
              <a:rPr lang="en-US" sz="1500" dirty="0"/>
              <a:t>T</a:t>
            </a:r>
            <a:r>
              <a:rPr lang="en-US" dirty="0"/>
              <a:t> = HLB oil</a:t>
            </a:r>
          </a:p>
          <a:p>
            <a:pPr marL="0" indent="0" algn="l" rtl="0">
              <a:buNone/>
            </a:pPr>
            <a:r>
              <a:rPr lang="en-US" dirty="0"/>
              <a:t>X *4.3 + (1-X)*15 =11.08</a:t>
            </a:r>
          </a:p>
          <a:p>
            <a:pPr marL="0" indent="0" algn="l" rtl="0">
              <a:buNone/>
            </a:pPr>
            <a:r>
              <a:rPr lang="en-US" dirty="0"/>
              <a:t>Fraction of span = X = 0.366 and amount of span = 0.73 g</a:t>
            </a:r>
          </a:p>
          <a:p>
            <a:pPr marL="0" indent="0" algn="l" rtl="0">
              <a:buNone/>
            </a:pPr>
            <a:r>
              <a:rPr lang="en-US" dirty="0"/>
              <a:t>Fraction of tween = 1-X= 0.634 and amount of tween = 1.26 g</a:t>
            </a:r>
          </a:p>
          <a:p>
            <a:pPr marL="0" indent="0" algn="l" rtl="0">
              <a:buNone/>
            </a:pPr>
            <a:endParaRPr lang="ar-IQ" dirty="0"/>
          </a:p>
        </p:txBody>
      </p:sp>
    </p:spTree>
    <p:extLst>
      <p:ext uri="{BB962C8B-B14F-4D97-AF65-F5344CB8AC3E}">
        <p14:creationId xmlns:p14="http://schemas.microsoft.com/office/powerpoint/2010/main" val="11426212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2400"/>
            <a:ext cx="8610600" cy="6400800"/>
          </a:xfrm>
        </p:spPr>
        <p:txBody>
          <a:bodyPr>
            <a:normAutofit/>
          </a:bodyPr>
          <a:lstStyle/>
          <a:p>
            <a:pPr algn="just" rtl="0"/>
            <a:r>
              <a:rPr lang="en-US" dirty="0"/>
              <a:t>Notes:</a:t>
            </a:r>
          </a:p>
          <a:p>
            <a:pPr algn="just" rtl="0"/>
            <a:r>
              <a:rPr lang="en-US" dirty="0"/>
              <a:t>	The </a:t>
            </a:r>
            <a:r>
              <a:rPr lang="en-US" dirty="0" smtClean="0"/>
              <a:t>advantages </a:t>
            </a:r>
            <a:r>
              <a:rPr lang="en-US" dirty="0"/>
              <a:t>of mixing the emulsifying agent:</a:t>
            </a:r>
          </a:p>
          <a:p>
            <a:pPr marL="0" indent="0" algn="just" rtl="0">
              <a:buNone/>
            </a:pPr>
            <a:r>
              <a:rPr lang="en-US" dirty="0"/>
              <a:t>1.	Provide the proper HLB</a:t>
            </a:r>
          </a:p>
          <a:p>
            <a:pPr marL="0" indent="0" algn="just" rtl="0">
              <a:buNone/>
            </a:pPr>
            <a:r>
              <a:rPr lang="en-US" dirty="0" err="1"/>
              <a:t>e.g</a:t>
            </a:r>
            <a:r>
              <a:rPr lang="en-US" dirty="0"/>
              <a:t>: Lecithin         </a:t>
            </a:r>
            <a:r>
              <a:rPr lang="en-US" dirty="0" smtClean="0">
                <a:latin typeface="Calibri"/>
              </a:rPr>
              <a:t>→</a:t>
            </a:r>
            <a:r>
              <a:rPr lang="en-US" dirty="0" smtClean="0"/>
              <a:t>     </a:t>
            </a:r>
            <a:r>
              <a:rPr lang="en-US" dirty="0"/>
              <a:t>o/w E.A.</a:t>
            </a:r>
          </a:p>
          <a:p>
            <a:pPr marL="0" indent="0" algn="just" rtl="0">
              <a:buNone/>
            </a:pPr>
            <a:r>
              <a:rPr lang="en-US" dirty="0" smtClean="0"/>
              <a:t>        cholesterol  </a:t>
            </a:r>
            <a:r>
              <a:rPr lang="en-US" dirty="0" smtClean="0">
                <a:latin typeface="Calibri"/>
              </a:rPr>
              <a:t>→        </a:t>
            </a:r>
            <a:r>
              <a:rPr lang="en-US" dirty="0" smtClean="0"/>
              <a:t>w/o </a:t>
            </a:r>
            <a:r>
              <a:rPr lang="en-US" dirty="0"/>
              <a:t>E.A. </a:t>
            </a:r>
            <a:endParaRPr lang="en-US" dirty="0" smtClean="0"/>
          </a:p>
          <a:p>
            <a:pPr marL="0" indent="0" algn="just" rtl="0">
              <a:buNone/>
            </a:pPr>
            <a:r>
              <a:rPr lang="en-US" dirty="0"/>
              <a:t>Mixing them in certain ratio   gives either </a:t>
            </a:r>
            <a:r>
              <a:rPr lang="en-US" dirty="0" smtClean="0"/>
              <a:t>emulsion.</a:t>
            </a:r>
            <a:endParaRPr lang="en-US" dirty="0"/>
          </a:p>
          <a:p>
            <a:pPr algn="just" rtl="0"/>
            <a:endParaRPr lang="en-US" dirty="0"/>
          </a:p>
          <a:p>
            <a:pPr algn="just" rtl="0"/>
            <a:r>
              <a:rPr lang="en-US" dirty="0"/>
              <a:t>2.	To establish stable film at the interface. </a:t>
            </a:r>
            <a:r>
              <a:rPr lang="en-US" dirty="0" err="1"/>
              <a:t>e.g</a:t>
            </a:r>
            <a:r>
              <a:rPr lang="en-US" dirty="0"/>
              <a:t>: Na </a:t>
            </a:r>
            <a:r>
              <a:rPr lang="en-US" dirty="0" err="1"/>
              <a:t>oleate</a:t>
            </a:r>
            <a:r>
              <a:rPr lang="en-US" dirty="0"/>
              <a:t> emulsion is improved by addition of </a:t>
            </a:r>
            <a:r>
              <a:rPr lang="en-US" dirty="0" err="1"/>
              <a:t>cetyl</a:t>
            </a:r>
            <a:r>
              <a:rPr lang="en-US" dirty="0"/>
              <a:t> alcohol</a:t>
            </a:r>
            <a:r>
              <a:rPr lang="en-US" dirty="0" smtClean="0"/>
              <a:t>.</a:t>
            </a:r>
          </a:p>
          <a:p>
            <a:pPr marL="0" indent="0" algn="just" rtl="0">
              <a:buNone/>
            </a:pPr>
            <a:endParaRPr lang="en-US" dirty="0"/>
          </a:p>
          <a:p>
            <a:pPr algn="just" rtl="0"/>
            <a:r>
              <a:rPr lang="en-US" dirty="0"/>
              <a:t>3.	Give the required consistency. </a:t>
            </a:r>
            <a:r>
              <a:rPr lang="en-US" dirty="0" err="1"/>
              <a:t>e.g</a:t>
            </a:r>
            <a:r>
              <a:rPr lang="en-US" dirty="0"/>
              <a:t>: Addition of the thickening agent to prevent the creaming in acacia emulsion.</a:t>
            </a:r>
          </a:p>
          <a:p>
            <a:pPr algn="just" rtl="0"/>
            <a:endParaRPr lang="ar-IQ" dirty="0"/>
          </a:p>
        </p:txBody>
      </p:sp>
    </p:spTree>
    <p:extLst>
      <p:ext uri="{BB962C8B-B14F-4D97-AF65-F5344CB8AC3E}">
        <p14:creationId xmlns:p14="http://schemas.microsoft.com/office/powerpoint/2010/main" val="22666111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62500" lnSpcReduction="20000"/>
          </a:bodyPr>
          <a:lstStyle/>
          <a:p>
            <a:pPr marL="0" indent="0" algn="l" rtl="0">
              <a:buNone/>
            </a:pPr>
            <a:r>
              <a:rPr lang="en-US" dirty="0"/>
              <a:t>Rx11</a:t>
            </a:r>
          </a:p>
          <a:p>
            <a:pPr marL="0" indent="0" algn="l" rtl="0">
              <a:buNone/>
            </a:pPr>
            <a:r>
              <a:rPr lang="en-US" dirty="0"/>
              <a:t>Liquid paraffin                           35 g</a:t>
            </a:r>
          </a:p>
          <a:p>
            <a:pPr marL="0" indent="0" algn="l" rtl="0">
              <a:buNone/>
            </a:pPr>
            <a:r>
              <a:rPr lang="en-US" dirty="0"/>
              <a:t>Wool fat                                      1 g</a:t>
            </a:r>
          </a:p>
          <a:p>
            <a:pPr marL="0" indent="0" algn="l" rtl="0">
              <a:buNone/>
            </a:pPr>
            <a:r>
              <a:rPr lang="en-US" dirty="0" err="1"/>
              <a:t>Cetyl</a:t>
            </a:r>
            <a:r>
              <a:rPr lang="en-US" dirty="0"/>
              <a:t> alcohol                               1 g</a:t>
            </a:r>
          </a:p>
          <a:p>
            <a:pPr marL="0" indent="0" algn="l" rtl="0">
              <a:buNone/>
            </a:pPr>
            <a:r>
              <a:rPr lang="en-US" dirty="0" err="1"/>
              <a:t>Emulgent</a:t>
            </a:r>
            <a:r>
              <a:rPr lang="en-US" dirty="0"/>
              <a:t>                                     7 g </a:t>
            </a:r>
          </a:p>
          <a:p>
            <a:pPr marL="0" indent="0" algn="l" rtl="0">
              <a:buNone/>
            </a:pPr>
            <a:r>
              <a:rPr lang="en-US" dirty="0"/>
              <a:t>Water                                           100 g</a:t>
            </a:r>
          </a:p>
          <a:p>
            <a:pPr marL="0" indent="0" algn="l" rtl="0">
              <a:buNone/>
            </a:pPr>
            <a:r>
              <a:rPr lang="en-US" dirty="0"/>
              <a:t>HLB of liquid paraffin = 12 </a:t>
            </a:r>
          </a:p>
          <a:p>
            <a:pPr marL="0" indent="0" algn="l" rtl="0">
              <a:buNone/>
            </a:pPr>
            <a:r>
              <a:rPr lang="en-US" dirty="0"/>
              <a:t>HLB of wool fat             = 10 </a:t>
            </a:r>
          </a:p>
          <a:p>
            <a:pPr marL="0" indent="0" algn="l" rtl="0">
              <a:buNone/>
            </a:pPr>
            <a:r>
              <a:rPr lang="en-US" dirty="0"/>
              <a:t>HLB of </a:t>
            </a:r>
            <a:r>
              <a:rPr lang="en-US" dirty="0" err="1"/>
              <a:t>cetyl</a:t>
            </a:r>
            <a:r>
              <a:rPr lang="en-US" dirty="0"/>
              <a:t> alcohol    = 15</a:t>
            </a:r>
          </a:p>
          <a:p>
            <a:pPr marL="0" indent="0" algn="l" rtl="0">
              <a:buNone/>
            </a:pPr>
            <a:r>
              <a:rPr lang="en-US" dirty="0"/>
              <a:t>35+ 1+1= 37 g of oil phase </a:t>
            </a:r>
          </a:p>
          <a:p>
            <a:pPr marL="0" indent="0" algn="l" rtl="0">
              <a:buNone/>
            </a:pPr>
            <a:r>
              <a:rPr lang="en-US" dirty="0"/>
              <a:t>35/37 *100 = 94% w/w of liquid paraffin </a:t>
            </a:r>
          </a:p>
          <a:p>
            <a:pPr marL="0" indent="0" algn="l" rtl="0">
              <a:buNone/>
            </a:pPr>
            <a:r>
              <a:rPr lang="en-US" dirty="0"/>
              <a:t>1/37 *100 = 2.7% w/w of wool fat </a:t>
            </a:r>
          </a:p>
          <a:p>
            <a:pPr marL="0" indent="0" algn="l" rtl="0">
              <a:buNone/>
            </a:pPr>
            <a:r>
              <a:rPr lang="en-US" dirty="0"/>
              <a:t>1/37 *100 = 2.7% w/w of </a:t>
            </a:r>
            <a:r>
              <a:rPr lang="en-US" dirty="0" err="1"/>
              <a:t>cetyl</a:t>
            </a:r>
            <a:r>
              <a:rPr lang="en-US" dirty="0"/>
              <a:t> alcohol    </a:t>
            </a:r>
          </a:p>
          <a:p>
            <a:pPr marL="0" indent="0" algn="l" rtl="0">
              <a:buNone/>
            </a:pPr>
            <a:r>
              <a:rPr lang="en-US" dirty="0"/>
              <a:t>0.94 *12 + 0.027*10 + 0.027*15 =12.1 required HLB for the oil phase </a:t>
            </a:r>
          </a:p>
          <a:p>
            <a:pPr marL="0" indent="0" algn="l" rtl="0">
              <a:buNone/>
            </a:pPr>
            <a:r>
              <a:rPr lang="en-US" dirty="0"/>
              <a:t>HLB of span 80 = 4.3 </a:t>
            </a:r>
          </a:p>
          <a:p>
            <a:pPr marL="0" indent="0" algn="l" rtl="0">
              <a:buNone/>
            </a:pPr>
            <a:r>
              <a:rPr lang="en-US" dirty="0"/>
              <a:t>HLB of tween 80 = 15</a:t>
            </a:r>
          </a:p>
          <a:p>
            <a:pPr marL="0" indent="0" algn="l" rtl="0">
              <a:buNone/>
            </a:pPr>
            <a:r>
              <a:rPr lang="en-US" dirty="0"/>
              <a:t>Suppose that the fraction of span = X </a:t>
            </a:r>
          </a:p>
          <a:p>
            <a:pPr marL="0" indent="0" algn="l" rtl="0">
              <a:buNone/>
            </a:pPr>
            <a:r>
              <a:rPr lang="en-US" dirty="0"/>
              <a:t>Fraction of tween =1-X</a:t>
            </a:r>
          </a:p>
          <a:p>
            <a:pPr marL="0" indent="0" algn="l" rtl="0">
              <a:buNone/>
            </a:pPr>
            <a:r>
              <a:rPr lang="en-US" dirty="0"/>
              <a:t>4.3 *X + 15 (1-X) = 12.1 </a:t>
            </a:r>
          </a:p>
          <a:p>
            <a:pPr marL="0" indent="0" algn="l" rtl="0">
              <a:buNone/>
            </a:pPr>
            <a:r>
              <a:rPr lang="en-US" dirty="0"/>
              <a:t>X =0.27 fraction of span </a:t>
            </a:r>
          </a:p>
          <a:p>
            <a:pPr marL="0" indent="0" algn="l" rtl="0">
              <a:buNone/>
            </a:pPr>
            <a:r>
              <a:rPr lang="en-US" dirty="0"/>
              <a:t>7* 0.27 =1.89 g amount of span</a:t>
            </a:r>
          </a:p>
          <a:p>
            <a:pPr marL="0" indent="0" algn="l" rtl="0">
              <a:buNone/>
            </a:pPr>
            <a:r>
              <a:rPr lang="en-US" dirty="0"/>
              <a:t>1-0.27 = 0.73 fraction of tween </a:t>
            </a:r>
          </a:p>
          <a:p>
            <a:pPr marL="0" indent="0" algn="l" rtl="0">
              <a:buNone/>
            </a:pPr>
            <a:r>
              <a:rPr lang="en-US" dirty="0"/>
              <a:t>7 *0.73 = 5.11g amount of tween</a:t>
            </a:r>
          </a:p>
          <a:p>
            <a:pPr marL="0" indent="0" algn="l" rtl="0">
              <a:buNone/>
            </a:pPr>
            <a:r>
              <a:rPr lang="en-US" dirty="0"/>
              <a:t>Procedure </a:t>
            </a:r>
          </a:p>
          <a:p>
            <a:pPr marL="0" indent="0" algn="l" rtl="0">
              <a:buNone/>
            </a:pPr>
            <a:r>
              <a:rPr lang="en-US" dirty="0"/>
              <a:t>1.	Mix the liquid paraffin with wool fat with </a:t>
            </a:r>
            <a:r>
              <a:rPr lang="en-US" dirty="0" err="1"/>
              <a:t>cetyl</a:t>
            </a:r>
            <a:r>
              <a:rPr lang="en-US" dirty="0"/>
              <a:t> alcohol and span. Heat the mixture on water bath at 70 ºC.</a:t>
            </a:r>
          </a:p>
          <a:p>
            <a:pPr marL="0" indent="0" algn="l" rtl="0">
              <a:buNone/>
            </a:pPr>
            <a:r>
              <a:rPr lang="en-US" dirty="0"/>
              <a:t>2.	Mix water and tween, heat the mixture on water bath at 75ºC.</a:t>
            </a:r>
          </a:p>
          <a:p>
            <a:pPr marL="0" indent="0" algn="l" rtl="0">
              <a:buNone/>
            </a:pPr>
            <a:r>
              <a:rPr lang="en-US" dirty="0"/>
              <a:t>3.	Add the oil phase to water phase gradually with mixing using stirrer.</a:t>
            </a:r>
          </a:p>
          <a:p>
            <a:pPr marL="0" indent="0" algn="l" rtl="0">
              <a:buNone/>
            </a:pPr>
            <a:r>
              <a:rPr lang="en-US" dirty="0"/>
              <a:t>4.	Transfer to suitable bottle. </a:t>
            </a:r>
          </a:p>
          <a:p>
            <a:pPr marL="0" indent="0" algn="l" rtl="0">
              <a:buNone/>
            </a:pPr>
            <a:endParaRPr lang="en-US" dirty="0"/>
          </a:p>
          <a:p>
            <a:pPr marL="0" indent="0" algn="l" rtl="0">
              <a:buNone/>
            </a:pPr>
            <a:endParaRPr lang="ar-IQ" dirty="0"/>
          </a:p>
        </p:txBody>
      </p:sp>
    </p:spTree>
    <p:extLst>
      <p:ext uri="{BB962C8B-B14F-4D97-AF65-F5344CB8AC3E}">
        <p14:creationId xmlns:p14="http://schemas.microsoft.com/office/powerpoint/2010/main" val="3897916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Thank You</a:t>
            </a:r>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48299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lstStyle/>
          <a:p>
            <a:r>
              <a:rPr lang="en-US" dirty="0"/>
              <a:t>Types of emulsions:</a:t>
            </a:r>
            <a:endParaRPr lang="ar-IQ" dirty="0"/>
          </a:p>
        </p:txBody>
      </p:sp>
      <p:sp>
        <p:nvSpPr>
          <p:cNvPr id="3" name="Content Placeholder 2"/>
          <p:cNvSpPr>
            <a:spLocks noGrp="1"/>
          </p:cNvSpPr>
          <p:nvPr>
            <p:ph idx="1"/>
          </p:nvPr>
        </p:nvSpPr>
        <p:spPr>
          <a:xfrm>
            <a:off x="457200" y="1752600"/>
            <a:ext cx="8229600" cy="4373563"/>
          </a:xfrm>
        </p:spPr>
        <p:txBody>
          <a:bodyPr>
            <a:normAutofit/>
          </a:bodyPr>
          <a:lstStyle/>
          <a:p>
            <a:pPr marL="457200" indent="-457200" algn="just" rtl="0">
              <a:buAutoNum type="arabicPeriod"/>
            </a:pPr>
            <a:r>
              <a:rPr lang="en-US" sz="2800" dirty="0" smtClean="0"/>
              <a:t>O/W </a:t>
            </a:r>
            <a:r>
              <a:rPr lang="en-US" sz="2800" dirty="0"/>
              <a:t>emulsions: in this type the oil droplets (internal phase) are dispersed throughout the aqueous phase (external phase</a:t>
            </a:r>
            <a:r>
              <a:rPr lang="en-US" sz="2800" dirty="0" smtClean="0"/>
              <a:t>).</a:t>
            </a:r>
          </a:p>
          <a:p>
            <a:pPr marL="0" indent="0" algn="just" rtl="0">
              <a:buNone/>
            </a:pPr>
            <a:endParaRPr lang="en-US" sz="2800" dirty="0"/>
          </a:p>
          <a:p>
            <a:pPr marL="0" indent="0" algn="just" rtl="0">
              <a:buNone/>
            </a:pPr>
            <a:r>
              <a:rPr lang="en-US" sz="2800" dirty="0" smtClean="0"/>
              <a:t>2. W/O </a:t>
            </a:r>
            <a:r>
              <a:rPr lang="en-US" sz="2800" dirty="0"/>
              <a:t>emulsions: in which the water (internal phase) is dispersed throughout the oil phase (external phase).</a:t>
            </a:r>
          </a:p>
          <a:p>
            <a:pPr algn="just" rtl="0"/>
            <a:endParaRPr lang="ar-IQ" sz="2800" dirty="0"/>
          </a:p>
        </p:txBody>
      </p:sp>
    </p:spTree>
    <p:extLst>
      <p:ext uri="{BB962C8B-B14F-4D97-AF65-F5344CB8AC3E}">
        <p14:creationId xmlns:p14="http://schemas.microsoft.com/office/powerpoint/2010/main" val="2237497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Factors that affect the type of emulsions:</a:t>
            </a:r>
            <a:endParaRPr lang="ar-IQ" dirty="0"/>
          </a:p>
        </p:txBody>
      </p:sp>
      <p:sp>
        <p:nvSpPr>
          <p:cNvPr id="3" name="Content Placeholder 2"/>
          <p:cNvSpPr>
            <a:spLocks noGrp="1"/>
          </p:cNvSpPr>
          <p:nvPr>
            <p:ph idx="1"/>
          </p:nvPr>
        </p:nvSpPr>
        <p:spPr>
          <a:xfrm>
            <a:off x="228600" y="1600200"/>
            <a:ext cx="8686800" cy="4876800"/>
          </a:xfrm>
        </p:spPr>
        <p:txBody>
          <a:bodyPr>
            <a:normAutofit fontScale="92500" lnSpcReduction="10000"/>
          </a:bodyPr>
          <a:lstStyle/>
          <a:p>
            <a:pPr marL="0" indent="0" algn="just" rtl="0">
              <a:buNone/>
            </a:pPr>
            <a:r>
              <a:rPr lang="en-US" dirty="0" smtClean="0"/>
              <a:t>1. The </a:t>
            </a:r>
            <a:r>
              <a:rPr lang="en-US" dirty="0"/>
              <a:t>ratio of phases or relative phase volume:</a:t>
            </a:r>
          </a:p>
          <a:p>
            <a:pPr marL="0" indent="0" algn="just" rtl="0">
              <a:buNone/>
            </a:pPr>
            <a:r>
              <a:rPr lang="en-US" dirty="0" smtClean="0"/>
              <a:t>  This </a:t>
            </a:r>
            <a:r>
              <a:rPr lang="en-US" dirty="0"/>
              <a:t>means the phase in small volume will be the dispersed phase while the phase present in large volume is called the dispersion medium.</a:t>
            </a:r>
          </a:p>
          <a:p>
            <a:pPr algn="just" rtl="0"/>
            <a:endParaRPr lang="en-US" dirty="0"/>
          </a:p>
          <a:p>
            <a:pPr marL="0" indent="0" algn="just" rtl="0">
              <a:buNone/>
            </a:pPr>
            <a:r>
              <a:rPr lang="en-US" dirty="0" smtClean="0"/>
              <a:t>2. Emulsifying </a:t>
            </a:r>
            <a:r>
              <a:rPr lang="en-US" dirty="0"/>
              <a:t>agent (EA):</a:t>
            </a:r>
          </a:p>
          <a:p>
            <a:pPr marL="0" indent="0" algn="just" rtl="0">
              <a:buNone/>
            </a:pPr>
            <a:r>
              <a:rPr lang="en-US" dirty="0" smtClean="0"/>
              <a:t>  It </a:t>
            </a:r>
            <a:r>
              <a:rPr lang="en-US" dirty="0"/>
              <a:t>is very important to keep emulsion stability. Most of emulsifying agents prefer one type of emulsion, like acacia prefer o/w emulsion. </a:t>
            </a:r>
          </a:p>
          <a:p>
            <a:pPr marL="0" indent="0" algn="just" rtl="0">
              <a:buNone/>
            </a:pPr>
            <a:r>
              <a:rPr lang="en-US" dirty="0" smtClean="0"/>
              <a:t>3. Order </a:t>
            </a:r>
            <a:r>
              <a:rPr lang="en-US" dirty="0"/>
              <a:t>of mixing or method of preparation</a:t>
            </a:r>
            <a:r>
              <a:rPr lang="en-US" dirty="0" smtClean="0"/>
              <a:t>.</a:t>
            </a:r>
          </a:p>
          <a:p>
            <a:pPr marL="0" indent="0" algn="just" rtl="0">
              <a:buNone/>
            </a:pPr>
            <a:r>
              <a:rPr lang="en-US" dirty="0" smtClean="0"/>
              <a:t> </a:t>
            </a:r>
            <a:endParaRPr lang="en-US" dirty="0"/>
          </a:p>
          <a:p>
            <a:pPr algn="just" rtl="0"/>
            <a:r>
              <a:rPr lang="en-US" dirty="0">
                <a:solidFill>
                  <a:srgbClr val="FF0000"/>
                </a:solidFill>
              </a:rPr>
              <a:t>Note</a:t>
            </a:r>
            <a:r>
              <a:rPr lang="en-US" dirty="0"/>
              <a:t> : The type of emulsion depend on the solubility of EA in the external phase.</a:t>
            </a:r>
            <a:endParaRPr lang="ar-IQ" dirty="0"/>
          </a:p>
        </p:txBody>
      </p:sp>
    </p:spTree>
    <p:extLst>
      <p:ext uri="{BB962C8B-B14F-4D97-AF65-F5344CB8AC3E}">
        <p14:creationId xmlns:p14="http://schemas.microsoft.com/office/powerpoint/2010/main" val="2245600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Tests for identification of emulsion </a:t>
            </a:r>
            <a:r>
              <a:rPr lang="en-US" dirty="0" smtClean="0"/>
              <a:t>type</a:t>
            </a:r>
            <a:endParaRPr lang="ar-IQ" dirty="0"/>
          </a:p>
        </p:txBody>
      </p:sp>
      <p:sp>
        <p:nvSpPr>
          <p:cNvPr id="3" name="Content Placeholder 2"/>
          <p:cNvSpPr>
            <a:spLocks noGrp="1"/>
          </p:cNvSpPr>
          <p:nvPr>
            <p:ph idx="1"/>
          </p:nvPr>
        </p:nvSpPr>
        <p:spPr>
          <a:xfrm>
            <a:off x="304800" y="1600200"/>
            <a:ext cx="8534400" cy="4953000"/>
          </a:xfrm>
        </p:spPr>
        <p:txBody>
          <a:bodyPr>
            <a:normAutofit/>
          </a:bodyPr>
          <a:lstStyle/>
          <a:p>
            <a:pPr marL="0" indent="0" algn="just" rtl="0">
              <a:buNone/>
            </a:pPr>
            <a:r>
              <a:rPr lang="en-US" dirty="0" smtClean="0"/>
              <a:t>1. Miscibility </a:t>
            </a:r>
            <a:r>
              <a:rPr lang="en-US" dirty="0"/>
              <a:t>test: In this test the emulsion is mixed with a liquid that is miscible with the continuous phase. </a:t>
            </a:r>
          </a:p>
          <a:p>
            <a:pPr algn="just" rtl="0"/>
            <a:r>
              <a:rPr lang="en-US" dirty="0"/>
              <a:t>e.g. Dilution of emulsion with water, if no destruction occurs, this indicates its o/w, while if destruction occurs, this means the emulsion is w/o.</a:t>
            </a:r>
          </a:p>
          <a:p>
            <a:pPr marL="0" indent="0" algn="just" rtl="0">
              <a:buNone/>
            </a:pPr>
            <a:r>
              <a:rPr lang="en-US" dirty="0" smtClean="0"/>
              <a:t>2. Conductivity </a:t>
            </a:r>
            <a:r>
              <a:rPr lang="en-US" dirty="0"/>
              <a:t>test: Emulsions with aqueous continuous phase will readily conduct electricity, while emulsions with oily continuous phase will not.</a:t>
            </a:r>
          </a:p>
          <a:p>
            <a:pPr marL="0" indent="0" algn="just" rtl="0">
              <a:buNone/>
            </a:pPr>
            <a:r>
              <a:rPr lang="en-US" dirty="0" smtClean="0"/>
              <a:t>3. Staining </a:t>
            </a:r>
            <a:r>
              <a:rPr lang="en-US" dirty="0"/>
              <a:t>test: In this test we use water soluble dye. If the continuous phase is  colored , this means that the emulsion is o/w emulsion. </a:t>
            </a:r>
          </a:p>
          <a:p>
            <a:pPr algn="just" rtl="0"/>
            <a:endParaRPr lang="ar-IQ" dirty="0"/>
          </a:p>
        </p:txBody>
      </p:sp>
    </p:spTree>
    <p:extLst>
      <p:ext uri="{BB962C8B-B14F-4D97-AF65-F5344CB8AC3E}">
        <p14:creationId xmlns:p14="http://schemas.microsoft.com/office/powerpoint/2010/main" val="88395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pPr rtl="0"/>
            <a:r>
              <a:rPr lang="en-US" sz="4400" dirty="0"/>
              <a:t>Requirement for </a:t>
            </a:r>
            <a:r>
              <a:rPr lang="en-US" sz="4400" dirty="0" smtClean="0"/>
              <a:t>good emulsion</a:t>
            </a:r>
            <a:endParaRPr lang="ar-IQ" sz="4400" dirty="0"/>
          </a:p>
        </p:txBody>
      </p:sp>
      <p:sp>
        <p:nvSpPr>
          <p:cNvPr id="3" name="Content Placeholder 2"/>
          <p:cNvSpPr>
            <a:spLocks noGrp="1"/>
          </p:cNvSpPr>
          <p:nvPr>
            <p:ph idx="1"/>
          </p:nvPr>
        </p:nvSpPr>
        <p:spPr>
          <a:xfrm>
            <a:off x="304800" y="1371600"/>
            <a:ext cx="8534400" cy="5181600"/>
          </a:xfrm>
        </p:spPr>
        <p:txBody>
          <a:bodyPr>
            <a:normAutofit fontScale="92500" lnSpcReduction="10000"/>
          </a:bodyPr>
          <a:lstStyle/>
          <a:p>
            <a:pPr marL="0" indent="0" algn="just" rtl="0">
              <a:buNone/>
            </a:pPr>
            <a:r>
              <a:rPr lang="en-US" dirty="0" smtClean="0"/>
              <a:t>1. All </a:t>
            </a:r>
            <a:r>
              <a:rPr lang="en-US" dirty="0"/>
              <a:t>equipment used must be clean and dry.</a:t>
            </a:r>
          </a:p>
          <a:p>
            <a:pPr marL="0" indent="0" algn="just" rtl="0">
              <a:buNone/>
            </a:pPr>
            <a:r>
              <a:rPr lang="en-US" dirty="0" smtClean="0"/>
              <a:t>2. A </a:t>
            </a:r>
            <a:r>
              <a:rPr lang="en-US" dirty="0"/>
              <a:t>primary emulsion should be prepared first, which is thick, stable emulsion.</a:t>
            </a:r>
          </a:p>
          <a:p>
            <a:pPr marL="0" indent="0" algn="just" rtl="0">
              <a:buNone/>
            </a:pPr>
            <a:r>
              <a:rPr lang="en-US" dirty="0" smtClean="0"/>
              <a:t>3. A </a:t>
            </a:r>
            <a:r>
              <a:rPr lang="en-US" dirty="0"/>
              <a:t>suitable emulsifying agent should be chosen.</a:t>
            </a:r>
          </a:p>
          <a:p>
            <a:pPr marL="0" indent="0" algn="just" rtl="0">
              <a:buNone/>
            </a:pPr>
            <a:r>
              <a:rPr lang="en-US" dirty="0" smtClean="0"/>
              <a:t>4. All </a:t>
            </a:r>
            <a:r>
              <a:rPr lang="en-US" dirty="0"/>
              <a:t>water-soluble components should be dissolved in part of water forming an aqueous phase. Also, all oil soluble components should dissolve in oil phase.</a:t>
            </a:r>
          </a:p>
          <a:p>
            <a:pPr marL="0" indent="0" algn="just" rtl="0">
              <a:buNone/>
            </a:pPr>
            <a:r>
              <a:rPr lang="en-US" dirty="0" smtClean="0"/>
              <a:t>5. If </a:t>
            </a:r>
            <a:r>
              <a:rPr lang="en-US" dirty="0"/>
              <a:t>there is any waxy material or semisolid surfactant, the phases should be warmed and the temperature of the aqueous phase should be 2-3 ºC above that of the oily phase to prevent crystallization of the waxy material which will affect the stability of the emulsion. </a:t>
            </a:r>
          </a:p>
          <a:p>
            <a:pPr marL="0" indent="0" algn="just" rtl="0">
              <a:buNone/>
            </a:pPr>
            <a:r>
              <a:rPr lang="en-US" dirty="0" smtClean="0"/>
              <a:t>6. Additives </a:t>
            </a:r>
            <a:r>
              <a:rPr lang="en-US" dirty="0"/>
              <a:t>– like strong electrolytes may affect the stability of emulsion so these should be added after finishing the primary emulsion to prevent interaction with the emulsifying agent.</a:t>
            </a:r>
          </a:p>
          <a:p>
            <a:pPr algn="just" rtl="0"/>
            <a:endParaRPr lang="ar-IQ" dirty="0"/>
          </a:p>
        </p:txBody>
      </p:sp>
    </p:spTree>
    <p:extLst>
      <p:ext uri="{BB962C8B-B14F-4D97-AF65-F5344CB8AC3E}">
        <p14:creationId xmlns:p14="http://schemas.microsoft.com/office/powerpoint/2010/main" val="3001150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lstStyle/>
          <a:p>
            <a:r>
              <a:rPr lang="en-US" sz="4000" dirty="0"/>
              <a:t>Calculation of primary emulsions:</a:t>
            </a:r>
            <a:endParaRPr lang="ar-IQ" sz="4000" dirty="0"/>
          </a:p>
        </p:txBody>
      </p:sp>
      <p:sp>
        <p:nvSpPr>
          <p:cNvPr id="3" name="Content Placeholder 2"/>
          <p:cNvSpPr>
            <a:spLocks noGrp="1"/>
          </p:cNvSpPr>
          <p:nvPr>
            <p:ph idx="1"/>
          </p:nvPr>
        </p:nvSpPr>
        <p:spPr>
          <a:xfrm>
            <a:off x="457200" y="1066800"/>
            <a:ext cx="8229600" cy="5486400"/>
          </a:xfrm>
        </p:spPr>
        <p:txBody>
          <a:bodyPr/>
          <a:lstStyle/>
          <a:p>
            <a:pPr algn="l" rtl="0"/>
            <a:r>
              <a:rPr lang="en-US" dirty="0"/>
              <a:t>The amount of the emulsifying agent needed for preparation of primary emulsion depend on the type and the amount of the oil present in the prescription. </a:t>
            </a:r>
            <a:endParaRPr lang="en-US" dirty="0" smtClean="0"/>
          </a:p>
          <a:p>
            <a:pPr algn="l" rtl="0"/>
            <a:endParaRPr lang="ar-IQ" dirty="0"/>
          </a:p>
        </p:txBody>
      </p:sp>
      <p:graphicFrame>
        <p:nvGraphicFramePr>
          <p:cNvPr id="4" name="Table 3"/>
          <p:cNvGraphicFramePr>
            <a:graphicFrameLocks noGrp="1"/>
          </p:cNvGraphicFramePr>
          <p:nvPr>
            <p:extLst>
              <p:ext uri="{D42A27DB-BD31-4B8C-83A1-F6EECF244321}">
                <p14:modId xmlns:p14="http://schemas.microsoft.com/office/powerpoint/2010/main" val="100269988"/>
              </p:ext>
            </p:extLst>
          </p:nvPr>
        </p:nvGraphicFramePr>
        <p:xfrm>
          <a:off x="2819400" y="2286000"/>
          <a:ext cx="5412105" cy="3840480"/>
        </p:xfrm>
        <a:graphic>
          <a:graphicData uri="http://schemas.openxmlformats.org/drawingml/2006/table">
            <a:tbl>
              <a:tblPr firstRow="1" firstCol="1" bandRow="1">
                <a:tableStyleId>{5C22544A-7EE6-4342-B048-85BDC9FD1C3A}</a:tableStyleId>
              </a:tblPr>
              <a:tblGrid>
                <a:gridCol w="1804035"/>
                <a:gridCol w="1804035"/>
                <a:gridCol w="1804035"/>
              </a:tblGrid>
              <a:tr h="0">
                <a:tc>
                  <a:txBody>
                    <a:bodyPr/>
                    <a:lstStyle/>
                    <a:p>
                      <a:pPr marL="0" marR="0" algn="ctr">
                        <a:lnSpc>
                          <a:spcPct val="150000"/>
                        </a:lnSpc>
                        <a:spcBef>
                          <a:spcPts val="0"/>
                        </a:spcBef>
                        <a:spcAft>
                          <a:spcPts val="0"/>
                        </a:spcAft>
                      </a:pPr>
                      <a:r>
                        <a:rPr lang="en-US" sz="1400" dirty="0">
                          <a:effectLst/>
                        </a:rPr>
                        <a:t>E.A</a:t>
                      </a:r>
                      <a:endParaRPr lang="en-US" sz="1100" dirty="0">
                        <a:effectLst/>
                        <a:latin typeface="Calibri"/>
                        <a:ea typeface="Calibri"/>
                        <a:cs typeface="Arial"/>
                      </a:endParaRPr>
                    </a:p>
                  </a:txBody>
                  <a:tcPr marL="68580" marR="68580" marT="0" marB="0"/>
                </a:tc>
                <a:tc gridSpan="2">
                  <a:txBody>
                    <a:bodyPr/>
                    <a:lstStyle/>
                    <a:p>
                      <a:pPr marL="0" marR="0" algn="ctr">
                        <a:lnSpc>
                          <a:spcPct val="150000"/>
                        </a:lnSpc>
                        <a:spcBef>
                          <a:spcPts val="0"/>
                        </a:spcBef>
                        <a:spcAft>
                          <a:spcPts val="0"/>
                        </a:spcAft>
                      </a:pPr>
                      <a:r>
                        <a:rPr lang="en-US" sz="1400">
                          <a:effectLst/>
                        </a:rPr>
                        <a:t>Ratio of Oil :Water :E.A.</a:t>
                      </a:r>
                      <a:endParaRPr lang="en-US" sz="1100">
                        <a:effectLst/>
                        <a:latin typeface="Calibri"/>
                        <a:ea typeface="Calibri"/>
                        <a:cs typeface="Arial"/>
                      </a:endParaRPr>
                    </a:p>
                  </a:txBody>
                  <a:tcPr marL="68580" marR="68580" marT="0" marB="0" anchor="ctr"/>
                </a:tc>
                <a:tc hMerge="1">
                  <a:txBody>
                    <a:bodyPr/>
                    <a:lstStyle/>
                    <a:p>
                      <a:pPr rtl="1"/>
                      <a:endParaRPr lang="ar-IQ"/>
                    </a:p>
                  </a:txBody>
                  <a:tcPr/>
                </a:tc>
              </a:tr>
              <a:tr h="0">
                <a:tc rowSpan="3">
                  <a:txBody>
                    <a:bodyPr/>
                    <a:lstStyle/>
                    <a:p>
                      <a:pPr marL="0" marR="0" algn="ctr">
                        <a:lnSpc>
                          <a:spcPct val="150000"/>
                        </a:lnSpc>
                        <a:spcBef>
                          <a:spcPts val="0"/>
                        </a:spcBef>
                        <a:spcAft>
                          <a:spcPts val="0"/>
                        </a:spcAft>
                      </a:pPr>
                      <a:r>
                        <a:rPr lang="en-US" sz="1400" dirty="0">
                          <a:effectLst/>
                        </a:rPr>
                        <a:t> </a:t>
                      </a:r>
                      <a:endParaRPr lang="en-US" sz="1100" dirty="0">
                        <a:effectLst/>
                      </a:endParaRPr>
                    </a:p>
                    <a:p>
                      <a:pPr marL="0" marR="0" algn="ctr">
                        <a:lnSpc>
                          <a:spcPct val="150000"/>
                        </a:lnSpc>
                        <a:spcBef>
                          <a:spcPts val="0"/>
                        </a:spcBef>
                        <a:spcAft>
                          <a:spcPts val="0"/>
                        </a:spcAft>
                      </a:pPr>
                      <a:r>
                        <a:rPr lang="en-US" sz="1400" dirty="0">
                          <a:effectLst/>
                        </a:rPr>
                        <a:t> </a:t>
                      </a:r>
                      <a:endParaRPr lang="en-US" sz="1100" dirty="0">
                        <a:effectLst/>
                      </a:endParaRPr>
                    </a:p>
                    <a:p>
                      <a:pPr marL="0" marR="0" algn="ctr">
                        <a:lnSpc>
                          <a:spcPct val="150000"/>
                        </a:lnSpc>
                        <a:spcBef>
                          <a:spcPts val="0"/>
                        </a:spcBef>
                        <a:spcAft>
                          <a:spcPts val="0"/>
                        </a:spcAft>
                      </a:pPr>
                      <a:r>
                        <a:rPr lang="en-US" sz="1400" dirty="0">
                          <a:effectLst/>
                        </a:rPr>
                        <a:t> </a:t>
                      </a:r>
                      <a:endParaRPr lang="en-US" sz="1100" dirty="0">
                        <a:effectLst/>
                      </a:endParaRPr>
                    </a:p>
                    <a:p>
                      <a:pPr marL="0" marR="0" algn="ctr">
                        <a:lnSpc>
                          <a:spcPct val="150000"/>
                        </a:lnSpc>
                        <a:spcBef>
                          <a:spcPts val="0"/>
                        </a:spcBef>
                        <a:spcAft>
                          <a:spcPts val="0"/>
                        </a:spcAft>
                      </a:pPr>
                      <a:r>
                        <a:rPr lang="en-US" sz="1400" dirty="0">
                          <a:effectLst/>
                        </a:rPr>
                        <a:t> </a:t>
                      </a:r>
                      <a:endParaRPr lang="en-US" sz="1100" dirty="0">
                        <a:effectLst/>
                      </a:endParaRPr>
                    </a:p>
                    <a:p>
                      <a:pPr marL="0" marR="0" algn="ctr">
                        <a:lnSpc>
                          <a:spcPct val="150000"/>
                        </a:lnSpc>
                        <a:spcBef>
                          <a:spcPts val="0"/>
                        </a:spcBef>
                        <a:spcAft>
                          <a:spcPts val="0"/>
                        </a:spcAft>
                      </a:pPr>
                      <a:r>
                        <a:rPr lang="en-US" sz="1400" dirty="0">
                          <a:effectLst/>
                        </a:rPr>
                        <a:t>Acacia </a:t>
                      </a:r>
                      <a:endParaRPr lang="en-US" sz="1100" dirty="0">
                        <a:effectLst/>
                      </a:endParaRPr>
                    </a:p>
                    <a:p>
                      <a:pPr marL="0" marR="0" algn="ctr">
                        <a:lnSpc>
                          <a:spcPct val="150000"/>
                        </a:lnSpc>
                        <a:spcBef>
                          <a:spcPts val="0"/>
                        </a:spcBef>
                        <a:spcAft>
                          <a:spcPts val="0"/>
                        </a:spcAft>
                      </a:pPr>
                      <a:r>
                        <a:rPr lang="en-US" sz="1400" dirty="0">
                          <a:effectLst/>
                        </a:rPr>
                        <a:t> </a:t>
                      </a:r>
                      <a:endParaRPr lang="en-US" sz="1100" dirty="0">
                        <a:effectLst/>
                      </a:endParaRPr>
                    </a:p>
                    <a:p>
                      <a:pPr marL="0" marR="0" algn="ctr">
                        <a:lnSpc>
                          <a:spcPct val="150000"/>
                        </a:lnSpc>
                        <a:spcBef>
                          <a:spcPts val="0"/>
                        </a:spcBef>
                        <a:spcAft>
                          <a:spcPts val="0"/>
                        </a:spcAft>
                      </a:pPr>
                      <a:r>
                        <a:rPr lang="en-US" sz="1400" dirty="0">
                          <a:effectLst/>
                        </a:rPr>
                        <a:t> </a:t>
                      </a:r>
                      <a:endParaRPr lang="en-US" sz="1100" dirty="0">
                        <a:effectLst/>
                      </a:endParaRPr>
                    </a:p>
                    <a:p>
                      <a:pPr marL="0" marR="0" algn="ctr">
                        <a:lnSpc>
                          <a:spcPct val="150000"/>
                        </a:lnSpc>
                        <a:spcBef>
                          <a:spcPts val="0"/>
                        </a:spcBef>
                        <a:spcAft>
                          <a:spcPts val="0"/>
                        </a:spcAft>
                      </a:pPr>
                      <a:r>
                        <a:rPr lang="en-US" sz="1400" dirty="0">
                          <a:effectLst/>
                        </a:rPr>
                        <a:t> </a:t>
                      </a:r>
                      <a:endParaRPr lang="en-US" sz="1100" dirty="0">
                        <a:effectLst/>
                      </a:endParaRPr>
                    </a:p>
                    <a:p>
                      <a:pPr marL="0" marR="0" algn="ctr">
                        <a:lnSpc>
                          <a:spcPct val="150000"/>
                        </a:lnSpc>
                        <a:spcBef>
                          <a:spcPts val="0"/>
                        </a:spcBef>
                        <a:spcAft>
                          <a:spcPts val="0"/>
                        </a:spcAft>
                      </a:pPr>
                      <a:r>
                        <a:rPr lang="en-US" sz="1400" dirty="0" err="1">
                          <a:effectLst/>
                        </a:rPr>
                        <a:t>Tragacanth</a:t>
                      </a:r>
                      <a:endParaRPr lang="en-US" sz="1100" dirty="0">
                        <a:effectLst/>
                      </a:endParaRPr>
                    </a:p>
                    <a:p>
                      <a:pPr marL="0" marR="0" algn="ctr">
                        <a:lnSpc>
                          <a:spcPct val="150000"/>
                        </a:lnSpc>
                        <a:spcBef>
                          <a:spcPts val="0"/>
                        </a:spcBef>
                        <a:spcAft>
                          <a:spcPts val="0"/>
                        </a:spcAft>
                      </a:pPr>
                      <a:r>
                        <a:rPr lang="en-US" sz="1400" dirty="0">
                          <a:effectLst/>
                        </a:rPr>
                        <a:t> </a:t>
                      </a:r>
                      <a:endParaRPr lang="en-US" sz="1100" dirty="0">
                        <a:effectLst/>
                      </a:endParaRPr>
                    </a:p>
                    <a:p>
                      <a:pPr marL="0" marR="0" algn="ctr">
                        <a:lnSpc>
                          <a:spcPct val="150000"/>
                        </a:lnSpc>
                        <a:spcBef>
                          <a:spcPts val="0"/>
                        </a:spcBef>
                        <a:spcAft>
                          <a:spcPts val="0"/>
                        </a:spcAft>
                      </a:pPr>
                      <a:r>
                        <a:rPr lang="en-US" sz="1400" dirty="0">
                          <a:effectLst/>
                        </a:rPr>
                        <a:t> </a:t>
                      </a:r>
                      <a:endParaRPr lang="en-US" sz="1100" dirty="0">
                        <a:effectLst/>
                        <a:latin typeface="Calibri"/>
                        <a:ea typeface="Calibri"/>
                        <a:cs typeface="Arial"/>
                      </a:endParaRPr>
                    </a:p>
                  </a:txBody>
                  <a:tcPr marL="68580" marR="68580" marT="0" marB="0" anchor="ctr"/>
                </a:tc>
                <a:tc>
                  <a:txBody>
                    <a:bodyPr/>
                    <a:lstStyle/>
                    <a:p>
                      <a:pPr marL="0" marR="0" algn="ctr">
                        <a:lnSpc>
                          <a:spcPct val="150000"/>
                        </a:lnSpc>
                        <a:spcBef>
                          <a:spcPts val="0"/>
                        </a:spcBef>
                        <a:spcAft>
                          <a:spcPts val="0"/>
                        </a:spcAft>
                      </a:pPr>
                      <a:r>
                        <a:rPr lang="en-US" sz="1400">
                          <a:effectLst/>
                        </a:rPr>
                        <a:t>Fixed oil except liquid petrolatum and linseed oil</a:t>
                      </a:r>
                      <a:endParaRPr lang="en-US" sz="1100">
                        <a:effectLst/>
                        <a:latin typeface="Calibri"/>
                        <a:ea typeface="Calibri"/>
                        <a:cs typeface="Arial"/>
                      </a:endParaRPr>
                    </a:p>
                  </a:txBody>
                  <a:tcPr marL="68580" marR="68580" marT="0" marB="0" anchor="ctr"/>
                </a:tc>
                <a:tc>
                  <a:txBody>
                    <a:bodyPr/>
                    <a:lstStyle/>
                    <a:p>
                      <a:pPr marL="0" marR="0" algn="ctr">
                        <a:lnSpc>
                          <a:spcPct val="150000"/>
                        </a:lnSpc>
                        <a:spcBef>
                          <a:spcPts val="0"/>
                        </a:spcBef>
                        <a:spcAft>
                          <a:spcPts val="0"/>
                        </a:spcAft>
                      </a:pPr>
                      <a:r>
                        <a:rPr lang="en-US" sz="1400">
                          <a:effectLst/>
                        </a:rPr>
                        <a:t>Volatile oil and liquid petrolatum and linseed oil</a:t>
                      </a:r>
                      <a:endParaRPr lang="en-US" sz="1100">
                        <a:effectLst/>
                        <a:latin typeface="Calibri"/>
                        <a:ea typeface="Calibri"/>
                        <a:cs typeface="Arial"/>
                      </a:endParaRPr>
                    </a:p>
                  </a:txBody>
                  <a:tcPr marL="68580" marR="68580" marT="0" marB="0" anchor="ctr"/>
                </a:tc>
              </a:tr>
              <a:tr h="0">
                <a:tc vMerge="1">
                  <a:txBody>
                    <a:bodyPr/>
                    <a:lstStyle/>
                    <a:p>
                      <a:pPr rtl="1"/>
                      <a:endParaRPr lang="ar-IQ"/>
                    </a:p>
                  </a:txBody>
                  <a:tcPr/>
                </a:tc>
                <a:tc>
                  <a:txBody>
                    <a:bodyPr/>
                    <a:lstStyle/>
                    <a:p>
                      <a:pPr marL="0" marR="0" algn="ctr">
                        <a:lnSpc>
                          <a:spcPct val="150000"/>
                        </a:lnSpc>
                        <a:spcBef>
                          <a:spcPts val="0"/>
                        </a:spcBef>
                        <a:spcAft>
                          <a:spcPts val="0"/>
                        </a:spcAft>
                      </a:pPr>
                      <a:r>
                        <a:rPr lang="en-US" sz="1400">
                          <a:effectLst/>
                        </a:rPr>
                        <a:t>4:2:1</a:t>
                      </a:r>
                      <a:endParaRPr lang="en-US" sz="1100">
                        <a:effectLst/>
                        <a:latin typeface="Calibri"/>
                        <a:ea typeface="Calibri"/>
                        <a:cs typeface="Arial"/>
                      </a:endParaRPr>
                    </a:p>
                  </a:txBody>
                  <a:tcPr marL="68580" marR="68580" marT="0" marB="0" anchor="ctr"/>
                </a:tc>
                <a:tc>
                  <a:txBody>
                    <a:bodyPr/>
                    <a:lstStyle/>
                    <a:p>
                      <a:pPr marL="0" marR="0" algn="ctr">
                        <a:lnSpc>
                          <a:spcPct val="150000"/>
                        </a:lnSpc>
                        <a:spcBef>
                          <a:spcPts val="0"/>
                        </a:spcBef>
                        <a:spcAft>
                          <a:spcPts val="0"/>
                        </a:spcAft>
                      </a:pPr>
                      <a:r>
                        <a:rPr lang="en-US" sz="1400">
                          <a:effectLst/>
                        </a:rPr>
                        <a:t> </a:t>
                      </a:r>
                      <a:endParaRPr lang="en-US" sz="1100">
                        <a:effectLst/>
                      </a:endParaRPr>
                    </a:p>
                    <a:p>
                      <a:pPr marL="0" marR="0" algn="ctr">
                        <a:lnSpc>
                          <a:spcPct val="150000"/>
                        </a:lnSpc>
                        <a:spcBef>
                          <a:spcPts val="0"/>
                        </a:spcBef>
                        <a:spcAft>
                          <a:spcPts val="0"/>
                        </a:spcAft>
                      </a:pPr>
                      <a:r>
                        <a:rPr lang="en-US" sz="1400">
                          <a:effectLst/>
                        </a:rPr>
                        <a:t>3:2:1 or</a:t>
                      </a:r>
                      <a:endParaRPr lang="en-US" sz="1100">
                        <a:effectLst/>
                      </a:endParaRPr>
                    </a:p>
                    <a:p>
                      <a:pPr marL="0" marR="0" algn="ctr">
                        <a:lnSpc>
                          <a:spcPct val="150000"/>
                        </a:lnSpc>
                        <a:spcBef>
                          <a:spcPts val="0"/>
                        </a:spcBef>
                        <a:spcAft>
                          <a:spcPts val="0"/>
                        </a:spcAft>
                      </a:pPr>
                      <a:r>
                        <a:rPr lang="en-US" sz="1400">
                          <a:effectLst/>
                        </a:rPr>
                        <a:t>2:2:1</a:t>
                      </a:r>
                      <a:endParaRPr lang="en-US" sz="1100">
                        <a:effectLst/>
                      </a:endParaRPr>
                    </a:p>
                    <a:p>
                      <a:pPr marL="0" marR="0" algn="ctr">
                        <a:lnSpc>
                          <a:spcPct val="150000"/>
                        </a:lnSpc>
                        <a:spcBef>
                          <a:spcPts val="0"/>
                        </a:spcBef>
                        <a:spcAft>
                          <a:spcPts val="0"/>
                        </a:spcAft>
                      </a:pPr>
                      <a:r>
                        <a:rPr lang="en-US" sz="1400">
                          <a:effectLst/>
                        </a:rPr>
                        <a:t> </a:t>
                      </a:r>
                      <a:endParaRPr lang="en-US" sz="1100">
                        <a:effectLst/>
                        <a:latin typeface="Calibri"/>
                        <a:ea typeface="Calibri"/>
                        <a:cs typeface="Arial"/>
                      </a:endParaRPr>
                    </a:p>
                  </a:txBody>
                  <a:tcPr marL="68580" marR="68580" marT="0" marB="0" anchor="ctr"/>
                </a:tc>
              </a:tr>
              <a:tr h="0">
                <a:tc vMerge="1">
                  <a:txBody>
                    <a:bodyPr/>
                    <a:lstStyle/>
                    <a:p>
                      <a:pPr rtl="1"/>
                      <a:endParaRPr lang="ar-IQ"/>
                    </a:p>
                  </a:txBody>
                  <a:tcPr/>
                </a:tc>
                <a:tc>
                  <a:txBody>
                    <a:bodyPr/>
                    <a:lstStyle/>
                    <a:p>
                      <a:pPr marL="0" marR="0" algn="ctr">
                        <a:lnSpc>
                          <a:spcPct val="150000"/>
                        </a:lnSpc>
                        <a:spcBef>
                          <a:spcPts val="0"/>
                        </a:spcBef>
                        <a:spcAft>
                          <a:spcPts val="0"/>
                        </a:spcAft>
                      </a:pPr>
                      <a:r>
                        <a:rPr lang="en-US" sz="1400">
                          <a:effectLst/>
                        </a:rPr>
                        <a:t>40:20:1</a:t>
                      </a:r>
                      <a:endParaRPr lang="en-US" sz="1100">
                        <a:effectLst/>
                        <a:latin typeface="Calibri"/>
                        <a:ea typeface="Calibri"/>
                        <a:cs typeface="Arial"/>
                      </a:endParaRPr>
                    </a:p>
                  </a:txBody>
                  <a:tcPr marL="68580" marR="68580" marT="0" marB="0" anchor="ctr"/>
                </a:tc>
                <a:tc>
                  <a:txBody>
                    <a:bodyPr/>
                    <a:lstStyle/>
                    <a:p>
                      <a:pPr marL="0" marR="0" algn="ctr">
                        <a:lnSpc>
                          <a:spcPct val="150000"/>
                        </a:lnSpc>
                        <a:spcBef>
                          <a:spcPts val="0"/>
                        </a:spcBef>
                        <a:spcAft>
                          <a:spcPts val="0"/>
                        </a:spcAft>
                      </a:pPr>
                      <a:r>
                        <a:rPr lang="en-US" sz="1400" dirty="0">
                          <a:effectLst/>
                        </a:rPr>
                        <a:t> </a:t>
                      </a:r>
                      <a:endParaRPr lang="en-US" sz="1100" dirty="0">
                        <a:effectLst/>
                      </a:endParaRPr>
                    </a:p>
                    <a:p>
                      <a:pPr marL="0" marR="0" algn="ctr">
                        <a:lnSpc>
                          <a:spcPct val="150000"/>
                        </a:lnSpc>
                        <a:spcBef>
                          <a:spcPts val="0"/>
                        </a:spcBef>
                        <a:spcAft>
                          <a:spcPts val="0"/>
                        </a:spcAft>
                      </a:pPr>
                      <a:r>
                        <a:rPr lang="en-US" sz="1400" dirty="0">
                          <a:effectLst/>
                        </a:rPr>
                        <a:t>30:20:1 or</a:t>
                      </a:r>
                      <a:endParaRPr lang="en-US" sz="1100" dirty="0">
                        <a:effectLst/>
                      </a:endParaRPr>
                    </a:p>
                    <a:p>
                      <a:pPr marL="0" marR="0" algn="ctr">
                        <a:lnSpc>
                          <a:spcPct val="150000"/>
                        </a:lnSpc>
                        <a:spcBef>
                          <a:spcPts val="0"/>
                        </a:spcBef>
                        <a:spcAft>
                          <a:spcPts val="0"/>
                        </a:spcAft>
                      </a:pPr>
                      <a:r>
                        <a:rPr lang="en-US" sz="1400" dirty="0">
                          <a:effectLst/>
                        </a:rPr>
                        <a:t>20:20:1</a:t>
                      </a:r>
                      <a:endParaRPr lang="en-US" sz="1100" dirty="0">
                        <a:effectLst/>
                        <a:latin typeface="Calibri"/>
                        <a:ea typeface="Calibri"/>
                        <a:cs typeface="Arial"/>
                      </a:endParaRPr>
                    </a:p>
                  </a:txBody>
                  <a:tcPr marL="68580" marR="68580" marT="0" marB="0" anchor="ctr"/>
                </a:tc>
              </a:tr>
            </a:tbl>
          </a:graphicData>
        </a:graphic>
      </p:graphicFrame>
    </p:spTree>
    <p:extLst>
      <p:ext uri="{BB962C8B-B14F-4D97-AF65-F5344CB8AC3E}">
        <p14:creationId xmlns:p14="http://schemas.microsoft.com/office/powerpoint/2010/main" val="2272254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400800"/>
          </a:xfrm>
        </p:spPr>
        <p:txBody>
          <a:bodyPr/>
          <a:lstStyle/>
          <a:p>
            <a:pPr algn="just" rtl="0"/>
            <a:r>
              <a:rPr lang="en-US" dirty="0" smtClean="0">
                <a:solidFill>
                  <a:srgbClr val="FF0000"/>
                </a:solidFill>
              </a:rPr>
              <a:t>Note</a:t>
            </a:r>
            <a:r>
              <a:rPr lang="en-US" dirty="0" smtClean="0"/>
              <a:t>: </a:t>
            </a:r>
            <a:r>
              <a:rPr lang="en-US" dirty="0"/>
              <a:t>If more than one oil is to be incorporated, the quantity of E.A for each is calculated separately and the sum of quantities used</a:t>
            </a:r>
            <a:r>
              <a:rPr lang="en-US" dirty="0" smtClean="0"/>
              <a:t>.</a:t>
            </a:r>
          </a:p>
          <a:p>
            <a:pPr algn="just" rtl="0"/>
            <a:r>
              <a:rPr lang="en-US" dirty="0"/>
              <a:t> Examples of volatile :Examples of volatile and fixed oils:</a:t>
            </a:r>
            <a:endParaRPr lang="ar-IQ" dirty="0"/>
          </a:p>
        </p:txBody>
      </p:sp>
      <p:graphicFrame>
        <p:nvGraphicFramePr>
          <p:cNvPr id="5" name="Table 4"/>
          <p:cNvGraphicFramePr>
            <a:graphicFrameLocks noGrp="1"/>
          </p:cNvGraphicFramePr>
          <p:nvPr>
            <p:extLst>
              <p:ext uri="{D42A27DB-BD31-4B8C-83A1-F6EECF244321}">
                <p14:modId xmlns:p14="http://schemas.microsoft.com/office/powerpoint/2010/main" val="4270399022"/>
              </p:ext>
            </p:extLst>
          </p:nvPr>
        </p:nvGraphicFramePr>
        <p:xfrm>
          <a:off x="2438400" y="1828800"/>
          <a:ext cx="4252071" cy="4526280"/>
        </p:xfrm>
        <a:graphic>
          <a:graphicData uri="http://schemas.openxmlformats.org/drawingml/2006/table">
            <a:tbl>
              <a:tblPr firstRow="1" firstCol="1" bandRow="1">
                <a:tableStyleId>{5C22544A-7EE6-4342-B048-85BDC9FD1C3A}</a:tableStyleId>
              </a:tblPr>
              <a:tblGrid>
                <a:gridCol w="1540085"/>
                <a:gridCol w="1210316"/>
                <a:gridCol w="1501670"/>
              </a:tblGrid>
              <a:tr h="502885">
                <a:tc>
                  <a:txBody>
                    <a:bodyPr/>
                    <a:lstStyle/>
                    <a:p>
                      <a:pPr marL="0" marR="0">
                        <a:lnSpc>
                          <a:spcPct val="150000"/>
                        </a:lnSpc>
                        <a:spcBef>
                          <a:spcPts val="0"/>
                        </a:spcBef>
                        <a:spcAft>
                          <a:spcPts val="0"/>
                        </a:spcAft>
                      </a:pPr>
                      <a:r>
                        <a:rPr lang="en-US" sz="1100">
                          <a:effectLst/>
                        </a:rPr>
                        <a:t>Volatile oils (essential oils)</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Fixed oils</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Turpentine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Castor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Clove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Lard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Camphor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Olive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Caraway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Almond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Menthol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Cod liver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Anethol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Theobroma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Orange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Cotton seed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Anise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Linseed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Lemon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Maize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pPr>
                      <a:r>
                        <a:rPr lang="en-US" sz="1100">
                          <a:effectLst/>
                        </a:rPr>
                        <a:t>Rose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Sesame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tabLst>
                          <a:tab pos="638175" algn="l"/>
                        </a:tabLst>
                      </a:pPr>
                      <a:r>
                        <a:rPr lang="en-US" sz="1100">
                          <a:effectLst/>
                        </a:rPr>
                        <a:t>Cinnamon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Sunflower oil</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tabLst>
                          <a:tab pos="638175" algn="l"/>
                        </a:tabLst>
                      </a:pPr>
                      <a:r>
                        <a:rPr lang="en-US" sz="1100">
                          <a:effectLst/>
                        </a:rPr>
                        <a:t>Nutmeg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tabLst>
                          <a:tab pos="638175" algn="l"/>
                        </a:tabLst>
                      </a:pPr>
                      <a:r>
                        <a:rPr lang="en-US" sz="1100">
                          <a:effectLst/>
                        </a:rPr>
                        <a:t>Thyme</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tabLst>
                          <a:tab pos="638175" algn="l"/>
                        </a:tabLst>
                      </a:pPr>
                      <a:r>
                        <a:rPr lang="en-US" sz="1100">
                          <a:effectLst/>
                        </a:rPr>
                        <a:t>Peppermint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tabLst>
                          <a:tab pos="638175" algn="l"/>
                        </a:tabLst>
                      </a:pPr>
                      <a:r>
                        <a:rPr lang="en-US" sz="1100">
                          <a:effectLst/>
                        </a:rPr>
                        <a:t>Sandal wood oil</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r>
              <a:tr h="251442">
                <a:tc>
                  <a:txBody>
                    <a:bodyPr/>
                    <a:lstStyle/>
                    <a:p>
                      <a:pPr marL="0" marR="0">
                        <a:lnSpc>
                          <a:spcPct val="150000"/>
                        </a:lnSpc>
                        <a:spcBef>
                          <a:spcPts val="0"/>
                        </a:spcBef>
                        <a:spcAft>
                          <a:spcPts val="0"/>
                        </a:spcAft>
                        <a:tabLst>
                          <a:tab pos="638175" algn="l"/>
                        </a:tabLst>
                      </a:pPr>
                      <a:r>
                        <a:rPr lang="en-US" sz="1100">
                          <a:effectLst/>
                        </a:rPr>
                        <a:t>Terebene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a:effectLst/>
                        </a:rPr>
                        <a:t> </a:t>
                      </a:r>
                      <a:endParaRPr lang="en-US" sz="900">
                        <a:effectLst/>
                        <a:latin typeface="Calibri"/>
                        <a:ea typeface="Calibri"/>
                        <a:cs typeface="Arial"/>
                      </a:endParaRPr>
                    </a:p>
                  </a:txBody>
                  <a:tcPr marL="53881" marR="53881" marT="0" marB="0"/>
                </a:tc>
                <a:tc>
                  <a:txBody>
                    <a:bodyPr/>
                    <a:lstStyle/>
                    <a:p>
                      <a:pPr marL="0" marR="0">
                        <a:lnSpc>
                          <a:spcPct val="150000"/>
                        </a:lnSpc>
                        <a:spcBef>
                          <a:spcPts val="0"/>
                        </a:spcBef>
                        <a:spcAft>
                          <a:spcPts val="0"/>
                        </a:spcAft>
                      </a:pPr>
                      <a:r>
                        <a:rPr lang="en-US" sz="1100" dirty="0">
                          <a:effectLst/>
                        </a:rPr>
                        <a:t> </a:t>
                      </a:r>
                      <a:endParaRPr lang="en-US" sz="900" dirty="0">
                        <a:effectLst/>
                        <a:latin typeface="Calibri"/>
                        <a:ea typeface="Calibri"/>
                        <a:cs typeface="Arial"/>
                      </a:endParaRPr>
                    </a:p>
                  </a:txBody>
                  <a:tcPr marL="53881" marR="53881" marT="0" marB="0"/>
                </a:tc>
              </a:tr>
            </a:tbl>
          </a:graphicData>
        </a:graphic>
      </p:graphicFrame>
    </p:spTree>
    <p:extLst>
      <p:ext uri="{BB962C8B-B14F-4D97-AF65-F5344CB8AC3E}">
        <p14:creationId xmlns:p14="http://schemas.microsoft.com/office/powerpoint/2010/main" val="4277543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lstStyle/>
          <a:p>
            <a:pPr rtl="0"/>
            <a:r>
              <a:rPr lang="en-US" sz="3600" dirty="0"/>
              <a:t>Methods of preparation of </a:t>
            </a:r>
            <a:r>
              <a:rPr lang="en-US" sz="3600" dirty="0" smtClean="0"/>
              <a:t>emulsions</a:t>
            </a:r>
            <a:endParaRPr lang="ar-IQ" sz="3600" dirty="0"/>
          </a:p>
        </p:txBody>
      </p:sp>
      <p:sp>
        <p:nvSpPr>
          <p:cNvPr id="3" name="Content Placeholder 2"/>
          <p:cNvSpPr>
            <a:spLocks noGrp="1"/>
          </p:cNvSpPr>
          <p:nvPr>
            <p:ph idx="1"/>
          </p:nvPr>
        </p:nvSpPr>
        <p:spPr>
          <a:xfrm>
            <a:off x="457200" y="1524001"/>
            <a:ext cx="8229600" cy="4191000"/>
          </a:xfrm>
        </p:spPr>
        <p:txBody>
          <a:bodyPr>
            <a:normAutofit/>
          </a:bodyPr>
          <a:lstStyle/>
          <a:p>
            <a:pPr marL="0" indent="0" algn="just" rtl="0">
              <a:buNone/>
            </a:pPr>
            <a:r>
              <a:rPr lang="en-US" sz="3600" b="1" dirty="0"/>
              <a:t>A.	Dry gum method </a:t>
            </a:r>
          </a:p>
          <a:p>
            <a:pPr marL="0" indent="0" algn="just" rtl="0">
              <a:buNone/>
            </a:pPr>
            <a:r>
              <a:rPr lang="en-US" sz="3600" b="1" dirty="0"/>
              <a:t>B.	Wet gum method</a:t>
            </a:r>
          </a:p>
          <a:p>
            <a:pPr marL="0" indent="0" algn="just" rtl="0">
              <a:buNone/>
            </a:pPr>
            <a:r>
              <a:rPr lang="en-US" sz="3600" b="1" dirty="0"/>
              <a:t>C.	Nascent soap method</a:t>
            </a:r>
          </a:p>
          <a:p>
            <a:pPr marL="0" indent="0" algn="just" rtl="0">
              <a:buNone/>
            </a:pPr>
            <a:r>
              <a:rPr lang="en-US" sz="3600" b="1" dirty="0"/>
              <a:t>D.	Electrical method (Using electrical homogenizers)</a:t>
            </a:r>
          </a:p>
          <a:p>
            <a:pPr marL="0" indent="0" algn="just" rtl="0">
              <a:buNone/>
            </a:pPr>
            <a:endParaRPr lang="ar-IQ" sz="3600" b="1" dirty="0"/>
          </a:p>
        </p:txBody>
      </p:sp>
    </p:spTree>
    <p:extLst>
      <p:ext uri="{BB962C8B-B14F-4D97-AF65-F5344CB8AC3E}">
        <p14:creationId xmlns:p14="http://schemas.microsoft.com/office/powerpoint/2010/main" val="1841432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109</TotalTime>
  <Words>1922</Words>
  <Application>Microsoft Office PowerPoint</Application>
  <PresentationFormat>On-screen Show (4:3)</PresentationFormat>
  <Paragraphs>334</Paragraphs>
  <Slides>29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Calibri</vt:lpstr>
      <vt:lpstr>Century Gothic</vt:lpstr>
      <vt:lpstr>Courier New</vt:lpstr>
      <vt:lpstr>Palatino Linotype</vt:lpstr>
      <vt:lpstr>Tahoma</vt:lpstr>
      <vt:lpstr>Times New Roman</vt:lpstr>
      <vt:lpstr>Executive</vt:lpstr>
      <vt:lpstr> EMULSIONS </vt:lpstr>
      <vt:lpstr>EMULSIONS</vt:lpstr>
      <vt:lpstr>Types of emulsions:</vt:lpstr>
      <vt:lpstr>Factors that affect the type of emulsions:</vt:lpstr>
      <vt:lpstr>Tests for identification of emulsion type</vt:lpstr>
      <vt:lpstr>Requirement for good emulsion</vt:lpstr>
      <vt:lpstr>Calculation of primary emulsions:</vt:lpstr>
      <vt:lpstr>PowerPoint Presentation</vt:lpstr>
      <vt:lpstr>Methods of preparation of emulsions</vt:lpstr>
      <vt:lpstr>Dry gum method</vt:lpstr>
      <vt:lpstr>Wet gum method</vt:lpstr>
      <vt:lpstr>Differences between wet and dry gum method</vt:lpstr>
      <vt:lpstr>Nascent soap method (Bottle method)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HLB System </vt:lpstr>
      <vt:lpstr>Required HLB</vt:lpstr>
      <vt:lpstr>PowerPoint Presentation</vt:lpstr>
      <vt:lpstr>PowerPoint Presentation</vt:lpstr>
      <vt:lpstr>PowerPoint Presentation</vt:lpstr>
      <vt:lpstr>PowerPoint Presentation</vt:lpstr>
      <vt:lpstr>Thank You</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EMULSIONS</dc:title>
  <dc:creator>ali</dc:creator>
  <cp:lastModifiedBy>hp</cp:lastModifiedBy>
  <cp:revision>97</cp:revision>
  <dcterms:created xsi:type="dcterms:W3CDTF">2018-02-09T20:33:14Z</dcterms:created>
  <dcterms:modified xsi:type="dcterms:W3CDTF">2020-11-02T22:25:24Z</dcterms:modified>
</cp:coreProperties>
</file>