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304" r:id="rId6"/>
    <p:sldId id="260" r:id="rId7"/>
    <p:sldId id="302" r:id="rId8"/>
    <p:sldId id="268" r:id="rId9"/>
    <p:sldId id="285" r:id="rId10"/>
    <p:sldId id="270" r:id="rId11"/>
    <p:sldId id="305" r:id="rId1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964E1EB-0F8E-4D14-8F90-F04CE78287EB}" type="datetimeFigureOut">
              <a:rPr lang="ar-IQ" smtClean="0"/>
              <a:t>18/03/1442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1649619-ABE2-4F8E-8BB9-E2378487EE9B}" type="slidenum">
              <a:rPr lang="ar-IQ" smtClean="0"/>
              <a:t>‹#›</a:t>
            </a:fld>
            <a:endParaRPr lang="ar-IQ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09800"/>
            <a:ext cx="6777318" cy="1731982"/>
          </a:xfrm>
        </p:spPr>
        <p:txBody>
          <a:bodyPr/>
          <a:lstStyle/>
          <a:p>
            <a:pPr rtl="0"/>
            <a:r>
              <a:rPr lang="ar-IQ" b="1" dirty="0" smtClean="0">
                <a:effectLst/>
                <a:latin typeface="Times New Roman"/>
                <a:ea typeface="Calibri"/>
              </a:rPr>
              <a:t/>
            </a:r>
            <a:br>
              <a:rPr lang="ar-IQ" b="1" dirty="0" smtClean="0">
                <a:effectLst/>
                <a:latin typeface="Times New Roman"/>
                <a:ea typeface="Calibri"/>
              </a:rPr>
            </a:br>
            <a:r>
              <a:rPr lang="en-US" b="1" smtClean="0">
                <a:effectLst/>
                <a:latin typeface="Times New Roman"/>
                <a:ea typeface="Calibri"/>
              </a:rPr>
              <a:t>Suppositories</a:t>
            </a:r>
            <a:br>
              <a:rPr lang="en-US" b="1" smtClean="0">
                <a:effectLst/>
                <a:latin typeface="Times New Roman"/>
                <a:ea typeface="Calibri"/>
              </a:rPr>
            </a:br>
            <a:r>
              <a:rPr lang="en-US" b="1" smtClean="0">
                <a:effectLst/>
                <a:latin typeface="Times New Roman"/>
                <a:ea typeface="Calibri"/>
              </a:rPr>
              <a:t>part 1</a:t>
            </a:r>
            <a:r>
              <a:rPr lang="en-US" b="1" dirty="0" smtClean="0">
                <a:effectLst/>
                <a:latin typeface="Times New Roman"/>
                <a:ea typeface="Calibri"/>
              </a:rPr>
              <a:t/>
            </a:r>
            <a:br>
              <a:rPr lang="en-US" b="1" dirty="0" smtClean="0">
                <a:effectLst/>
                <a:latin typeface="Times New Roman"/>
                <a:ea typeface="Calibri"/>
              </a:rPr>
            </a:br>
            <a:endParaRPr lang="ar-IQ" sz="2400" dirty="0"/>
          </a:p>
        </p:txBody>
      </p:sp>
      <p:pic>
        <p:nvPicPr>
          <p:cNvPr id="3" name="Picture 2" descr="download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3924782"/>
            <a:ext cx="49530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706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 marL="0" indent="0" algn="l" rtl="0">
              <a:buNone/>
            </a:pPr>
            <a:r>
              <a:rPr lang="en-US" b="1" dirty="0"/>
              <a:t>Rx </a:t>
            </a:r>
          </a:p>
          <a:p>
            <a:pPr marL="0" indent="0" algn="l" rtl="0">
              <a:buNone/>
            </a:pPr>
            <a:r>
              <a:rPr lang="en-US" b="1" dirty="0"/>
              <a:t>Bismuth </a:t>
            </a:r>
            <a:r>
              <a:rPr lang="en-US" b="1" dirty="0" err="1"/>
              <a:t>subgallate</a:t>
            </a:r>
            <a:r>
              <a:rPr lang="en-US" b="1" dirty="0"/>
              <a:t>                    300 </a:t>
            </a:r>
          </a:p>
          <a:p>
            <a:pPr marL="0" indent="0" algn="l" rtl="0">
              <a:buNone/>
            </a:pPr>
            <a:r>
              <a:rPr lang="en-US" b="1" dirty="0"/>
              <a:t>Cocoa butter                  </a:t>
            </a:r>
            <a:r>
              <a:rPr lang="en-US" b="1" dirty="0" smtClean="0"/>
              <a:t>            </a:t>
            </a:r>
            <a:r>
              <a:rPr lang="en-US" b="1" dirty="0" err="1" smtClean="0"/>
              <a:t>q.s</a:t>
            </a:r>
            <a:r>
              <a:rPr lang="en-US" b="1" dirty="0" smtClean="0"/>
              <a:t> </a:t>
            </a:r>
            <a:endParaRPr lang="en-US" b="1" dirty="0"/>
          </a:p>
          <a:p>
            <a:pPr marL="0" indent="0" algn="l" rtl="0">
              <a:buNone/>
            </a:pPr>
            <a:r>
              <a:rPr lang="en-US" b="1" dirty="0"/>
              <a:t>Ft. supp.</a:t>
            </a:r>
          </a:p>
          <a:p>
            <a:pPr marL="0" indent="0" algn="l" rtl="0">
              <a:buNone/>
            </a:pPr>
            <a:r>
              <a:rPr lang="en-US" b="1" dirty="0"/>
              <a:t>Mitt.                     6 supp. Using 1g </a:t>
            </a:r>
            <a:r>
              <a:rPr lang="en-US" b="1" dirty="0" smtClean="0"/>
              <a:t>mold </a:t>
            </a:r>
            <a:endParaRPr lang="en-US" b="1" dirty="0"/>
          </a:p>
          <a:p>
            <a:pPr marL="0" indent="0" algn="l" rtl="0">
              <a:buNone/>
            </a:pPr>
            <a:r>
              <a:rPr lang="en-US" b="1" dirty="0"/>
              <a:t> </a:t>
            </a:r>
            <a:endParaRPr lang="en-US" b="1" dirty="0" smtClean="0"/>
          </a:p>
          <a:p>
            <a:pPr marL="0" indent="0" algn="l" rtl="0">
              <a:buNone/>
            </a:pPr>
            <a:r>
              <a:rPr lang="en-US" b="1" dirty="0" smtClean="0"/>
              <a:t>Calculations</a:t>
            </a:r>
            <a:r>
              <a:rPr lang="en-US" b="1" dirty="0"/>
              <a:t>:</a:t>
            </a:r>
          </a:p>
          <a:p>
            <a:pPr marL="0" indent="0" algn="l" rtl="0">
              <a:buNone/>
            </a:pPr>
            <a:r>
              <a:rPr lang="en-US" b="1" dirty="0"/>
              <a:t>   </a:t>
            </a:r>
            <a:r>
              <a:rPr lang="en-US" dirty="0"/>
              <a:t>To allow for unavoidable wastage calculate for  eight suppositories.</a:t>
            </a:r>
          </a:p>
          <a:p>
            <a:pPr marL="0" indent="0" algn="l" rtl="0">
              <a:buNone/>
            </a:pPr>
            <a:r>
              <a:rPr lang="en-US" dirty="0"/>
              <a:t>    DV of bismuth </a:t>
            </a:r>
            <a:r>
              <a:rPr lang="en-US" dirty="0" err="1"/>
              <a:t>subgallate</a:t>
            </a:r>
            <a:r>
              <a:rPr lang="en-US" dirty="0"/>
              <a:t> = 2.7   </a:t>
            </a:r>
          </a:p>
          <a:p>
            <a:pPr marL="0" indent="0" algn="l" rtl="0">
              <a:buNone/>
            </a:pPr>
            <a:r>
              <a:rPr lang="en-US" dirty="0"/>
              <a:t>    </a:t>
            </a:r>
            <a:r>
              <a:rPr lang="en-US" dirty="0" smtClean="0"/>
              <a:t>bismuth </a:t>
            </a:r>
            <a:r>
              <a:rPr lang="en-US" dirty="0" err="1"/>
              <a:t>subgallate</a:t>
            </a:r>
            <a:r>
              <a:rPr lang="en-US" dirty="0"/>
              <a:t> = 8 ☓ 300 mg = 2.4 </a:t>
            </a:r>
          </a:p>
          <a:p>
            <a:pPr marL="0" indent="0" algn="l" rtl="0">
              <a:buNone/>
            </a:pPr>
            <a:r>
              <a:rPr lang="en-US" dirty="0"/>
              <a:t>   2.4 g /2.7 = 0.89 g displaced base</a:t>
            </a:r>
          </a:p>
          <a:p>
            <a:pPr marL="0" indent="0" algn="l" rtl="0">
              <a:buNone/>
            </a:pPr>
            <a:r>
              <a:rPr lang="en-US" dirty="0"/>
              <a:t>   The weight of base required to prepare eight </a:t>
            </a:r>
            <a:r>
              <a:rPr lang="en-US" dirty="0" err="1"/>
              <a:t>unmedicated</a:t>
            </a:r>
            <a:r>
              <a:rPr lang="en-US" dirty="0"/>
              <a:t> suppositories                       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8 </a:t>
            </a:r>
            <a:r>
              <a:rPr lang="en-US" dirty="0"/>
              <a:t>☓ 1g = 8 g </a:t>
            </a:r>
          </a:p>
          <a:p>
            <a:pPr marL="0" indent="0" algn="l" rtl="0">
              <a:buNone/>
            </a:pPr>
            <a:r>
              <a:rPr lang="en-US" dirty="0"/>
              <a:t>  Therefore, weight of base required for medicated suppositories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8 </a:t>
            </a:r>
            <a:r>
              <a:rPr lang="en-US" dirty="0"/>
              <a:t>– 0.89 =7.21</a:t>
            </a:r>
          </a:p>
        </p:txBody>
      </p:sp>
    </p:spTree>
    <p:extLst>
      <p:ext uri="{BB962C8B-B14F-4D97-AF65-F5344CB8AC3E}">
        <p14:creationId xmlns:p14="http://schemas.microsoft.com/office/powerpoint/2010/main" val="854608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9671" y="2967335"/>
            <a:ext cx="532466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Thank You</a:t>
            </a:r>
            <a:endParaRPr lang="en-US" sz="8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263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b="1" dirty="0">
                <a:effectLst/>
              </a:rPr>
              <a:t>Suppositories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4373563"/>
          </a:xfrm>
        </p:spPr>
        <p:txBody>
          <a:bodyPr>
            <a:normAutofit lnSpcReduction="10000"/>
          </a:bodyPr>
          <a:lstStyle/>
          <a:p>
            <a:pPr algn="just" rtl="0"/>
            <a:r>
              <a:rPr lang="en-US" sz="2800" dirty="0"/>
              <a:t>Are solid dosage form intended for insertion </a:t>
            </a:r>
            <a:r>
              <a:rPr lang="en-US" sz="2800" dirty="0" smtClean="0"/>
              <a:t>into </a:t>
            </a:r>
            <a:r>
              <a:rPr lang="en-US" sz="2800" dirty="0"/>
              <a:t>vaginal or rectal </a:t>
            </a:r>
            <a:r>
              <a:rPr lang="en-US" sz="2800" dirty="0" smtClean="0"/>
              <a:t>cavities </a:t>
            </a:r>
            <a:r>
              <a:rPr lang="en-US" sz="2800" dirty="0"/>
              <a:t>where they melt, soften or dissolve and exert localized or systemic effects. </a:t>
            </a:r>
            <a:endParaRPr lang="en-US" sz="2800" dirty="0" smtClean="0"/>
          </a:p>
          <a:p>
            <a:pPr algn="just" rtl="0"/>
            <a:r>
              <a:rPr lang="en-US" sz="2800" dirty="0"/>
              <a:t>The shape and size of </a:t>
            </a:r>
            <a:r>
              <a:rPr lang="en-US" sz="2800" dirty="0" smtClean="0"/>
              <a:t>Suppositories must </a:t>
            </a:r>
            <a:r>
              <a:rPr lang="en-US" sz="2800" dirty="0"/>
              <a:t>be such that it is capable of being easily insert into the intended body orifice without causing undue distention, and once inserted, it must be retained for appropriate period.</a:t>
            </a:r>
            <a:endParaRPr lang="ar-IQ" sz="2800" dirty="0"/>
          </a:p>
        </p:txBody>
      </p:sp>
      <p:pic>
        <p:nvPicPr>
          <p:cNvPr id="4" name="Picture 3" descr="collage_suppositori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5105400"/>
            <a:ext cx="76200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0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r>
              <a:rPr lang="en-US" dirty="0" smtClean="0"/>
              <a:t>Types </a:t>
            </a:r>
            <a:r>
              <a:rPr lang="en-US" dirty="0"/>
              <a:t>of suppository </a:t>
            </a:r>
            <a:r>
              <a:rPr lang="en-US" dirty="0" smtClean="0"/>
              <a:t>base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92500" lnSpcReduction="10000"/>
          </a:bodyPr>
          <a:lstStyle/>
          <a:p>
            <a:pPr marL="0" indent="0" algn="just" rtl="0">
              <a:buNone/>
            </a:pPr>
            <a:r>
              <a:rPr lang="en-US" sz="2800" b="1" dirty="0"/>
              <a:t>A-	The fatty bases: </a:t>
            </a:r>
            <a:endParaRPr lang="en-US" sz="2800" b="1" dirty="0" smtClean="0"/>
          </a:p>
          <a:p>
            <a:pPr marL="0" indent="0" algn="just" rtl="0">
              <a:buNone/>
            </a:pPr>
            <a:r>
              <a:rPr lang="en-US" sz="2800" dirty="0" smtClean="0"/>
              <a:t> These bases melt at body temperature and consist of the naturally occurring </a:t>
            </a:r>
            <a:r>
              <a:rPr lang="en-US" sz="2800" dirty="0" err="1" smtClean="0"/>
              <a:t>theobroma</a:t>
            </a:r>
            <a:r>
              <a:rPr lang="en-US" sz="2800" dirty="0" smtClean="0"/>
              <a:t> oil (Cocoa – butter) and synthetic hard fats.</a:t>
            </a:r>
          </a:p>
          <a:p>
            <a:pPr marL="0" indent="0" algn="just" rtl="0">
              <a:buNone/>
            </a:pPr>
            <a:endParaRPr lang="en-US" sz="2800" dirty="0" smtClean="0"/>
          </a:p>
          <a:p>
            <a:pPr marL="0" indent="0" algn="just" rtl="0">
              <a:buNone/>
            </a:pPr>
            <a:r>
              <a:rPr lang="en-US" sz="2800" b="1" dirty="0" smtClean="0"/>
              <a:t>B-</a:t>
            </a:r>
            <a:r>
              <a:rPr lang="en-US" sz="2800" b="1" dirty="0"/>
              <a:t>	Water – soluble and water – miscible bases:   </a:t>
            </a:r>
          </a:p>
          <a:p>
            <a:pPr marL="0" indent="0" algn="just" rtl="0">
              <a:buNone/>
            </a:pPr>
            <a:r>
              <a:rPr lang="en-US" sz="2800" dirty="0" smtClean="0"/>
              <a:t>These </a:t>
            </a:r>
            <a:r>
              <a:rPr lang="en-US" sz="2800" dirty="0"/>
              <a:t>bases dissolve or disperse in the body fluids. There are two groups of water – soluble bases:</a:t>
            </a:r>
          </a:p>
          <a:p>
            <a:pPr marL="457200" indent="-457200" algn="just" rtl="0">
              <a:buAutoNum type="arabicPeriod"/>
            </a:pPr>
            <a:r>
              <a:rPr lang="en-US" sz="2800" dirty="0" err="1" smtClean="0"/>
              <a:t>Glycero</a:t>
            </a:r>
            <a:r>
              <a:rPr lang="en-US" sz="2800" dirty="0" smtClean="0"/>
              <a:t> </a:t>
            </a:r>
            <a:r>
              <a:rPr lang="en-US" sz="2800" dirty="0"/>
              <a:t>– gelatin bases. </a:t>
            </a:r>
          </a:p>
          <a:p>
            <a:pPr marL="457200" indent="-457200" algn="just" rtl="0">
              <a:buAutoNum type="arabicPeriod"/>
            </a:pPr>
            <a:r>
              <a:rPr lang="en-US" sz="2800" dirty="0" err="1" smtClean="0"/>
              <a:t>Macrogol</a:t>
            </a:r>
            <a:r>
              <a:rPr lang="en-US" sz="2800" dirty="0" smtClean="0"/>
              <a:t> (PEG) bases. </a:t>
            </a:r>
            <a:endParaRPr lang="en-US" sz="2800" dirty="0"/>
          </a:p>
          <a:p>
            <a:pPr marL="0" indent="0" algn="just" rtl="0">
              <a:buNone/>
            </a:pPr>
            <a:endParaRPr lang="en-US" sz="2800" dirty="0"/>
          </a:p>
          <a:p>
            <a:pPr marL="0" indent="0" algn="just" rtl="0">
              <a:buNone/>
            </a:pPr>
            <a:endParaRPr lang="en-US" sz="2800" dirty="0"/>
          </a:p>
          <a:p>
            <a:pPr algn="just" rtl="0"/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2237497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US" sz="4800" dirty="0"/>
              <a:t>Preparation of </a:t>
            </a:r>
            <a:r>
              <a:rPr lang="en-US" sz="4800" dirty="0" smtClean="0"/>
              <a:t>Suppository</a:t>
            </a:r>
            <a:endParaRPr lang="ar-IQ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105400"/>
          </a:xfrm>
        </p:spPr>
        <p:txBody>
          <a:bodyPr>
            <a:normAutofit lnSpcReduction="10000"/>
          </a:bodyPr>
          <a:lstStyle/>
          <a:p>
            <a:pPr marL="0" indent="0" algn="just" rtl="0">
              <a:buNone/>
            </a:pPr>
            <a:r>
              <a:rPr lang="en-US" dirty="0"/>
              <a:t>Suppositories are formulated in different shapes and sizes (usually 1 – 4 g). The suppository consists of a vehicle in which the drug is incorporated and in some cases, additives are co formulated. </a:t>
            </a:r>
          </a:p>
          <a:p>
            <a:pPr marL="0" indent="0" algn="just" rtl="0">
              <a:buNone/>
            </a:pPr>
            <a:r>
              <a:rPr lang="en-US" dirty="0"/>
              <a:t>Suppositories are manufactured by two general methods: </a:t>
            </a:r>
            <a:r>
              <a:rPr lang="en-US" dirty="0" smtClean="0"/>
              <a:t> </a:t>
            </a:r>
            <a:endParaRPr lang="en-US" dirty="0"/>
          </a:p>
          <a:p>
            <a:pPr marL="0" indent="0" algn="just" rtl="0">
              <a:buNone/>
            </a:pPr>
            <a:r>
              <a:rPr lang="en-US" b="1" dirty="0"/>
              <a:t>A-	Fusion method (hot process): </a:t>
            </a:r>
          </a:p>
          <a:p>
            <a:pPr marL="0" indent="0" algn="just" rtl="0">
              <a:buNone/>
            </a:pPr>
            <a:r>
              <a:rPr lang="en-US" dirty="0"/>
              <a:t>The drug is added to the melted base and the mixture allowed cooling after pouring into molds.</a:t>
            </a:r>
          </a:p>
          <a:p>
            <a:pPr marL="0" indent="0" algn="just" rtl="0">
              <a:buNone/>
            </a:pPr>
            <a:r>
              <a:rPr lang="en-US" b="1" dirty="0"/>
              <a:t>B-	Compression method (cold process): </a:t>
            </a:r>
          </a:p>
          <a:p>
            <a:pPr marL="0" indent="0" algn="just" rtl="0">
              <a:buNone/>
            </a:pPr>
            <a:r>
              <a:rPr lang="en-US" dirty="0"/>
              <a:t>The drug is incorporated with </a:t>
            </a:r>
            <a:r>
              <a:rPr lang="en-US"/>
              <a:t>the </a:t>
            </a:r>
            <a:r>
              <a:rPr lang="en-US" smtClean="0"/>
              <a:t>un-melted </a:t>
            </a:r>
            <a:r>
              <a:rPr lang="en-US" dirty="0"/>
              <a:t>base and the resulting mass shaped </a:t>
            </a:r>
            <a:r>
              <a:rPr lang="en-US" dirty="0" smtClean="0"/>
              <a:t>either by </a:t>
            </a:r>
            <a:r>
              <a:rPr lang="en-US" dirty="0"/>
              <a:t>hand or by compression </a:t>
            </a:r>
            <a:r>
              <a:rPr lang="en-US" dirty="0" smtClean="0"/>
              <a:t>force </a:t>
            </a:r>
            <a:r>
              <a:rPr lang="en-US" dirty="0"/>
              <a:t>in a metallic mold. </a:t>
            </a:r>
          </a:p>
        </p:txBody>
      </p:sp>
    </p:spTree>
    <p:extLst>
      <p:ext uri="{BB962C8B-B14F-4D97-AF65-F5344CB8AC3E}">
        <p14:creationId xmlns:p14="http://schemas.microsoft.com/office/powerpoint/2010/main" val="2245600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Manufacturing Suppositories</a:t>
            </a:r>
            <a:endParaRPr lang="en-US" dirty="0"/>
          </a:p>
        </p:txBody>
      </p:sp>
      <p:pic>
        <p:nvPicPr>
          <p:cNvPr id="5" name="Content Placeholder 4" descr="images (8)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381000" y="1600200"/>
            <a:ext cx="4038600" cy="4800600"/>
          </a:xfrm>
          <a:prstGeom prst="rect">
            <a:avLst/>
          </a:prstGeom>
        </p:spPr>
      </p:pic>
      <p:pic>
        <p:nvPicPr>
          <p:cNvPr id="6" name="Content Placeholder 5" descr="images (6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876800" y="1676400"/>
            <a:ext cx="3733800" cy="2209800"/>
          </a:xfrm>
        </p:spPr>
      </p:pic>
      <p:pic>
        <p:nvPicPr>
          <p:cNvPr id="7" name="Picture 6" descr="images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76800" y="4114800"/>
            <a:ext cx="37338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04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/>
              <a:t>Mold </a:t>
            </a:r>
            <a:r>
              <a:rPr lang="en-US" dirty="0" smtClean="0"/>
              <a:t>calibration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953000"/>
          </a:xfrm>
        </p:spPr>
        <p:txBody>
          <a:bodyPr>
            <a:noAutofit/>
          </a:bodyPr>
          <a:lstStyle/>
          <a:p>
            <a:pPr marL="0" indent="0" algn="just" rtl="0">
              <a:buNone/>
            </a:pPr>
            <a:endParaRPr lang="en-US" sz="3200" dirty="0" smtClean="0"/>
          </a:p>
          <a:p>
            <a:pPr algn="just" rtl="0"/>
            <a:r>
              <a:rPr lang="en-US" sz="2800" dirty="0"/>
              <a:t>The mold is generally made of melt in two halves which are clamped together with a screw. </a:t>
            </a:r>
          </a:p>
          <a:p>
            <a:pPr algn="just" rtl="0"/>
            <a:r>
              <a:rPr lang="en-US" sz="2800" dirty="0"/>
              <a:t>The capacity of the mold is confirmed by filling the mold with the chosen base. The weight of the perfect products is taken and a mean weight calculated. This value is the calibration value of the mold for that particular base. </a:t>
            </a:r>
          </a:p>
          <a:p>
            <a:pPr algn="just" rtl="0"/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88395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collage_molds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16" y="0"/>
            <a:ext cx="9125674" cy="3194613"/>
          </a:xfrm>
          <a:prstGeom prst="rect">
            <a:avLst/>
          </a:prstGeom>
        </p:spPr>
      </p:pic>
      <p:pic>
        <p:nvPicPr>
          <p:cNvPr id="5" name="Content Placeholder 3" descr="Suppository-Pessary-Moulds-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6200" y="3581400"/>
            <a:ext cx="6629400" cy="3154363"/>
          </a:xfrm>
        </p:spPr>
      </p:pic>
      <p:pic>
        <p:nvPicPr>
          <p:cNvPr id="6" name="Content Placeholder 5" descr="pack-suppo-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0" y="4800600"/>
            <a:ext cx="2275390" cy="2076691"/>
          </a:xfrm>
          <a:prstGeom prst="rect">
            <a:avLst/>
          </a:prstGeom>
        </p:spPr>
      </p:pic>
      <p:pic>
        <p:nvPicPr>
          <p:cNvPr id="8" name="Content Placeholder 4" descr="images (4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58000" y="3194612"/>
            <a:ext cx="2267674" cy="1529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92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rtl="0"/>
            <a:r>
              <a:rPr lang="en-US" sz="3600" dirty="0"/>
              <a:t>Displacement value (DVs) </a:t>
            </a:r>
            <a:endParaRPr lang="ar-IQ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9600"/>
          </a:xfrm>
        </p:spPr>
        <p:txBody>
          <a:bodyPr>
            <a:normAutofit/>
          </a:bodyPr>
          <a:lstStyle/>
          <a:p>
            <a:pPr algn="just" rtl="0"/>
            <a:r>
              <a:rPr lang="en-US" sz="2800" dirty="0"/>
              <a:t>The volume of a suppository from a particular </a:t>
            </a:r>
            <a:r>
              <a:rPr lang="en-US" sz="2800" dirty="0" smtClean="0"/>
              <a:t>mold </a:t>
            </a:r>
            <a:r>
              <a:rPr lang="en-US" sz="2800" dirty="0"/>
              <a:t>is uniform but its weight will vary because the density of the medicaments usually differs from the density of the base.</a:t>
            </a:r>
          </a:p>
          <a:p>
            <a:pPr algn="just" rtl="0"/>
            <a:r>
              <a:rPr lang="en-US" sz="2800" dirty="0" smtClean="0"/>
              <a:t>The </a:t>
            </a:r>
            <a:r>
              <a:rPr lang="en-US" sz="2800" dirty="0"/>
              <a:t>displacement value of a drug is the number of parts by weight of drug which displaces one part weight of the base </a:t>
            </a:r>
          </a:p>
          <a:p>
            <a:pPr algn="just" rt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3207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458200" cy="6096000"/>
          </a:xfrm>
        </p:spPr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US" b="1" dirty="0"/>
              <a:t>To calculate the DV of a drug:   </a:t>
            </a:r>
          </a:p>
          <a:p>
            <a:pPr marL="0" indent="0" algn="l" rtl="0">
              <a:buNone/>
            </a:pPr>
            <a:r>
              <a:rPr lang="en-US" b="1" dirty="0"/>
              <a:t>   A batch of </a:t>
            </a:r>
            <a:r>
              <a:rPr lang="en-US" b="1" dirty="0" err="1"/>
              <a:t>unmedicated</a:t>
            </a:r>
            <a:r>
              <a:rPr lang="en-US" b="1" dirty="0"/>
              <a:t>  suppositories is prepared and the products weighed.</a:t>
            </a:r>
          </a:p>
          <a:p>
            <a:pPr marL="0" indent="0" algn="l" rtl="0">
              <a:buNone/>
            </a:pPr>
            <a:r>
              <a:rPr lang="en-US" b="1" dirty="0"/>
              <a:t>   A batch of </a:t>
            </a:r>
            <a:r>
              <a:rPr lang="en-US" b="1" dirty="0" err="1"/>
              <a:t>unmedicated</a:t>
            </a:r>
            <a:r>
              <a:rPr lang="en-US" b="1" dirty="0"/>
              <a:t>  suppositories containing a </a:t>
            </a:r>
            <a:r>
              <a:rPr lang="en-US" b="1" dirty="0" smtClean="0"/>
              <a:t>known </a:t>
            </a:r>
            <a:r>
              <a:rPr lang="en-US" b="1" dirty="0"/>
              <a:t>concentration of the required drug is </a:t>
            </a:r>
            <a:r>
              <a:rPr lang="en-US" b="1" dirty="0" smtClean="0"/>
              <a:t>prepared </a:t>
            </a:r>
            <a:r>
              <a:rPr lang="en-US" b="1" dirty="0"/>
              <a:t>and the products are weighted.</a:t>
            </a:r>
          </a:p>
          <a:p>
            <a:pPr marL="0" indent="0" algn="l" rtl="0">
              <a:buNone/>
            </a:pPr>
            <a:r>
              <a:rPr lang="en-US" b="1" dirty="0"/>
              <a:t>Wight of six </a:t>
            </a:r>
            <a:r>
              <a:rPr lang="en-US" b="1" dirty="0" err="1"/>
              <a:t>unmedicated</a:t>
            </a:r>
            <a:r>
              <a:rPr lang="en-US" b="1" dirty="0"/>
              <a:t> suppositories = 6 g </a:t>
            </a:r>
          </a:p>
          <a:p>
            <a:pPr marL="0" indent="0" algn="l" rtl="0">
              <a:buNone/>
            </a:pPr>
            <a:r>
              <a:rPr lang="en-US" b="1" dirty="0"/>
              <a:t>Wight of six </a:t>
            </a:r>
            <a:r>
              <a:rPr lang="en-US" b="1" dirty="0" err="1"/>
              <a:t>unmedicated</a:t>
            </a:r>
            <a:r>
              <a:rPr lang="en-US" b="1" dirty="0"/>
              <a:t> suppositories containing 40 % drug =8.8 g </a:t>
            </a:r>
          </a:p>
          <a:p>
            <a:pPr marL="0" indent="0" algn="l" rtl="0">
              <a:buNone/>
            </a:pPr>
            <a:r>
              <a:rPr lang="en-US" b="1" dirty="0"/>
              <a:t>Wight of base in this = 60 % </a:t>
            </a:r>
          </a:p>
          <a:p>
            <a:pPr marL="0" indent="0" algn="l" rtl="0">
              <a:buNone/>
            </a:pPr>
            <a:r>
              <a:rPr lang="en-US" b="1" dirty="0"/>
              <a:t>                                   = (600 / 100) ☓ 8 = 5.28 g </a:t>
            </a:r>
          </a:p>
          <a:p>
            <a:pPr marL="0" indent="0" algn="l" rtl="0">
              <a:buNone/>
            </a:pPr>
            <a:r>
              <a:rPr lang="en-US" b="1" dirty="0"/>
              <a:t>Weight of drug in suppositories = 40 %</a:t>
            </a:r>
          </a:p>
          <a:p>
            <a:pPr marL="0" indent="0" algn="l" rtl="0">
              <a:buNone/>
            </a:pPr>
            <a:r>
              <a:rPr lang="en-US" b="1" dirty="0"/>
              <a:t>                                                   = (40 / 100) ☓ 8.8 = 3.52 g </a:t>
            </a:r>
          </a:p>
          <a:p>
            <a:pPr marL="0" indent="0" algn="l" rtl="0">
              <a:buNone/>
            </a:pPr>
            <a:r>
              <a:rPr lang="en-US" b="1" dirty="0"/>
              <a:t>Weight of base displaced by drug = 6 – 5.28 = 0.72 g  </a:t>
            </a:r>
          </a:p>
          <a:p>
            <a:pPr marL="0" indent="0" algn="l" rtl="0">
              <a:buNone/>
            </a:pPr>
            <a:r>
              <a:rPr lang="en-US" b="1" dirty="0"/>
              <a:t>If the 0.72 g of drug is displaced by 3.52 of base, then 1 g of base will be   displaced by 3.52 / 0.72 = 4.88 g </a:t>
            </a:r>
          </a:p>
          <a:p>
            <a:pPr marL="0" indent="0" algn="l" rtl="0">
              <a:buNone/>
            </a:pPr>
            <a:r>
              <a:rPr lang="en-US" b="1" dirty="0"/>
              <a:t>Therefore, displacement value of drug = 4.9 </a:t>
            </a:r>
          </a:p>
          <a:p>
            <a:pPr marL="0" indent="0" algn="l" rtl="0">
              <a:buNone/>
            </a:pPr>
            <a:endParaRPr lang="en-US" b="1" dirty="0"/>
          </a:p>
          <a:p>
            <a:pPr marL="0" indent="0" algn="l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269024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233</TotalTime>
  <Words>491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Courier New</vt:lpstr>
      <vt:lpstr>Palatino Linotype</vt:lpstr>
      <vt:lpstr>Tahoma</vt:lpstr>
      <vt:lpstr>Times New Roman</vt:lpstr>
      <vt:lpstr>Executive</vt:lpstr>
      <vt:lpstr> Suppositories part 1 </vt:lpstr>
      <vt:lpstr>Suppositories</vt:lpstr>
      <vt:lpstr>Types of suppository base </vt:lpstr>
      <vt:lpstr>Preparation of Suppository</vt:lpstr>
      <vt:lpstr>Manufacturing Suppositories</vt:lpstr>
      <vt:lpstr>Mold calibration</vt:lpstr>
      <vt:lpstr>PowerPoint Presentation</vt:lpstr>
      <vt:lpstr>Displacement value (DVs) 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EMULSIONS</dc:title>
  <dc:creator>ali</dc:creator>
  <cp:lastModifiedBy>hp</cp:lastModifiedBy>
  <cp:revision>180</cp:revision>
  <dcterms:created xsi:type="dcterms:W3CDTF">2018-02-09T20:33:14Z</dcterms:created>
  <dcterms:modified xsi:type="dcterms:W3CDTF">2020-11-02T22:27:28Z</dcterms:modified>
</cp:coreProperties>
</file>