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72" r:id="rId1"/>
  </p:sldMasterIdLst>
  <p:sldIdLst>
    <p:sldId id="256" r:id="rId2"/>
    <p:sldId id="279" r:id="rId3"/>
    <p:sldId id="282" r:id="rId4"/>
    <p:sldId id="307" r:id="rId5"/>
    <p:sldId id="286" r:id="rId6"/>
    <p:sldId id="306" r:id="rId7"/>
    <p:sldId id="283" r:id="rId8"/>
    <p:sldId id="288" r:id="rId9"/>
    <p:sldId id="289" r:id="rId10"/>
    <p:sldId id="290" r:id="rId11"/>
    <p:sldId id="308" r:id="rId12"/>
    <p:sldId id="291" r:id="rId13"/>
    <p:sldId id="292" r:id="rId14"/>
    <p:sldId id="293" r:id="rId15"/>
    <p:sldId id="294" r:id="rId16"/>
    <p:sldId id="295" r:id="rId17"/>
    <p:sldId id="296" r:id="rId18"/>
    <p:sldId id="297" r:id="rId19"/>
    <p:sldId id="298" r:id="rId20"/>
    <p:sldId id="299" r:id="rId21"/>
    <p:sldId id="300" r:id="rId22"/>
    <p:sldId id="301" r:id="rId23"/>
    <p:sldId id="305" r:id="rId24"/>
  </p:sldIdLst>
  <p:sldSz cx="9144000" cy="6858000" type="screen4x3"/>
  <p:notesSz cx="6858000" cy="9144000"/>
  <p:defaultText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84" d="100"/>
          <a:sy n="84" d="100"/>
        </p:scale>
        <p:origin x="1426" y="77"/>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09601"/>
            <a:ext cx="7772400" cy="4267200"/>
          </a:xfrm>
        </p:spPr>
        <p:txBody>
          <a:bodyPr anchor="b">
            <a:noAutofit/>
          </a:bodyPr>
          <a:lstStyle>
            <a:lvl1pPr>
              <a:lnSpc>
                <a:spcPct val="100000"/>
              </a:lnSpc>
              <a:defRPr sz="8000"/>
            </a:lvl1pPr>
          </a:lstStyle>
          <a:p>
            <a:r>
              <a:rPr lang="en-US" smtClean="0"/>
              <a:t>Click to edit Master title style</a:t>
            </a:r>
            <a:endParaRPr lang="en-US" dirty="0"/>
          </a:p>
        </p:txBody>
      </p:sp>
      <p:sp>
        <p:nvSpPr>
          <p:cNvPr id="3" name="Subtitle 2"/>
          <p:cNvSpPr>
            <a:spLocks noGrp="1"/>
          </p:cNvSpPr>
          <p:nvPr>
            <p:ph type="subTitle" idx="1"/>
          </p:nvPr>
        </p:nvSpPr>
        <p:spPr>
          <a:xfrm>
            <a:off x="1371600" y="4953000"/>
            <a:ext cx="6400800" cy="1219200"/>
          </a:xfrm>
        </p:spPr>
        <p:txBody>
          <a:bodyPr>
            <a:normAutofit/>
          </a:bodyPr>
          <a:lstStyle>
            <a:lvl1pPr marL="0" indent="0" algn="ctr">
              <a:buNone/>
              <a:defRPr sz="2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7" name="Date Placeholder 6"/>
          <p:cNvSpPr>
            <a:spLocks noGrp="1"/>
          </p:cNvSpPr>
          <p:nvPr>
            <p:ph type="dt" sz="half" idx="10"/>
          </p:nvPr>
        </p:nvSpPr>
        <p:spPr/>
        <p:txBody>
          <a:bodyPr/>
          <a:lstStyle/>
          <a:p>
            <a:fld id="{7964E1EB-0F8E-4D14-8F90-F04CE78287EB}" type="datetimeFigureOut">
              <a:rPr lang="ar-IQ" smtClean="0"/>
              <a:pPr/>
              <a:t>18/03/1442</a:t>
            </a:fld>
            <a:endParaRPr lang="ar-IQ"/>
          </a:p>
        </p:txBody>
      </p:sp>
      <p:sp>
        <p:nvSpPr>
          <p:cNvPr id="8" name="Slide Number Placeholder 7"/>
          <p:cNvSpPr>
            <a:spLocks noGrp="1"/>
          </p:cNvSpPr>
          <p:nvPr>
            <p:ph type="sldNum" sz="quarter" idx="11"/>
          </p:nvPr>
        </p:nvSpPr>
        <p:spPr/>
        <p:txBody>
          <a:bodyPr/>
          <a:lstStyle/>
          <a:p>
            <a:fld id="{51649619-ABE2-4F8E-8BB9-E2378487EE9B}" type="slidenum">
              <a:rPr lang="ar-IQ" smtClean="0"/>
              <a:pPr/>
              <a:t>‹#›</a:t>
            </a:fld>
            <a:endParaRPr lang="ar-IQ"/>
          </a:p>
        </p:txBody>
      </p:sp>
      <p:sp>
        <p:nvSpPr>
          <p:cNvPr id="9" name="Footer Placeholder 8"/>
          <p:cNvSpPr>
            <a:spLocks noGrp="1"/>
          </p:cNvSpPr>
          <p:nvPr>
            <p:ph type="ftr" sz="quarter" idx="12"/>
          </p:nvPr>
        </p:nvSpPr>
        <p:spPr/>
        <p:txBody>
          <a:bodyPr/>
          <a:lstStyle/>
          <a:p>
            <a:endParaRPr lang="ar-IQ"/>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964E1EB-0F8E-4D14-8F90-F04CE78287EB}" type="datetimeFigureOut">
              <a:rPr lang="ar-IQ" smtClean="0"/>
              <a:pPr/>
              <a:t>18/03/1442</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51649619-ABE2-4F8E-8BB9-E2378487EE9B}" type="slidenum">
              <a:rPr lang="ar-IQ" smtClean="0"/>
              <a:pPr/>
              <a:t>‹#›</a:t>
            </a:fld>
            <a:endParaRPr lang="ar-IQ"/>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964E1EB-0F8E-4D14-8F90-F04CE78287EB}" type="datetimeFigureOut">
              <a:rPr lang="ar-IQ" smtClean="0"/>
              <a:pPr/>
              <a:t>18/03/1442</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51649619-ABE2-4F8E-8BB9-E2378487EE9B}" type="slidenum">
              <a:rPr lang="ar-IQ" smtClean="0"/>
              <a:pPr/>
              <a:t>‹#›</a:t>
            </a:fld>
            <a:endParaRPr lang="ar-IQ"/>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lvl5pPr>
              <a:defRPr/>
            </a:lvl5pPr>
            <a:lvl6pPr>
              <a:defRPr/>
            </a:lvl6pPr>
            <a:lvl7pPr>
              <a:defRPr/>
            </a:lvl7pPr>
            <a:lvl8pPr>
              <a:defRPr/>
            </a:lvl8pPr>
            <a:lvl9pPr>
              <a:buFont typeface="Arial" pitchFamily="34" charset="0"/>
              <a:buChar cha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4" name="Date Placeholder 3"/>
          <p:cNvSpPr>
            <a:spLocks noGrp="1"/>
          </p:cNvSpPr>
          <p:nvPr>
            <p:ph type="dt" sz="half" idx="10"/>
          </p:nvPr>
        </p:nvSpPr>
        <p:spPr/>
        <p:txBody>
          <a:bodyPr/>
          <a:lstStyle/>
          <a:p>
            <a:fld id="{7964E1EB-0F8E-4D14-8F90-F04CE78287EB}" type="datetimeFigureOut">
              <a:rPr lang="ar-IQ" smtClean="0"/>
              <a:pPr/>
              <a:t>18/03/1442</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51649619-ABE2-4F8E-8BB9-E2378487EE9B}" type="slidenum">
              <a:rPr lang="ar-IQ" smtClean="0"/>
              <a:pPr/>
              <a:t>‹#›</a:t>
            </a:fld>
            <a:endParaRPr lang="ar-IQ"/>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1371600"/>
            <a:ext cx="7772400" cy="2505075"/>
          </a:xfrm>
        </p:spPr>
        <p:txBody>
          <a:bodyPr anchor="b"/>
          <a:lstStyle>
            <a:lvl1pPr algn="ctr" defTabSz="914400" rtl="0" eaLnBrk="1" latinLnBrk="0" hangingPunct="1">
              <a:lnSpc>
                <a:spcPct val="100000"/>
              </a:lnSpc>
              <a:spcBef>
                <a:spcPct val="0"/>
              </a:spcBef>
              <a:buNone/>
              <a:defRPr lang="en-US" sz="4800" kern="1200" dirty="0" smtClean="0">
                <a:solidFill>
                  <a:schemeClr val="tx2"/>
                </a:solidFill>
                <a:effectLst>
                  <a:outerShdw blurRad="63500" dist="38100" dir="5400000" algn="t" rotWithShape="0">
                    <a:prstClr val="black">
                      <a:alpha val="25000"/>
                    </a:prstClr>
                  </a:outerShdw>
                </a:effectLst>
                <a:latin typeface="+mn-lt"/>
                <a:ea typeface="+mj-ea"/>
                <a:cs typeface="+mj-cs"/>
              </a:defRPr>
            </a:lvl1pPr>
          </a:lstStyle>
          <a:p>
            <a:r>
              <a:rPr lang="en-US" smtClean="0"/>
              <a:t>Click to edit Master title style</a:t>
            </a:r>
            <a:endParaRPr lang="en-US" dirty="0"/>
          </a:p>
        </p:txBody>
      </p:sp>
      <p:sp>
        <p:nvSpPr>
          <p:cNvPr id="3" name="Text Placeholder 2"/>
          <p:cNvSpPr>
            <a:spLocks noGrp="1"/>
          </p:cNvSpPr>
          <p:nvPr>
            <p:ph type="body" idx="1"/>
          </p:nvPr>
        </p:nvSpPr>
        <p:spPr>
          <a:xfrm>
            <a:off x="722313" y="4068763"/>
            <a:ext cx="7772400" cy="1131887"/>
          </a:xfrm>
        </p:spPr>
        <p:txBody>
          <a:bodyPr anchor="t"/>
          <a:lstStyle>
            <a:lvl1pPr marL="0" indent="0" algn="ctr">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964E1EB-0F8E-4D14-8F90-F04CE78287EB}" type="datetimeFigureOut">
              <a:rPr lang="ar-IQ" smtClean="0"/>
              <a:pPr/>
              <a:t>18/03/1442</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51649619-ABE2-4F8E-8BB9-E2378487EE9B}" type="slidenum">
              <a:rPr lang="ar-IQ" smtClean="0"/>
              <a:pPr/>
              <a:t>‹#›</a:t>
            </a:fld>
            <a:endParaRPr lang="ar-IQ"/>
          </a:p>
        </p:txBody>
      </p:sp>
      <p:sp>
        <p:nvSpPr>
          <p:cNvPr id="7" name="Oval 6"/>
          <p:cNvSpPr/>
          <p:nvPr/>
        </p:nvSpPr>
        <p:spPr>
          <a:xfrm>
            <a:off x="4495800"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a:off x="4695825"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p:cNvSpPr/>
          <p:nvPr/>
        </p:nvSpPr>
        <p:spPr>
          <a:xfrm>
            <a:off x="4296728"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4" name="Content Placeholder 3"/>
          <p:cNvSpPr>
            <a:spLocks noGrp="1"/>
          </p:cNvSpPr>
          <p:nvPr>
            <p:ph sz="half" idx="2"/>
          </p:nvPr>
        </p:nvSpPr>
        <p:spPr>
          <a:xfrm>
            <a:off x="4648200" y="1600200"/>
            <a:ext cx="4038600" cy="4525963"/>
          </a:xfrm>
        </p:spPr>
        <p:txBody>
          <a:bodyPr/>
          <a:lstStyle>
            <a:lvl1pPr>
              <a:defRPr sz="2400"/>
            </a:lvl1pPr>
            <a:lvl2pPr>
              <a:defRPr sz="16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5" name="Date Placeholder 4"/>
          <p:cNvSpPr>
            <a:spLocks noGrp="1"/>
          </p:cNvSpPr>
          <p:nvPr>
            <p:ph type="dt" sz="half" idx="10"/>
          </p:nvPr>
        </p:nvSpPr>
        <p:spPr/>
        <p:txBody>
          <a:bodyPr/>
          <a:lstStyle/>
          <a:p>
            <a:fld id="{7964E1EB-0F8E-4D14-8F90-F04CE78287EB}" type="datetimeFigureOut">
              <a:rPr lang="ar-IQ" smtClean="0"/>
              <a:pPr/>
              <a:t>18/03/1442</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51649619-ABE2-4F8E-8BB9-E2378487EE9B}" type="slidenum">
              <a:rPr lang="ar-IQ" smtClean="0"/>
              <a:pPr/>
              <a:t>‹#›</a:t>
            </a:fld>
            <a:endParaRPr lang="ar-IQ"/>
          </a:p>
        </p:txBody>
      </p:sp>
      <p:sp>
        <p:nvSpPr>
          <p:cNvPr id="9" name="Content Placeholder 8"/>
          <p:cNvSpPr>
            <a:spLocks noGrp="1"/>
          </p:cNvSpPr>
          <p:nvPr>
            <p:ph sz="quarter" idx="13"/>
          </p:nvPr>
        </p:nvSpPr>
        <p:spPr>
          <a:xfrm>
            <a:off x="365760" y="1600200"/>
            <a:ext cx="4041648" cy="452628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600200"/>
            <a:ext cx="4040188"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5" name="Text Placeholder 4"/>
          <p:cNvSpPr>
            <a:spLocks noGrp="1"/>
          </p:cNvSpPr>
          <p:nvPr>
            <p:ph type="body" sz="quarter" idx="3"/>
          </p:nvPr>
        </p:nvSpPr>
        <p:spPr>
          <a:xfrm>
            <a:off x="4648200" y="1600200"/>
            <a:ext cx="4041775"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7" name="Date Placeholder 6"/>
          <p:cNvSpPr>
            <a:spLocks noGrp="1"/>
          </p:cNvSpPr>
          <p:nvPr>
            <p:ph type="dt" sz="half" idx="10"/>
          </p:nvPr>
        </p:nvSpPr>
        <p:spPr/>
        <p:txBody>
          <a:bodyPr/>
          <a:lstStyle/>
          <a:p>
            <a:fld id="{7964E1EB-0F8E-4D14-8F90-F04CE78287EB}" type="datetimeFigureOut">
              <a:rPr lang="ar-IQ" smtClean="0"/>
              <a:pPr/>
              <a:t>18/03/1442</a:t>
            </a:fld>
            <a:endParaRPr lang="ar-IQ"/>
          </a:p>
        </p:txBody>
      </p:sp>
      <p:sp>
        <p:nvSpPr>
          <p:cNvPr id="8" name="Footer Placeholder 7"/>
          <p:cNvSpPr>
            <a:spLocks noGrp="1"/>
          </p:cNvSpPr>
          <p:nvPr>
            <p:ph type="ftr" sz="quarter" idx="11"/>
          </p:nvPr>
        </p:nvSpPr>
        <p:spPr/>
        <p:txBody>
          <a:bodyPr/>
          <a:lstStyle/>
          <a:p>
            <a:endParaRPr lang="ar-IQ"/>
          </a:p>
        </p:txBody>
      </p:sp>
      <p:sp>
        <p:nvSpPr>
          <p:cNvPr id="9" name="Slide Number Placeholder 8"/>
          <p:cNvSpPr>
            <a:spLocks noGrp="1"/>
          </p:cNvSpPr>
          <p:nvPr>
            <p:ph type="sldNum" sz="quarter" idx="12"/>
          </p:nvPr>
        </p:nvSpPr>
        <p:spPr/>
        <p:txBody>
          <a:bodyPr/>
          <a:lstStyle/>
          <a:p>
            <a:fld id="{51649619-ABE2-4F8E-8BB9-E2378487EE9B}" type="slidenum">
              <a:rPr lang="ar-IQ" smtClean="0"/>
              <a:pPr/>
              <a:t>‹#›</a:t>
            </a:fld>
            <a:endParaRPr lang="ar-IQ"/>
          </a:p>
        </p:txBody>
      </p:sp>
      <p:sp>
        <p:nvSpPr>
          <p:cNvPr id="11" name="Content Placeholder 10"/>
          <p:cNvSpPr>
            <a:spLocks noGrp="1"/>
          </p:cNvSpPr>
          <p:nvPr>
            <p:ph sz="quarter" idx="13"/>
          </p:nvPr>
        </p:nvSpPr>
        <p:spPr>
          <a:xfrm>
            <a:off x="457200" y="2212848"/>
            <a:ext cx="4041648" cy="391363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Content Placeholder 12"/>
          <p:cNvSpPr>
            <a:spLocks noGrp="1"/>
          </p:cNvSpPr>
          <p:nvPr>
            <p:ph sz="quarter" idx="14"/>
          </p:nvPr>
        </p:nvSpPr>
        <p:spPr>
          <a:xfrm>
            <a:off x="4672584" y="2212848"/>
            <a:ext cx="4041648" cy="391318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7964E1EB-0F8E-4D14-8F90-F04CE78287EB}" type="datetimeFigureOut">
              <a:rPr lang="ar-IQ" smtClean="0"/>
              <a:pPr/>
              <a:t>18/03/1442</a:t>
            </a:fld>
            <a:endParaRPr lang="ar-IQ"/>
          </a:p>
        </p:txBody>
      </p:sp>
      <p:sp>
        <p:nvSpPr>
          <p:cNvPr id="4" name="Footer Placeholder 3"/>
          <p:cNvSpPr>
            <a:spLocks noGrp="1"/>
          </p:cNvSpPr>
          <p:nvPr>
            <p:ph type="ftr" sz="quarter" idx="11"/>
          </p:nvPr>
        </p:nvSpPr>
        <p:spPr/>
        <p:txBody>
          <a:bodyPr/>
          <a:lstStyle/>
          <a:p>
            <a:endParaRPr lang="ar-IQ"/>
          </a:p>
        </p:txBody>
      </p:sp>
      <p:sp>
        <p:nvSpPr>
          <p:cNvPr id="5" name="Slide Number Placeholder 4"/>
          <p:cNvSpPr>
            <a:spLocks noGrp="1"/>
          </p:cNvSpPr>
          <p:nvPr>
            <p:ph type="sldNum" sz="quarter" idx="12"/>
          </p:nvPr>
        </p:nvSpPr>
        <p:spPr/>
        <p:txBody>
          <a:bodyPr/>
          <a:lstStyle/>
          <a:p>
            <a:fld id="{51649619-ABE2-4F8E-8BB9-E2378487EE9B}" type="slidenum">
              <a:rPr lang="ar-IQ" smtClean="0"/>
              <a:pPr/>
              <a:t>‹#›</a:t>
            </a:fld>
            <a:endParaRPr lang="ar-IQ"/>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964E1EB-0F8E-4D14-8F90-F04CE78287EB}" type="datetimeFigureOut">
              <a:rPr lang="ar-IQ" smtClean="0"/>
              <a:pPr/>
              <a:t>18/03/1442</a:t>
            </a:fld>
            <a:endParaRPr lang="ar-IQ"/>
          </a:p>
        </p:txBody>
      </p:sp>
      <p:sp>
        <p:nvSpPr>
          <p:cNvPr id="3" name="Footer Placeholder 2"/>
          <p:cNvSpPr>
            <a:spLocks noGrp="1"/>
          </p:cNvSpPr>
          <p:nvPr>
            <p:ph type="ftr" sz="quarter" idx="11"/>
          </p:nvPr>
        </p:nvSpPr>
        <p:spPr/>
        <p:txBody>
          <a:bodyPr/>
          <a:lstStyle/>
          <a:p>
            <a:endParaRPr lang="ar-IQ"/>
          </a:p>
        </p:txBody>
      </p:sp>
      <p:sp>
        <p:nvSpPr>
          <p:cNvPr id="4" name="Slide Number Placeholder 3"/>
          <p:cNvSpPr>
            <a:spLocks noGrp="1"/>
          </p:cNvSpPr>
          <p:nvPr>
            <p:ph type="sldNum" sz="quarter" idx="12"/>
          </p:nvPr>
        </p:nvSpPr>
        <p:spPr/>
        <p:txBody>
          <a:bodyPr/>
          <a:lstStyle/>
          <a:p>
            <a:fld id="{51649619-ABE2-4F8E-8BB9-E2378487EE9B}" type="slidenum">
              <a:rPr lang="ar-IQ" smtClean="0"/>
              <a:pPr/>
              <a:t>‹#›</a:t>
            </a:fld>
            <a:endParaRPr lang="ar-IQ"/>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907087" y="266700"/>
            <a:ext cx="3008313" cy="2095500"/>
          </a:xfrm>
        </p:spPr>
        <p:txBody>
          <a:bodyPr anchor="b"/>
          <a:lstStyle>
            <a:lvl1pPr algn="ctr">
              <a:lnSpc>
                <a:spcPct val="100000"/>
              </a:lnSpc>
              <a:defRPr sz="2800" b="0">
                <a:effectLst>
                  <a:outerShdw blurRad="50800" dist="25400" dir="5400000" algn="t" rotWithShape="0">
                    <a:prstClr val="black">
                      <a:alpha val="25000"/>
                    </a:prstClr>
                  </a:outerShdw>
                </a:effectLst>
              </a:defRPr>
            </a:lvl1pPr>
          </a:lstStyle>
          <a:p>
            <a:r>
              <a:rPr lang="en-US" smtClean="0"/>
              <a:t>Click to edit Master title style</a:t>
            </a:r>
            <a:endParaRPr lang="en-US" dirty="0"/>
          </a:p>
        </p:txBody>
      </p:sp>
      <p:sp>
        <p:nvSpPr>
          <p:cNvPr id="3" name="Content Placeholder 2"/>
          <p:cNvSpPr>
            <a:spLocks noGrp="1"/>
          </p:cNvSpPr>
          <p:nvPr>
            <p:ph idx="1"/>
          </p:nvPr>
        </p:nvSpPr>
        <p:spPr>
          <a:xfrm>
            <a:off x="719137" y="273050"/>
            <a:ext cx="4995863"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5907087" y="2438400"/>
            <a:ext cx="3008313" cy="3687763"/>
          </a:xfrm>
        </p:spPr>
        <p:txBody>
          <a:bodyPr>
            <a:normAutofit/>
          </a:bodyPr>
          <a:lstStyle>
            <a:lvl1pPr marL="0" indent="0" algn="ctr">
              <a:lnSpc>
                <a:spcPct val="125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964E1EB-0F8E-4D14-8F90-F04CE78287EB}" type="datetimeFigureOut">
              <a:rPr lang="ar-IQ" smtClean="0"/>
              <a:pPr/>
              <a:t>18/03/1442</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51649619-ABE2-4F8E-8BB9-E2378487EE9B}" type="slidenum">
              <a:rPr lang="ar-IQ" smtClean="0"/>
              <a:pPr/>
              <a:t>‹#›</a:t>
            </a:fld>
            <a:endParaRPr lang="ar-IQ"/>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79576" y="228600"/>
            <a:ext cx="5711824" cy="895350"/>
          </a:xfrm>
        </p:spPr>
        <p:txBody>
          <a:bodyPr anchor="b"/>
          <a:lstStyle>
            <a:lvl1pPr algn="ctr">
              <a:lnSpc>
                <a:spcPct val="100000"/>
              </a:lnSpc>
              <a:defRPr sz="2800" b="0"/>
            </a:lvl1pPr>
          </a:lstStyle>
          <a:p>
            <a:r>
              <a:rPr lang="en-US" smtClean="0"/>
              <a:t>Click to edit Master title style</a:t>
            </a:r>
            <a:endParaRPr lang="en-US" dirty="0"/>
          </a:p>
        </p:txBody>
      </p:sp>
      <p:sp>
        <p:nvSpPr>
          <p:cNvPr id="3" name="Picture Placeholder 2"/>
          <p:cNvSpPr>
            <a:spLocks noGrp="1"/>
          </p:cNvSpPr>
          <p:nvPr>
            <p:ph type="pic" idx="1"/>
          </p:nvPr>
        </p:nvSpPr>
        <p:spPr>
          <a:xfrm>
            <a:off x="1508126" y="1143000"/>
            <a:ext cx="6054724" cy="4541044"/>
          </a:xfrm>
          <a:ln w="76200">
            <a:solidFill>
              <a:schemeClr val="bg1"/>
            </a:solidFill>
          </a:ln>
          <a:effectLst>
            <a:outerShdw blurRad="88900" dist="50800" dir="5400000" algn="ctr" rotWithShape="0">
              <a:srgbClr val="000000">
                <a:alpha val="25000"/>
              </a:srgbClr>
            </a:outerShdw>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679576" y="5810250"/>
            <a:ext cx="5711824" cy="5334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964E1EB-0F8E-4D14-8F90-F04CE78287EB}" type="datetimeFigureOut">
              <a:rPr lang="ar-IQ" smtClean="0"/>
              <a:pPr/>
              <a:t>18/03/1442</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51649619-ABE2-4F8E-8BB9-E2378487EE9B}" type="slidenum">
              <a:rPr lang="ar-IQ" smtClean="0"/>
              <a:pPr/>
              <a:t>‹#›</a:t>
            </a:fld>
            <a:endParaRPr lang="ar-IQ"/>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0"/>
            <a:ext cx="8229600" cy="1600200"/>
          </a:xfrm>
          <a:prstGeom prst="rect">
            <a:avLst/>
          </a:prstGeom>
        </p:spPr>
        <p:txBody>
          <a:bodyPr vert="horz" lIns="91440" tIns="45720" rIns="91440" bIns="45720" rtlCol="0" anchor="b">
            <a:no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4" name="Date Placeholder 3"/>
          <p:cNvSpPr>
            <a:spLocks noGrp="1"/>
          </p:cNvSpPr>
          <p:nvPr>
            <p:ph type="dt" sz="half" idx="2"/>
          </p:nvPr>
        </p:nvSpPr>
        <p:spPr>
          <a:xfrm>
            <a:off x="6363347" y="6356350"/>
            <a:ext cx="2085975" cy="365125"/>
          </a:xfrm>
          <a:prstGeom prst="rect">
            <a:avLst/>
          </a:prstGeom>
        </p:spPr>
        <p:txBody>
          <a:bodyPr vert="horz" lIns="91440" tIns="45720" rIns="45720" bIns="45720" rtlCol="0" anchor="ctr"/>
          <a:lstStyle>
            <a:lvl1pPr algn="r">
              <a:defRPr sz="1200">
                <a:solidFill>
                  <a:schemeClr val="tx1">
                    <a:lumMod val="65000"/>
                    <a:lumOff val="35000"/>
                  </a:schemeClr>
                </a:solidFill>
                <a:latin typeface="Century Gothic" pitchFamily="34" charset="0"/>
              </a:defRPr>
            </a:lvl1pPr>
          </a:lstStyle>
          <a:p>
            <a:fld id="{7964E1EB-0F8E-4D14-8F90-F04CE78287EB}" type="datetimeFigureOut">
              <a:rPr lang="ar-IQ" smtClean="0"/>
              <a:pPr/>
              <a:t>18/03/1442</a:t>
            </a:fld>
            <a:endParaRPr lang="ar-IQ"/>
          </a:p>
        </p:txBody>
      </p:sp>
      <p:sp>
        <p:nvSpPr>
          <p:cNvPr id="5" name="Footer Placeholder 4"/>
          <p:cNvSpPr>
            <a:spLocks noGrp="1"/>
          </p:cNvSpPr>
          <p:nvPr>
            <p:ph type="ftr" sz="quarter" idx="3"/>
          </p:nvPr>
        </p:nvSpPr>
        <p:spPr>
          <a:xfrm>
            <a:off x="659165" y="6356350"/>
            <a:ext cx="2847975" cy="365125"/>
          </a:xfrm>
          <a:prstGeom prst="rect">
            <a:avLst/>
          </a:prstGeom>
        </p:spPr>
        <p:txBody>
          <a:bodyPr vert="horz" lIns="45720" tIns="45720" rIns="91440" bIns="45720" rtlCol="0" anchor="ctr"/>
          <a:lstStyle>
            <a:lvl1pPr algn="l">
              <a:defRPr sz="1200">
                <a:solidFill>
                  <a:schemeClr val="tx1">
                    <a:lumMod val="65000"/>
                    <a:lumOff val="35000"/>
                  </a:schemeClr>
                </a:solidFill>
                <a:latin typeface="Century Gothic" pitchFamily="34" charset="0"/>
              </a:defRPr>
            </a:lvl1pPr>
          </a:lstStyle>
          <a:p>
            <a:endParaRPr lang="ar-IQ"/>
          </a:p>
        </p:txBody>
      </p:sp>
      <p:sp>
        <p:nvSpPr>
          <p:cNvPr id="6" name="Slide Number Placeholder 5"/>
          <p:cNvSpPr>
            <a:spLocks noGrp="1"/>
          </p:cNvSpPr>
          <p:nvPr>
            <p:ph type="sldNum" sz="quarter" idx="4"/>
          </p:nvPr>
        </p:nvSpPr>
        <p:spPr>
          <a:xfrm>
            <a:off x="8543278" y="6356350"/>
            <a:ext cx="561975" cy="365125"/>
          </a:xfrm>
          <a:prstGeom prst="rect">
            <a:avLst/>
          </a:prstGeom>
        </p:spPr>
        <p:txBody>
          <a:bodyPr vert="horz" lIns="27432" tIns="45720" rIns="45720" bIns="45720" rtlCol="0" anchor="ctr"/>
          <a:lstStyle>
            <a:lvl1pPr algn="l">
              <a:defRPr sz="1200">
                <a:solidFill>
                  <a:schemeClr val="tx1">
                    <a:lumMod val="65000"/>
                    <a:lumOff val="35000"/>
                  </a:schemeClr>
                </a:solidFill>
                <a:latin typeface="Century Gothic" pitchFamily="34" charset="0"/>
              </a:defRPr>
            </a:lvl1pPr>
          </a:lstStyle>
          <a:p>
            <a:fld id="{51649619-ABE2-4F8E-8BB9-E2378487EE9B}" type="slidenum">
              <a:rPr lang="ar-IQ" smtClean="0"/>
              <a:pPr/>
              <a:t>‹#›</a:t>
            </a:fld>
            <a:endParaRPr lang="ar-IQ"/>
          </a:p>
        </p:txBody>
      </p:sp>
      <p:sp>
        <p:nvSpPr>
          <p:cNvPr id="7" name="Oval 6"/>
          <p:cNvSpPr/>
          <p:nvPr/>
        </p:nvSpPr>
        <p:spPr>
          <a:xfrm>
            <a:off x="8457760" y="6499384"/>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8" name="Oval 7"/>
          <p:cNvSpPr/>
          <p:nvPr/>
        </p:nvSpPr>
        <p:spPr>
          <a:xfrm>
            <a:off x="569119" y="6499384"/>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1" eaLnBrk="1" latinLnBrk="0" hangingPunct="1">
        <a:lnSpc>
          <a:spcPts val="5800"/>
        </a:lnSpc>
        <a:spcBef>
          <a:spcPct val="0"/>
        </a:spcBef>
        <a:buNone/>
        <a:defRPr sz="5400" kern="1200">
          <a:solidFill>
            <a:schemeClr val="tx2"/>
          </a:solidFill>
          <a:effectLst>
            <a:outerShdw blurRad="63500" dist="38100" dir="5400000" algn="t" rotWithShape="0">
              <a:prstClr val="black">
                <a:alpha val="25000"/>
              </a:prstClr>
            </a:outerShdw>
          </a:effectLst>
          <a:latin typeface="+mn-lt"/>
          <a:ea typeface="+mj-ea"/>
          <a:cs typeface="+mj-cs"/>
        </a:defRPr>
      </a:lvl1pPr>
    </p:titleStyle>
    <p:bodyStyle>
      <a:lvl1pPr marL="342900" indent="-342900" algn="r" defTabSz="914400" rtl="1" eaLnBrk="1" latinLnBrk="0" hangingPunct="1">
        <a:spcBef>
          <a:spcPct val="20000"/>
        </a:spcBef>
        <a:buFont typeface="Arial" pitchFamily="34" charset="0"/>
        <a:buChar char="•"/>
        <a:defRPr sz="2400" kern="1200">
          <a:solidFill>
            <a:schemeClr val="tx1">
              <a:lumMod val="50000"/>
              <a:lumOff val="50000"/>
            </a:schemeClr>
          </a:solidFill>
          <a:latin typeface="+mj-lt"/>
          <a:ea typeface="+mn-ea"/>
          <a:cs typeface="+mn-cs"/>
        </a:defRPr>
      </a:lvl1pPr>
      <a:lvl2pPr marL="742950" indent="-285750" algn="r" defTabSz="914400" rtl="1"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2pPr>
      <a:lvl3pPr marL="1143000" indent="-228600" algn="r" defTabSz="914400" rtl="1"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3pPr>
      <a:lvl4pPr marL="1600200" indent="-228600" algn="r" defTabSz="914400" rtl="1"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4pPr>
      <a:lvl5pPr marL="2057400" indent="-228600" algn="r" defTabSz="914400" rtl="1"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5pPr>
      <a:lvl6pPr marL="2514600" indent="-228600" algn="r" defTabSz="914400" rtl="1"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6pPr>
      <a:lvl7pPr marL="2971800" indent="-228600" algn="r" defTabSz="914400" rtl="1"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7pPr>
      <a:lvl8pPr marL="3429000" indent="-228600" algn="r" defTabSz="914400" rtl="1"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8pPr>
      <a:lvl9pPr marL="3886200" indent="-228600" algn="r" defTabSz="914400" rtl="1"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9pPr>
    </p:bodyStyle>
    <p:other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hyperlink" Target="//upload.wikimedia.org/wikipedia/commons/d/df/Cocoa_butter_p1410148.JPG" TargetMode="External"/><Relationship Id="rId1" Type="http://schemas.openxmlformats.org/officeDocument/2006/relationships/slideLayout" Target="../slideLayouts/slideLayout2.xml"/><Relationship Id="rId5" Type="http://schemas.openxmlformats.org/officeDocument/2006/relationships/image" Target="../media/image4.jpeg"/><Relationship Id="rId4" Type="http://schemas.openxmlformats.org/officeDocument/2006/relationships/hyperlink" Target="//upload.wikimedia.org/wikipedia/commons/0/01/Cacao-pod-k4636-14.jpg" TargetMode="Externa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19200" y="2209800"/>
            <a:ext cx="6777318" cy="1731982"/>
          </a:xfrm>
        </p:spPr>
        <p:txBody>
          <a:bodyPr/>
          <a:lstStyle/>
          <a:p>
            <a:pPr rtl="0"/>
            <a:r>
              <a:rPr lang="ar-IQ" b="1" dirty="0" smtClean="0">
                <a:effectLst/>
                <a:latin typeface="Times New Roman"/>
                <a:ea typeface="Calibri"/>
              </a:rPr>
              <a:t/>
            </a:r>
            <a:br>
              <a:rPr lang="ar-IQ" b="1" dirty="0" smtClean="0">
                <a:effectLst/>
                <a:latin typeface="Times New Roman"/>
                <a:ea typeface="Calibri"/>
              </a:rPr>
            </a:br>
            <a:r>
              <a:rPr lang="en-US" b="1" dirty="0" smtClean="0">
                <a:effectLst/>
                <a:latin typeface="Times New Roman"/>
                <a:ea typeface="Calibri"/>
              </a:rPr>
              <a:t>Suppositories</a:t>
            </a:r>
            <a:br>
              <a:rPr lang="en-US" b="1" dirty="0" smtClean="0">
                <a:effectLst/>
                <a:latin typeface="Times New Roman"/>
                <a:ea typeface="Calibri"/>
              </a:rPr>
            </a:br>
            <a:r>
              <a:rPr lang="en-US" b="1" dirty="0" smtClean="0">
                <a:effectLst/>
                <a:latin typeface="Times New Roman"/>
                <a:ea typeface="Calibri"/>
              </a:rPr>
              <a:t>part 2</a:t>
            </a:r>
            <a:r>
              <a:rPr lang="en-US" b="1" dirty="0" smtClean="0">
                <a:effectLst/>
                <a:latin typeface="Times New Roman"/>
                <a:ea typeface="Calibri"/>
              </a:rPr>
              <a:t/>
            </a:r>
            <a:br>
              <a:rPr lang="en-US" b="1" dirty="0" smtClean="0">
                <a:effectLst/>
                <a:latin typeface="Times New Roman"/>
                <a:ea typeface="Calibri"/>
              </a:rPr>
            </a:br>
            <a:endParaRPr lang="ar-IQ" sz="2400" dirty="0"/>
          </a:p>
        </p:txBody>
      </p:sp>
      <p:pic>
        <p:nvPicPr>
          <p:cNvPr id="3" name="Picture 2" descr="download (1).jpg"/>
          <p:cNvPicPr>
            <a:picLocks noChangeAspect="1"/>
          </p:cNvPicPr>
          <p:nvPr/>
        </p:nvPicPr>
        <p:blipFill>
          <a:blip r:embed="rId2" cstate="print"/>
          <a:stretch>
            <a:fillRect/>
          </a:stretch>
        </p:blipFill>
        <p:spPr>
          <a:xfrm>
            <a:off x="1828800" y="3924782"/>
            <a:ext cx="4953000" cy="2895600"/>
          </a:xfrm>
          <a:prstGeom prst="rect">
            <a:avLst/>
          </a:prstGeom>
        </p:spPr>
      </p:pic>
    </p:spTree>
    <p:extLst>
      <p:ext uri="{BB962C8B-B14F-4D97-AF65-F5344CB8AC3E}">
        <p14:creationId xmlns:p14="http://schemas.microsoft.com/office/powerpoint/2010/main" val="193370650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5720" y="214290"/>
            <a:ext cx="8686800" cy="642942"/>
          </a:xfrm>
        </p:spPr>
        <p:txBody>
          <a:bodyPr/>
          <a:lstStyle/>
          <a:p>
            <a:pPr rtl="0"/>
            <a:r>
              <a:rPr lang="en-US" sz="2600" dirty="0" smtClean="0"/>
              <a:t>Preparation </a:t>
            </a:r>
            <a:r>
              <a:rPr lang="en-US" sz="2600" dirty="0"/>
              <a:t>of suppositories using </a:t>
            </a:r>
            <a:r>
              <a:rPr lang="en-US" sz="2600" dirty="0" err="1" smtClean="0"/>
              <a:t>Glycero</a:t>
            </a:r>
            <a:r>
              <a:rPr lang="en-US" sz="2600" dirty="0" smtClean="0"/>
              <a:t>– </a:t>
            </a:r>
            <a:r>
              <a:rPr lang="en-US" sz="2600" dirty="0"/>
              <a:t>gelatin </a:t>
            </a:r>
            <a:r>
              <a:rPr lang="en-US" sz="2600" dirty="0" smtClean="0"/>
              <a:t>base</a:t>
            </a:r>
            <a:endParaRPr lang="ar-IQ" sz="2600" dirty="0"/>
          </a:p>
        </p:txBody>
      </p:sp>
      <p:sp>
        <p:nvSpPr>
          <p:cNvPr id="3" name="Content Placeholder 2"/>
          <p:cNvSpPr>
            <a:spLocks noGrp="1"/>
          </p:cNvSpPr>
          <p:nvPr>
            <p:ph idx="1"/>
          </p:nvPr>
        </p:nvSpPr>
        <p:spPr>
          <a:xfrm>
            <a:off x="228600" y="1066800"/>
            <a:ext cx="8763000" cy="5486400"/>
          </a:xfrm>
        </p:spPr>
        <p:txBody>
          <a:bodyPr>
            <a:normAutofit fontScale="92500" lnSpcReduction="10000"/>
          </a:bodyPr>
          <a:lstStyle/>
          <a:p>
            <a:pPr marL="0" indent="0" algn="just" rtl="0">
              <a:buNone/>
            </a:pPr>
            <a:r>
              <a:rPr lang="en-US" dirty="0" smtClean="0">
                <a:solidFill>
                  <a:schemeClr val="tx1"/>
                </a:solidFill>
              </a:rPr>
              <a:t>1. The </a:t>
            </a:r>
            <a:r>
              <a:rPr lang="en-US" dirty="0">
                <a:solidFill>
                  <a:schemeClr val="tx1"/>
                </a:solidFill>
              </a:rPr>
              <a:t>correct amount of gelatin is weighted out and placed in a previously weighed beaker. </a:t>
            </a:r>
          </a:p>
          <a:p>
            <a:pPr marL="0" indent="0" algn="just" rtl="0">
              <a:buNone/>
            </a:pPr>
            <a:endParaRPr lang="en-US" dirty="0" smtClean="0">
              <a:solidFill>
                <a:schemeClr val="tx1"/>
              </a:solidFill>
            </a:endParaRPr>
          </a:p>
          <a:p>
            <a:pPr marL="0" indent="0" algn="just" rtl="0">
              <a:buNone/>
            </a:pPr>
            <a:r>
              <a:rPr lang="en-US" dirty="0" smtClean="0">
                <a:solidFill>
                  <a:schemeClr val="tx1"/>
                </a:solidFill>
              </a:rPr>
              <a:t>2. Sufficient </a:t>
            </a:r>
            <a:r>
              <a:rPr lang="en-US" dirty="0">
                <a:solidFill>
                  <a:schemeClr val="tx1"/>
                </a:solidFill>
              </a:rPr>
              <a:t>water to just cover the gelatin is added and the contents left for about five minutes.</a:t>
            </a:r>
          </a:p>
          <a:p>
            <a:pPr marL="0" indent="0" algn="just" rtl="0">
              <a:buNone/>
            </a:pPr>
            <a:endParaRPr lang="en-US" dirty="0" smtClean="0">
              <a:solidFill>
                <a:schemeClr val="tx1"/>
              </a:solidFill>
            </a:endParaRPr>
          </a:p>
          <a:p>
            <a:pPr marL="0" indent="0" algn="just" rtl="0">
              <a:buNone/>
            </a:pPr>
            <a:r>
              <a:rPr lang="en-US" dirty="0" smtClean="0">
                <a:solidFill>
                  <a:schemeClr val="tx1"/>
                </a:solidFill>
              </a:rPr>
              <a:t>3. When </a:t>
            </a:r>
            <a:r>
              <a:rPr lang="en-US" dirty="0">
                <a:solidFill>
                  <a:schemeClr val="tx1"/>
                </a:solidFill>
              </a:rPr>
              <a:t>the gelatin has softened, any excess water is drained off. This step is not necessary if powdered gelatin is being used.</a:t>
            </a:r>
          </a:p>
          <a:p>
            <a:pPr marL="0" indent="0" algn="just" rtl="0">
              <a:buNone/>
            </a:pPr>
            <a:endParaRPr lang="en-US" dirty="0" smtClean="0">
              <a:solidFill>
                <a:schemeClr val="tx1"/>
              </a:solidFill>
            </a:endParaRPr>
          </a:p>
          <a:p>
            <a:pPr marL="0" indent="0" algn="just" rtl="0">
              <a:buNone/>
            </a:pPr>
            <a:r>
              <a:rPr lang="en-US" dirty="0" smtClean="0">
                <a:solidFill>
                  <a:schemeClr val="tx1"/>
                </a:solidFill>
              </a:rPr>
              <a:t>4. the </a:t>
            </a:r>
            <a:r>
              <a:rPr lang="en-US" dirty="0">
                <a:solidFill>
                  <a:schemeClr val="tx1"/>
                </a:solidFill>
              </a:rPr>
              <a:t>exact amount of glycerol is then weighed into the beaker</a:t>
            </a:r>
          </a:p>
          <a:p>
            <a:pPr marL="0" indent="0" algn="just" rtl="0">
              <a:buNone/>
            </a:pPr>
            <a:endParaRPr lang="en-US" dirty="0" smtClean="0">
              <a:solidFill>
                <a:schemeClr val="tx1"/>
              </a:solidFill>
            </a:endParaRPr>
          </a:p>
          <a:p>
            <a:pPr marL="0" indent="0" algn="just" rtl="0">
              <a:buNone/>
            </a:pPr>
            <a:r>
              <a:rPr lang="en-US" dirty="0" smtClean="0">
                <a:solidFill>
                  <a:schemeClr val="tx1"/>
                </a:solidFill>
              </a:rPr>
              <a:t>5. The </a:t>
            </a:r>
            <a:r>
              <a:rPr lang="en-US" dirty="0">
                <a:solidFill>
                  <a:schemeClr val="tx1"/>
                </a:solidFill>
              </a:rPr>
              <a:t>beaker is placed on a water – bath, over gentle heat and the mixture gently stirred until the gelatin has </a:t>
            </a:r>
            <a:r>
              <a:rPr lang="en-US" dirty="0" smtClean="0">
                <a:solidFill>
                  <a:schemeClr val="tx1"/>
                </a:solidFill>
              </a:rPr>
              <a:t>melted.</a:t>
            </a:r>
            <a:endParaRPr lang="en-US" dirty="0">
              <a:solidFill>
                <a:schemeClr val="tx1"/>
              </a:solidFill>
            </a:endParaRPr>
          </a:p>
          <a:p>
            <a:pPr marL="0" indent="0" algn="just" rtl="0">
              <a:buNone/>
            </a:pPr>
            <a:r>
              <a:rPr lang="en-US" dirty="0" smtClean="0">
                <a:solidFill>
                  <a:schemeClr val="tx1"/>
                </a:solidFill>
              </a:rPr>
              <a:t>. </a:t>
            </a:r>
            <a:endParaRPr lang="ar-IQ" dirty="0">
              <a:solidFill>
                <a:schemeClr val="tx1"/>
              </a:solidFill>
            </a:endParaRPr>
          </a:p>
        </p:txBody>
      </p:sp>
    </p:spTree>
    <p:extLst>
      <p:ext uri="{BB962C8B-B14F-4D97-AF65-F5344CB8AC3E}">
        <p14:creationId xmlns:p14="http://schemas.microsoft.com/office/powerpoint/2010/main" val="369470021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مستطيل 3"/>
          <p:cNvSpPr/>
          <p:nvPr/>
        </p:nvSpPr>
        <p:spPr>
          <a:xfrm>
            <a:off x="500034" y="642918"/>
            <a:ext cx="8286808" cy="5093702"/>
          </a:xfrm>
          <a:prstGeom prst="rect">
            <a:avLst/>
          </a:prstGeom>
        </p:spPr>
        <p:txBody>
          <a:bodyPr wrap="square">
            <a:spAutoFit/>
          </a:bodyPr>
          <a:lstStyle/>
          <a:p>
            <a:pPr algn="just" rtl="0"/>
            <a:r>
              <a:rPr lang="en-US" sz="2500" dirty="0" smtClean="0"/>
              <a:t>6. When the gelatin is melted, the beaker is removed from the heat and weighed. If the weight is less than the required total, water is added, to the correct weight. If the contents of the beaker are too heavy it must be put back on, the heat and the excess water evaporated off. </a:t>
            </a:r>
          </a:p>
          <a:p>
            <a:pPr algn="just" rtl="0"/>
            <a:endParaRPr lang="en-US" sz="2500" dirty="0" smtClean="0"/>
          </a:p>
          <a:p>
            <a:pPr algn="just" rtl="0"/>
            <a:r>
              <a:rPr lang="en-US" sz="2500" dirty="0" smtClean="0"/>
              <a:t>7. When the correct weight is achieved the active ingredient is added with careful stirring.</a:t>
            </a:r>
          </a:p>
          <a:p>
            <a:pPr algn="just" rtl="0"/>
            <a:endParaRPr lang="en-US" sz="2500" dirty="0" smtClean="0"/>
          </a:p>
          <a:p>
            <a:pPr algn="just" rtl="0"/>
            <a:r>
              <a:rPr lang="en-US" sz="2500" dirty="0" smtClean="0"/>
              <a:t>8. The mixture is then poured into the prepared mold, lubricated with either almond oil. </a:t>
            </a:r>
          </a:p>
          <a:p>
            <a:pPr algn="just" rtl="0"/>
            <a:r>
              <a:rPr lang="en-US" sz="2500" dirty="0" smtClean="0"/>
              <a:t>It is not necessary to overfill the molds and this type of product does not require to be trimmed</a:t>
            </a:r>
            <a:endParaRPr lang="ar-IQ" sz="25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a:bodyPr>
          <a:lstStyle/>
          <a:p>
            <a:pPr marL="0" indent="0" algn="l" rtl="0">
              <a:buNone/>
            </a:pPr>
            <a:endParaRPr lang="en-US" dirty="0" smtClean="0"/>
          </a:p>
          <a:p>
            <a:pPr marL="0" indent="0" algn="l" rtl="0">
              <a:buNone/>
            </a:pPr>
            <a:r>
              <a:rPr lang="en-US" dirty="0" smtClean="0"/>
              <a:t>Rx </a:t>
            </a:r>
            <a:endParaRPr lang="en-US" dirty="0"/>
          </a:p>
          <a:p>
            <a:pPr marL="0" indent="0" algn="l" rtl="0">
              <a:buNone/>
            </a:pPr>
            <a:r>
              <a:rPr lang="en-US" dirty="0"/>
              <a:t>     Glycerinated gelatin suppositories (B.P.)                                                                                          </a:t>
            </a:r>
          </a:p>
          <a:p>
            <a:pPr marL="0" indent="0" algn="l" rtl="0">
              <a:buNone/>
            </a:pPr>
            <a:r>
              <a:rPr lang="en-US" dirty="0"/>
              <a:t>                 Gelatin                                    14 g</a:t>
            </a:r>
          </a:p>
          <a:p>
            <a:pPr marL="0" indent="0" algn="l" rtl="0">
              <a:buNone/>
            </a:pPr>
            <a:r>
              <a:rPr lang="en-US" dirty="0"/>
              <a:t>                 Glycerol                                  70 g</a:t>
            </a:r>
          </a:p>
          <a:p>
            <a:pPr marL="0" indent="0" algn="l" rtl="0">
              <a:buNone/>
            </a:pPr>
            <a:r>
              <a:rPr lang="en-US" dirty="0"/>
              <a:t>                 Purified water        </a:t>
            </a:r>
            <a:r>
              <a:rPr lang="en-US" dirty="0" err="1"/>
              <a:t>q.s</a:t>
            </a:r>
            <a:r>
              <a:rPr lang="en-US" dirty="0"/>
              <a:t>           </a:t>
            </a:r>
            <a:r>
              <a:rPr lang="en-US" dirty="0" smtClean="0"/>
              <a:t> 100 </a:t>
            </a:r>
            <a:r>
              <a:rPr lang="en-US" dirty="0"/>
              <a:t>g</a:t>
            </a:r>
          </a:p>
          <a:p>
            <a:pPr marL="0" indent="0" algn="l" rtl="0">
              <a:buNone/>
            </a:pPr>
            <a:r>
              <a:rPr lang="en-US" dirty="0"/>
              <a:t>                 Ft. supp.     </a:t>
            </a:r>
          </a:p>
          <a:p>
            <a:pPr marL="0" indent="0" algn="l" rtl="0">
              <a:buNone/>
            </a:pPr>
            <a:r>
              <a:rPr lang="en-US" dirty="0"/>
              <a:t>                 Mitt. 5  supp. Using 1 g </a:t>
            </a:r>
            <a:r>
              <a:rPr lang="en-US" dirty="0" smtClean="0"/>
              <a:t>mold</a:t>
            </a:r>
            <a:r>
              <a:rPr lang="en-US" dirty="0"/>
              <a:t>.</a:t>
            </a:r>
          </a:p>
          <a:p>
            <a:pPr marL="0" indent="0" algn="l" rtl="0">
              <a:buNone/>
            </a:pPr>
            <a:r>
              <a:rPr lang="en-US" dirty="0"/>
              <a:t>                 Sig. one supp. To be used when required. </a:t>
            </a:r>
          </a:p>
        </p:txBody>
      </p:sp>
    </p:spTree>
    <p:extLst>
      <p:ext uri="{BB962C8B-B14F-4D97-AF65-F5344CB8AC3E}">
        <p14:creationId xmlns:p14="http://schemas.microsoft.com/office/powerpoint/2010/main" val="117216985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a:bodyPr>
          <a:lstStyle/>
          <a:p>
            <a:pPr marL="0" indent="0" algn="l" rtl="0">
              <a:buNone/>
            </a:pPr>
            <a:endParaRPr lang="en-US" dirty="0" smtClean="0"/>
          </a:p>
          <a:p>
            <a:pPr marL="0" indent="0" algn="l" rtl="0">
              <a:buNone/>
            </a:pPr>
            <a:r>
              <a:rPr lang="en-US" dirty="0"/>
              <a:t>Rx </a:t>
            </a:r>
          </a:p>
          <a:p>
            <a:pPr marL="0" indent="0" algn="l" rtl="0">
              <a:buNone/>
            </a:pPr>
            <a:r>
              <a:rPr lang="en-US" dirty="0"/>
              <a:t>     Glycerin suppositories (U.S.P.)                                                                                          </a:t>
            </a:r>
          </a:p>
          <a:p>
            <a:pPr marL="0" indent="0" algn="l" rtl="0">
              <a:buNone/>
            </a:pPr>
            <a:r>
              <a:rPr lang="en-US" dirty="0"/>
              <a:t>               Glycerol                                   91 g</a:t>
            </a:r>
          </a:p>
          <a:p>
            <a:pPr marL="0" indent="0" algn="l" rtl="0">
              <a:buNone/>
            </a:pPr>
            <a:r>
              <a:rPr lang="en-US" dirty="0"/>
              <a:t>               Sodium stearate                      </a:t>
            </a:r>
            <a:r>
              <a:rPr lang="en-US" dirty="0" smtClean="0"/>
              <a:t>9 </a:t>
            </a:r>
            <a:r>
              <a:rPr lang="en-US" dirty="0"/>
              <a:t>g</a:t>
            </a:r>
          </a:p>
          <a:p>
            <a:pPr marL="0" indent="0" algn="l" rtl="0">
              <a:buNone/>
            </a:pPr>
            <a:r>
              <a:rPr lang="en-US" dirty="0"/>
              <a:t>               Purified water                           5 g</a:t>
            </a:r>
          </a:p>
          <a:p>
            <a:pPr marL="0" indent="0" algn="l" rtl="0">
              <a:buNone/>
            </a:pPr>
            <a:r>
              <a:rPr lang="en-US" dirty="0"/>
              <a:t>               To make about                        </a:t>
            </a:r>
            <a:r>
              <a:rPr lang="en-US" dirty="0" smtClean="0"/>
              <a:t>100 </a:t>
            </a:r>
            <a:r>
              <a:rPr lang="en-US" dirty="0"/>
              <a:t>g </a:t>
            </a:r>
          </a:p>
          <a:p>
            <a:pPr marL="0" indent="0" algn="l" rtl="0">
              <a:buNone/>
            </a:pPr>
            <a:r>
              <a:rPr lang="en-US" dirty="0"/>
              <a:t>               Ft. supp.     </a:t>
            </a:r>
          </a:p>
          <a:p>
            <a:pPr marL="0" indent="0" algn="l" rtl="0">
              <a:buNone/>
            </a:pPr>
            <a:r>
              <a:rPr lang="en-US" dirty="0"/>
              <a:t>               Mitt. 5  supp. using 2 g </a:t>
            </a:r>
            <a:r>
              <a:rPr lang="en-US" dirty="0" smtClean="0"/>
              <a:t>mold</a:t>
            </a:r>
            <a:r>
              <a:rPr lang="en-US" dirty="0"/>
              <a:t>.</a:t>
            </a:r>
          </a:p>
          <a:p>
            <a:pPr marL="0" indent="0" algn="l" rtl="0">
              <a:buNone/>
            </a:pPr>
            <a:r>
              <a:rPr lang="en-US" dirty="0"/>
              <a:t>               Sig. one supp. at night. </a:t>
            </a:r>
          </a:p>
        </p:txBody>
      </p:sp>
    </p:spTree>
    <p:extLst>
      <p:ext uri="{BB962C8B-B14F-4D97-AF65-F5344CB8AC3E}">
        <p14:creationId xmlns:p14="http://schemas.microsoft.com/office/powerpoint/2010/main" val="333259926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a:bodyPr>
          <a:lstStyle/>
          <a:p>
            <a:pPr marL="0" indent="0" algn="l" rtl="0">
              <a:buNone/>
            </a:pPr>
            <a:endParaRPr lang="en-US" dirty="0" smtClean="0"/>
          </a:p>
          <a:p>
            <a:pPr marL="0" indent="0" algn="l" rtl="0">
              <a:buNone/>
            </a:pPr>
            <a:r>
              <a:rPr lang="en-US" dirty="0"/>
              <a:t>Rx </a:t>
            </a:r>
          </a:p>
          <a:p>
            <a:pPr marL="0" indent="0" algn="l" rtl="0">
              <a:buNone/>
            </a:pPr>
            <a:r>
              <a:rPr lang="en-US" dirty="0"/>
              <a:t>       Soap glycerin </a:t>
            </a:r>
            <a:r>
              <a:rPr lang="en-US" dirty="0" smtClean="0"/>
              <a:t>suppositories                                                                                          </a:t>
            </a:r>
            <a:endParaRPr lang="en-US" dirty="0"/>
          </a:p>
          <a:p>
            <a:pPr marL="0" indent="0" algn="l" rtl="0">
              <a:buNone/>
            </a:pPr>
            <a:r>
              <a:rPr lang="en-US" dirty="0"/>
              <a:t>               Glycerol                                   90 g</a:t>
            </a:r>
          </a:p>
          <a:p>
            <a:pPr marL="0" indent="0" algn="l" rtl="0">
              <a:buNone/>
            </a:pPr>
            <a:r>
              <a:rPr lang="en-US" dirty="0"/>
              <a:t>               Sodium carbonate                 </a:t>
            </a:r>
            <a:r>
              <a:rPr lang="en-US" dirty="0" smtClean="0"/>
              <a:t>9 </a:t>
            </a:r>
            <a:r>
              <a:rPr lang="en-US" dirty="0"/>
              <a:t>g</a:t>
            </a:r>
          </a:p>
          <a:p>
            <a:pPr marL="0" indent="0" algn="l" rtl="0">
              <a:buNone/>
            </a:pPr>
            <a:r>
              <a:rPr lang="en-US" dirty="0"/>
              <a:t>               Stearic acid                             </a:t>
            </a:r>
            <a:r>
              <a:rPr lang="en-US" dirty="0" smtClean="0"/>
              <a:t>5 </a:t>
            </a:r>
            <a:r>
              <a:rPr lang="en-US" dirty="0"/>
              <a:t>g</a:t>
            </a:r>
          </a:p>
          <a:p>
            <a:pPr marL="0" indent="0" algn="l" rtl="0">
              <a:buNone/>
            </a:pPr>
            <a:r>
              <a:rPr lang="en-US" dirty="0"/>
              <a:t>               Ft. supp.     </a:t>
            </a:r>
          </a:p>
          <a:p>
            <a:pPr marL="0" indent="0" algn="l" rtl="0">
              <a:buNone/>
            </a:pPr>
            <a:r>
              <a:rPr lang="en-US" dirty="0"/>
              <a:t>               Mitt. 5  supp. using 1 g </a:t>
            </a:r>
            <a:r>
              <a:rPr lang="en-US" dirty="0" smtClean="0"/>
              <a:t>mold</a:t>
            </a:r>
            <a:r>
              <a:rPr lang="en-US" dirty="0"/>
              <a:t>.</a:t>
            </a:r>
          </a:p>
          <a:p>
            <a:pPr marL="0" indent="0" algn="l" rtl="0">
              <a:buNone/>
            </a:pPr>
            <a:r>
              <a:rPr lang="en-US" dirty="0"/>
              <a:t>               Sig. supp. used as direct. </a:t>
            </a:r>
          </a:p>
        </p:txBody>
      </p:sp>
    </p:spTree>
    <p:extLst>
      <p:ext uri="{BB962C8B-B14F-4D97-AF65-F5344CB8AC3E}">
        <p14:creationId xmlns:p14="http://schemas.microsoft.com/office/powerpoint/2010/main" val="112173275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685800"/>
          </a:xfrm>
        </p:spPr>
        <p:txBody>
          <a:bodyPr/>
          <a:lstStyle/>
          <a:p>
            <a:pPr rtl="0"/>
            <a:r>
              <a:rPr lang="en-US" sz="3200" dirty="0" err="1" smtClean="0"/>
              <a:t>Macrogol</a:t>
            </a:r>
            <a:r>
              <a:rPr lang="en-US" sz="3200" dirty="0" smtClean="0"/>
              <a:t> </a:t>
            </a:r>
            <a:r>
              <a:rPr lang="en-US" sz="3200" dirty="0"/>
              <a:t>(PEG</a:t>
            </a:r>
            <a:r>
              <a:rPr lang="en-US" sz="3200" dirty="0" smtClean="0"/>
              <a:t>)</a:t>
            </a:r>
            <a:endParaRPr lang="ar-IQ" sz="3200" dirty="0"/>
          </a:p>
        </p:txBody>
      </p:sp>
      <p:sp>
        <p:nvSpPr>
          <p:cNvPr id="3" name="Content Placeholder 2"/>
          <p:cNvSpPr>
            <a:spLocks noGrp="1"/>
          </p:cNvSpPr>
          <p:nvPr>
            <p:ph idx="1"/>
          </p:nvPr>
        </p:nvSpPr>
        <p:spPr>
          <a:xfrm>
            <a:off x="228600" y="1066800"/>
            <a:ext cx="8763000" cy="5486400"/>
          </a:xfrm>
        </p:spPr>
        <p:txBody>
          <a:bodyPr>
            <a:normAutofit fontScale="92500" lnSpcReduction="10000"/>
          </a:bodyPr>
          <a:lstStyle/>
          <a:p>
            <a:pPr marL="0" indent="0" algn="just" rtl="0">
              <a:buNone/>
            </a:pPr>
            <a:r>
              <a:rPr lang="en-US" dirty="0">
                <a:solidFill>
                  <a:schemeClr val="tx1"/>
                </a:solidFill>
              </a:rPr>
              <a:t>These are polyethylene glycols which are blended together to produce    suppository bases which vary in melting points, dissolution rates and physical characteristics. High polymers produce preparations, which release the drug slowly. They are also brittle, less brittle products, which release the drug more readily can be prepared by mixing high polymers with medium and low polymers. Drug is released as the base dissolves in the rectal contents. </a:t>
            </a:r>
            <a:endParaRPr lang="en-US" dirty="0" smtClean="0">
              <a:solidFill>
                <a:schemeClr val="tx1"/>
              </a:solidFill>
            </a:endParaRPr>
          </a:p>
          <a:p>
            <a:pPr marL="0" indent="0" algn="just" rtl="0">
              <a:buNone/>
            </a:pPr>
            <a:r>
              <a:rPr lang="en-US" dirty="0" err="1">
                <a:solidFill>
                  <a:srgbClr val="FF0000"/>
                </a:solidFill>
              </a:rPr>
              <a:t>Macrogols</a:t>
            </a:r>
            <a:r>
              <a:rPr lang="en-US" dirty="0">
                <a:solidFill>
                  <a:srgbClr val="FF0000"/>
                </a:solidFill>
              </a:rPr>
              <a:t> have several properties, which make them ideal suppository bases: </a:t>
            </a:r>
          </a:p>
          <a:p>
            <a:pPr marL="0" indent="0" algn="just" rtl="0">
              <a:buNone/>
            </a:pPr>
            <a:r>
              <a:rPr lang="en-US" dirty="0" smtClean="0">
                <a:solidFill>
                  <a:schemeClr val="tx1"/>
                </a:solidFill>
              </a:rPr>
              <a:t>1. They </a:t>
            </a:r>
            <a:r>
              <a:rPr lang="en-US" dirty="0">
                <a:solidFill>
                  <a:schemeClr val="tx1"/>
                </a:solidFill>
              </a:rPr>
              <a:t>have no physiological effect, e.g. do not produce a laxative effect.</a:t>
            </a:r>
          </a:p>
          <a:p>
            <a:pPr marL="0" indent="0" algn="just" rtl="0">
              <a:buNone/>
            </a:pPr>
            <a:r>
              <a:rPr lang="en-US" dirty="0" smtClean="0">
                <a:solidFill>
                  <a:schemeClr val="tx1"/>
                </a:solidFill>
              </a:rPr>
              <a:t>2. They </a:t>
            </a:r>
            <a:r>
              <a:rPr lang="en-US" dirty="0">
                <a:solidFill>
                  <a:schemeClr val="tx1"/>
                </a:solidFill>
              </a:rPr>
              <a:t>are not prone to microbial contamination.</a:t>
            </a:r>
          </a:p>
          <a:p>
            <a:pPr marL="0" indent="0" algn="just" rtl="0">
              <a:buNone/>
            </a:pPr>
            <a:r>
              <a:rPr lang="en-US" dirty="0" smtClean="0">
                <a:solidFill>
                  <a:schemeClr val="tx1"/>
                </a:solidFill>
              </a:rPr>
              <a:t>3. Some </a:t>
            </a:r>
            <a:r>
              <a:rPr lang="en-US" dirty="0">
                <a:solidFill>
                  <a:schemeClr val="tx1"/>
                </a:solidFill>
              </a:rPr>
              <a:t>polymers have at a high melting point. These are useful for drugs, which lower the melting point of other bases. </a:t>
            </a:r>
          </a:p>
          <a:p>
            <a:pPr marL="0" indent="0" algn="just" rtl="0">
              <a:buNone/>
            </a:pPr>
            <a:r>
              <a:rPr lang="en-US" dirty="0" smtClean="0">
                <a:solidFill>
                  <a:schemeClr val="tx1"/>
                </a:solidFill>
              </a:rPr>
              <a:t>4. They </a:t>
            </a:r>
            <a:r>
              <a:rPr lang="en-US" dirty="0">
                <a:solidFill>
                  <a:schemeClr val="tx1"/>
                </a:solidFill>
              </a:rPr>
              <a:t>have a high water –absorbing capacity. </a:t>
            </a:r>
          </a:p>
          <a:p>
            <a:pPr marL="0" indent="0" algn="just" rtl="0">
              <a:buNone/>
            </a:pPr>
            <a:endParaRPr lang="ar-IQ" dirty="0">
              <a:solidFill>
                <a:schemeClr val="tx1"/>
              </a:solidFill>
            </a:endParaRPr>
          </a:p>
        </p:txBody>
      </p:sp>
    </p:spTree>
    <p:extLst>
      <p:ext uri="{BB962C8B-B14F-4D97-AF65-F5344CB8AC3E}">
        <p14:creationId xmlns:p14="http://schemas.microsoft.com/office/powerpoint/2010/main" val="379971390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a:bodyPr>
          <a:lstStyle/>
          <a:p>
            <a:pPr marL="0" indent="0" algn="just" rtl="0">
              <a:buNone/>
            </a:pPr>
            <a:endParaRPr lang="en-US" sz="2800" dirty="0" smtClean="0"/>
          </a:p>
          <a:p>
            <a:pPr marL="0" indent="0" algn="just" rtl="0">
              <a:buNone/>
            </a:pPr>
            <a:r>
              <a:rPr lang="en-US" sz="2800" dirty="0"/>
              <a:t>The disadvantages of </a:t>
            </a:r>
            <a:r>
              <a:rPr lang="en-US" sz="2800" dirty="0" err="1"/>
              <a:t>macrogols</a:t>
            </a:r>
            <a:r>
              <a:rPr lang="en-US" sz="2800" dirty="0"/>
              <a:t>: </a:t>
            </a:r>
          </a:p>
          <a:p>
            <a:pPr marL="0" indent="0" algn="just" rtl="0">
              <a:buNone/>
            </a:pPr>
            <a:r>
              <a:rPr lang="en-US" sz="2800" dirty="0" smtClean="0"/>
              <a:t>1. They </a:t>
            </a:r>
            <a:r>
              <a:rPr lang="en-US" sz="2800" dirty="0"/>
              <a:t>are hygroscopic which means they must be carefully stored. Irritation of the rectal mucosa can also occur. </a:t>
            </a:r>
          </a:p>
          <a:p>
            <a:pPr marL="0" indent="0" algn="just" rtl="0">
              <a:buNone/>
            </a:pPr>
            <a:r>
              <a:rPr lang="en-US" sz="2800" dirty="0" smtClean="0"/>
              <a:t>2. They </a:t>
            </a:r>
            <a:r>
              <a:rPr lang="en-US" sz="2800" dirty="0"/>
              <a:t>are incompatible with several drugs e.g. benzocaine penicillin, tannins, phenol and bismuth salts.</a:t>
            </a:r>
          </a:p>
          <a:p>
            <a:pPr marL="0" indent="0" algn="just" rtl="0">
              <a:buNone/>
            </a:pPr>
            <a:r>
              <a:rPr lang="en-US" sz="2800" dirty="0" smtClean="0"/>
              <a:t>3. They </a:t>
            </a:r>
            <a:r>
              <a:rPr lang="en-US" sz="2800" dirty="0"/>
              <a:t>became brittle if cooled too quickly and may become brittle on storage.</a:t>
            </a:r>
          </a:p>
          <a:p>
            <a:pPr marL="0" indent="0" algn="just" rtl="0">
              <a:buNone/>
            </a:pPr>
            <a:r>
              <a:rPr lang="en-US" sz="2800" dirty="0" smtClean="0"/>
              <a:t>4. Crystal </a:t>
            </a:r>
            <a:r>
              <a:rPr lang="en-US" sz="2800" dirty="0"/>
              <a:t>growth occurs with some active ingredients. </a:t>
            </a:r>
          </a:p>
        </p:txBody>
      </p:sp>
    </p:spTree>
    <p:extLst>
      <p:ext uri="{BB962C8B-B14F-4D97-AF65-F5344CB8AC3E}">
        <p14:creationId xmlns:p14="http://schemas.microsoft.com/office/powerpoint/2010/main" val="16407244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a:bodyPr>
          <a:lstStyle/>
          <a:p>
            <a:pPr marL="0" indent="0" algn="l" rtl="0">
              <a:buNone/>
            </a:pPr>
            <a:endParaRPr lang="en-US" dirty="0" smtClean="0"/>
          </a:p>
          <a:p>
            <a:pPr marL="0" indent="0" algn="l" rtl="0">
              <a:buNone/>
            </a:pPr>
            <a:r>
              <a:rPr lang="en-US" dirty="0"/>
              <a:t>Rx </a:t>
            </a:r>
            <a:r>
              <a:rPr lang="en-US" dirty="0" smtClean="0"/>
              <a:t>                                                                                           </a:t>
            </a:r>
            <a:endParaRPr lang="en-US" dirty="0"/>
          </a:p>
          <a:p>
            <a:pPr marL="0" indent="0" algn="l" rtl="0">
              <a:buNone/>
            </a:pPr>
            <a:r>
              <a:rPr lang="en-US" dirty="0"/>
              <a:t>                  PEG1000                            35 %</a:t>
            </a:r>
          </a:p>
          <a:p>
            <a:pPr marL="0" indent="0" algn="l" rtl="0">
              <a:buNone/>
            </a:pPr>
            <a:r>
              <a:rPr lang="en-US" dirty="0"/>
              <a:t>                  PEG400                              40 %</a:t>
            </a:r>
          </a:p>
          <a:p>
            <a:pPr marL="0" indent="0" algn="l" rtl="0">
              <a:buNone/>
            </a:pPr>
            <a:r>
              <a:rPr lang="en-US" dirty="0"/>
              <a:t>                  PEG4000                            25 %</a:t>
            </a:r>
          </a:p>
          <a:p>
            <a:pPr marL="0" indent="0" algn="l" rtl="0">
              <a:buNone/>
            </a:pPr>
            <a:r>
              <a:rPr lang="en-US" dirty="0"/>
              <a:t>                 Ft. supp.     </a:t>
            </a:r>
          </a:p>
          <a:p>
            <a:pPr marL="0" indent="0" algn="l" rtl="0">
              <a:buNone/>
            </a:pPr>
            <a:r>
              <a:rPr lang="en-US" dirty="0"/>
              <a:t>                  Mitt. 5  supp. Using 2 g </a:t>
            </a:r>
            <a:r>
              <a:rPr lang="en-US" dirty="0" smtClean="0"/>
              <a:t>mold</a:t>
            </a:r>
            <a:r>
              <a:rPr lang="en-US" dirty="0"/>
              <a:t>.</a:t>
            </a:r>
          </a:p>
        </p:txBody>
      </p:sp>
    </p:spTree>
    <p:extLst>
      <p:ext uri="{BB962C8B-B14F-4D97-AF65-F5344CB8AC3E}">
        <p14:creationId xmlns:p14="http://schemas.microsoft.com/office/powerpoint/2010/main" val="175077629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a:bodyPr>
          <a:lstStyle/>
          <a:p>
            <a:pPr marL="0" indent="0" algn="l" rtl="0">
              <a:buNone/>
            </a:pPr>
            <a:endParaRPr lang="en-US" dirty="0" smtClean="0"/>
          </a:p>
          <a:p>
            <a:pPr marL="0" indent="0" algn="l" rtl="0">
              <a:buNone/>
            </a:pPr>
            <a:r>
              <a:rPr lang="en-US" dirty="0"/>
              <a:t>Rx 2                                                                                           </a:t>
            </a:r>
          </a:p>
          <a:p>
            <a:pPr marL="0" indent="0" algn="l" rtl="0">
              <a:buNone/>
            </a:pPr>
            <a:r>
              <a:rPr lang="en-US" dirty="0"/>
              <a:t>                  PEG400                              20%</a:t>
            </a:r>
          </a:p>
          <a:p>
            <a:pPr marL="0" indent="0" algn="l" rtl="0">
              <a:buNone/>
            </a:pPr>
            <a:r>
              <a:rPr lang="en-US" dirty="0"/>
              <a:t>                  PEG6000                           </a:t>
            </a:r>
            <a:r>
              <a:rPr lang="en-US" dirty="0" smtClean="0"/>
              <a:t> </a:t>
            </a:r>
            <a:r>
              <a:rPr lang="en-US" dirty="0"/>
              <a:t>33%</a:t>
            </a:r>
          </a:p>
          <a:p>
            <a:pPr marL="0" indent="0" algn="l" rtl="0">
              <a:buNone/>
            </a:pPr>
            <a:r>
              <a:rPr lang="en-US" dirty="0"/>
              <a:t>                  PEG6000                            </a:t>
            </a:r>
            <a:r>
              <a:rPr lang="en-US" dirty="0" smtClean="0"/>
              <a:t>47</a:t>
            </a:r>
            <a:r>
              <a:rPr lang="en-US" dirty="0"/>
              <a:t>%                                        </a:t>
            </a:r>
          </a:p>
          <a:p>
            <a:pPr marL="0" indent="0" algn="l" rtl="0">
              <a:buNone/>
            </a:pPr>
            <a:r>
              <a:rPr lang="en-US" dirty="0"/>
              <a:t>                  Ft. supp.     </a:t>
            </a:r>
          </a:p>
          <a:p>
            <a:pPr marL="0" indent="0" algn="l" rtl="0">
              <a:buNone/>
            </a:pPr>
            <a:r>
              <a:rPr lang="en-US" dirty="0"/>
              <a:t>                  Mitt. 5  supp. Using 2 g </a:t>
            </a:r>
            <a:r>
              <a:rPr lang="en-US" dirty="0" smtClean="0"/>
              <a:t>mold.</a:t>
            </a:r>
            <a:endParaRPr lang="en-US" dirty="0"/>
          </a:p>
        </p:txBody>
      </p:sp>
    </p:spTree>
    <p:extLst>
      <p:ext uri="{BB962C8B-B14F-4D97-AF65-F5344CB8AC3E}">
        <p14:creationId xmlns:p14="http://schemas.microsoft.com/office/powerpoint/2010/main" val="427973837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a:bodyPr>
          <a:lstStyle/>
          <a:p>
            <a:pPr marL="0" indent="0" algn="l" rtl="0">
              <a:buNone/>
            </a:pPr>
            <a:endParaRPr lang="en-US" dirty="0" smtClean="0"/>
          </a:p>
          <a:p>
            <a:pPr marL="0" indent="0" algn="l" rtl="0">
              <a:buNone/>
            </a:pPr>
            <a:r>
              <a:rPr lang="en-US" dirty="0"/>
              <a:t>Rx </a:t>
            </a:r>
            <a:r>
              <a:rPr lang="en-US" dirty="0" smtClean="0"/>
              <a:t>                                                                                          </a:t>
            </a:r>
            <a:endParaRPr lang="en-US" dirty="0"/>
          </a:p>
          <a:p>
            <a:pPr marL="0" indent="0" algn="l" rtl="0">
              <a:buNone/>
            </a:pPr>
            <a:r>
              <a:rPr lang="en-US" dirty="0"/>
              <a:t>                  PEG4000                          20%</a:t>
            </a:r>
          </a:p>
          <a:p>
            <a:pPr marL="0" indent="0" algn="l" rtl="0">
              <a:buNone/>
            </a:pPr>
            <a:r>
              <a:rPr lang="en-US" dirty="0"/>
              <a:t>                  PEG1540                          33%</a:t>
            </a:r>
          </a:p>
          <a:p>
            <a:pPr marL="0" indent="0" algn="l" rtl="0">
              <a:buNone/>
            </a:pPr>
            <a:r>
              <a:rPr lang="en-US" dirty="0"/>
              <a:t>                  Water                              47%</a:t>
            </a:r>
          </a:p>
          <a:p>
            <a:pPr marL="0" indent="0" algn="l" rtl="0">
              <a:buNone/>
            </a:pPr>
            <a:r>
              <a:rPr lang="en-US" dirty="0"/>
              <a:t>                 Ft. supp.     </a:t>
            </a:r>
          </a:p>
          <a:p>
            <a:pPr marL="0" indent="0" algn="l" rtl="0">
              <a:buNone/>
            </a:pPr>
            <a:r>
              <a:rPr lang="en-US" dirty="0"/>
              <a:t>                 Mitt. 5  supp. Using 1 g </a:t>
            </a:r>
            <a:r>
              <a:rPr lang="en-US" dirty="0" smtClean="0"/>
              <a:t>mold</a:t>
            </a:r>
            <a:r>
              <a:rPr lang="en-US" dirty="0"/>
              <a:t>.</a:t>
            </a:r>
          </a:p>
        </p:txBody>
      </p:sp>
    </p:spTree>
    <p:extLst>
      <p:ext uri="{BB962C8B-B14F-4D97-AF65-F5344CB8AC3E}">
        <p14:creationId xmlns:p14="http://schemas.microsoft.com/office/powerpoint/2010/main" val="17993299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6286"/>
            <a:ext cx="8229600" cy="838200"/>
          </a:xfrm>
        </p:spPr>
        <p:txBody>
          <a:bodyPr/>
          <a:lstStyle/>
          <a:p>
            <a:r>
              <a:rPr lang="en-US" dirty="0" smtClean="0"/>
              <a:t>The </a:t>
            </a:r>
            <a:r>
              <a:rPr lang="en-US" dirty="0"/>
              <a:t>fatty </a:t>
            </a:r>
            <a:r>
              <a:rPr lang="en-US" dirty="0" smtClean="0"/>
              <a:t>bases</a:t>
            </a:r>
            <a:endParaRPr lang="ar-IQ" dirty="0"/>
          </a:p>
        </p:txBody>
      </p:sp>
      <p:sp>
        <p:nvSpPr>
          <p:cNvPr id="3" name="Content Placeholder 2"/>
          <p:cNvSpPr>
            <a:spLocks noGrp="1"/>
          </p:cNvSpPr>
          <p:nvPr>
            <p:ph idx="1"/>
          </p:nvPr>
        </p:nvSpPr>
        <p:spPr>
          <a:xfrm>
            <a:off x="304800" y="990600"/>
            <a:ext cx="8610600" cy="5410200"/>
          </a:xfrm>
        </p:spPr>
        <p:txBody>
          <a:bodyPr>
            <a:normAutofit/>
          </a:bodyPr>
          <a:lstStyle/>
          <a:p>
            <a:pPr algn="l" rtl="0"/>
            <a:r>
              <a:rPr lang="en-US" dirty="0"/>
              <a:t>The most important base is </a:t>
            </a:r>
            <a:r>
              <a:rPr lang="en-US" dirty="0" err="1"/>
              <a:t>theobroma</a:t>
            </a:r>
            <a:r>
              <a:rPr lang="en-US" dirty="0"/>
              <a:t> oil (cocoa – butter) which exhibits many of the properties of an ideal suppository base: </a:t>
            </a:r>
          </a:p>
          <a:p>
            <a:pPr marL="0" indent="0" algn="l" rtl="0">
              <a:buNone/>
            </a:pPr>
            <a:r>
              <a:rPr lang="en-US" dirty="0"/>
              <a:t>1.	It has melting point range of 30 – 36 0C and therefore, is solid at normal room temperature. </a:t>
            </a:r>
          </a:p>
          <a:p>
            <a:pPr marL="0" indent="0" algn="l" rtl="0">
              <a:buNone/>
            </a:pPr>
            <a:r>
              <a:rPr lang="en-US" dirty="0"/>
              <a:t>2.	It readily liquefies on heating but sets rapidly when cooled.</a:t>
            </a:r>
          </a:p>
          <a:p>
            <a:pPr marL="0" indent="0" algn="l" rtl="0">
              <a:buNone/>
            </a:pPr>
            <a:r>
              <a:rPr lang="en-US" dirty="0"/>
              <a:t>3.	It is bland, therefore, no irritation occurs</a:t>
            </a:r>
            <a:r>
              <a:rPr lang="en-US" dirty="0" smtClean="0"/>
              <a:t>.</a:t>
            </a:r>
            <a:endParaRPr lang="en-US" dirty="0"/>
          </a:p>
        </p:txBody>
      </p:sp>
      <p:pic>
        <p:nvPicPr>
          <p:cNvPr id="4" name="Picture 1030" descr="File:Cocoa butter p1410148.JPG">
            <a:hlinkClick r:id="rId2"/>
          </p:cNvPr>
          <p:cNvPicPr>
            <a:picLocks noChangeAspect="1" noChangeArrowheads="1"/>
          </p:cNvPicPr>
          <p:nvPr/>
        </p:nvPicPr>
        <p:blipFill>
          <a:blip r:embed="rId3" cstate="print"/>
          <a:srcRect/>
          <a:stretch>
            <a:fillRect/>
          </a:stretch>
        </p:blipFill>
        <p:spPr bwMode="auto">
          <a:xfrm>
            <a:off x="5638800" y="4343400"/>
            <a:ext cx="3124200" cy="2286000"/>
          </a:xfrm>
          <a:prstGeom prst="rect">
            <a:avLst/>
          </a:prstGeom>
          <a:noFill/>
        </p:spPr>
      </p:pic>
      <p:pic>
        <p:nvPicPr>
          <p:cNvPr id="5" name="Picture 1032" descr="File:Cacao-pod-k4636-14.jpg">
            <a:hlinkClick r:id="rId4"/>
          </p:cNvPr>
          <p:cNvPicPr>
            <a:picLocks noChangeAspect="1" noChangeArrowheads="1"/>
          </p:cNvPicPr>
          <p:nvPr/>
        </p:nvPicPr>
        <p:blipFill>
          <a:blip r:embed="rId5" cstate="print"/>
          <a:srcRect/>
          <a:stretch>
            <a:fillRect/>
          </a:stretch>
        </p:blipFill>
        <p:spPr bwMode="auto">
          <a:xfrm>
            <a:off x="1295400" y="4343400"/>
            <a:ext cx="3124200" cy="2286000"/>
          </a:xfrm>
          <a:prstGeom prst="rect">
            <a:avLst/>
          </a:prstGeom>
          <a:noFill/>
        </p:spPr>
      </p:pic>
    </p:spTree>
    <p:extLst>
      <p:ext uri="{BB962C8B-B14F-4D97-AF65-F5344CB8AC3E}">
        <p14:creationId xmlns:p14="http://schemas.microsoft.com/office/powerpoint/2010/main" val="142450686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a:bodyPr>
          <a:lstStyle/>
          <a:p>
            <a:pPr marL="0" indent="0" algn="l" rtl="0">
              <a:buNone/>
            </a:pPr>
            <a:endParaRPr lang="en-US" dirty="0" smtClean="0"/>
          </a:p>
          <a:p>
            <a:pPr marL="0" indent="0" algn="l" rtl="0">
              <a:buNone/>
            </a:pPr>
            <a:r>
              <a:rPr lang="en-US" dirty="0"/>
              <a:t>Rx </a:t>
            </a:r>
            <a:r>
              <a:rPr lang="en-US" dirty="0" smtClean="0"/>
              <a:t>                                                                                          </a:t>
            </a:r>
            <a:endParaRPr lang="en-US" dirty="0"/>
          </a:p>
          <a:p>
            <a:pPr marL="0" indent="0" algn="l" rtl="0">
              <a:buNone/>
            </a:pPr>
            <a:r>
              <a:rPr lang="en-US" dirty="0"/>
              <a:t>                  PEG1540                          33%</a:t>
            </a:r>
          </a:p>
          <a:p>
            <a:pPr marL="0" indent="0" algn="l" rtl="0">
              <a:buNone/>
            </a:pPr>
            <a:r>
              <a:rPr lang="en-US" dirty="0"/>
              <a:t>                  PEG6000                          47 %</a:t>
            </a:r>
          </a:p>
          <a:p>
            <a:pPr marL="0" indent="0" algn="l" rtl="0">
              <a:buNone/>
            </a:pPr>
            <a:r>
              <a:rPr lang="en-US" dirty="0"/>
              <a:t>                  Water                              20%</a:t>
            </a:r>
          </a:p>
          <a:p>
            <a:pPr marL="0" indent="0" algn="l" rtl="0">
              <a:buNone/>
            </a:pPr>
            <a:r>
              <a:rPr lang="en-US" dirty="0"/>
              <a:t>                 Ft. supp.     </a:t>
            </a:r>
          </a:p>
          <a:p>
            <a:pPr marL="0" indent="0" algn="l" rtl="0">
              <a:buNone/>
            </a:pPr>
            <a:r>
              <a:rPr lang="en-US" dirty="0"/>
              <a:t>                 Mitt. 5  supp. Using 1g </a:t>
            </a:r>
            <a:r>
              <a:rPr lang="en-US" dirty="0" smtClean="0"/>
              <a:t>mold</a:t>
            </a:r>
            <a:r>
              <a:rPr lang="en-US" dirty="0"/>
              <a:t>. </a:t>
            </a:r>
          </a:p>
        </p:txBody>
      </p:sp>
    </p:spTree>
    <p:extLst>
      <p:ext uri="{BB962C8B-B14F-4D97-AF65-F5344CB8AC3E}">
        <p14:creationId xmlns:p14="http://schemas.microsoft.com/office/powerpoint/2010/main" val="62548733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a:bodyPr>
          <a:lstStyle/>
          <a:p>
            <a:pPr marL="0" indent="0" algn="l" rtl="0">
              <a:buNone/>
            </a:pPr>
            <a:endParaRPr lang="en-US" dirty="0" smtClean="0"/>
          </a:p>
          <a:p>
            <a:pPr marL="0" indent="0" algn="l" rtl="0">
              <a:buNone/>
            </a:pPr>
            <a:r>
              <a:rPr lang="en-US" dirty="0"/>
              <a:t>Rx </a:t>
            </a:r>
            <a:r>
              <a:rPr lang="en-US" dirty="0" smtClean="0"/>
              <a:t>                                                                                          </a:t>
            </a:r>
            <a:endParaRPr lang="en-US" dirty="0"/>
          </a:p>
          <a:p>
            <a:pPr marL="0" indent="0" algn="l" rtl="0">
              <a:buNone/>
            </a:pPr>
            <a:r>
              <a:rPr lang="en-US" dirty="0"/>
              <a:t>                  PEG400                             4 %</a:t>
            </a:r>
          </a:p>
          <a:p>
            <a:pPr marL="0" indent="0" algn="l" rtl="0">
              <a:buNone/>
            </a:pPr>
            <a:r>
              <a:rPr lang="en-US" dirty="0"/>
              <a:t>                  PEG1000                           96 %                 </a:t>
            </a:r>
          </a:p>
          <a:p>
            <a:pPr marL="0" indent="0" algn="l" rtl="0">
              <a:buNone/>
            </a:pPr>
            <a:r>
              <a:rPr lang="en-US" dirty="0"/>
              <a:t>                 Ft. supp.     </a:t>
            </a:r>
          </a:p>
          <a:p>
            <a:pPr marL="0" indent="0" algn="l" rtl="0">
              <a:buNone/>
            </a:pPr>
            <a:r>
              <a:rPr lang="en-US" dirty="0"/>
              <a:t>                 Mitt. 5  supp. Using 1 g </a:t>
            </a:r>
            <a:r>
              <a:rPr lang="en-US" dirty="0" smtClean="0"/>
              <a:t>mold</a:t>
            </a:r>
            <a:r>
              <a:rPr lang="en-US" dirty="0"/>
              <a:t>. </a:t>
            </a:r>
          </a:p>
        </p:txBody>
      </p:sp>
    </p:spTree>
    <p:extLst>
      <p:ext uri="{BB962C8B-B14F-4D97-AF65-F5344CB8AC3E}">
        <p14:creationId xmlns:p14="http://schemas.microsoft.com/office/powerpoint/2010/main" val="232511791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a:bodyPr>
          <a:lstStyle/>
          <a:p>
            <a:pPr marL="0" indent="0" algn="l" rtl="0">
              <a:buNone/>
            </a:pPr>
            <a:endParaRPr lang="en-US" dirty="0" smtClean="0"/>
          </a:p>
          <a:p>
            <a:pPr marL="0" indent="0" algn="l" rtl="0">
              <a:buNone/>
            </a:pPr>
            <a:r>
              <a:rPr lang="en-US" dirty="0"/>
              <a:t>Rx </a:t>
            </a:r>
            <a:r>
              <a:rPr lang="en-US" dirty="0" smtClean="0"/>
              <a:t>                                                                                          </a:t>
            </a:r>
            <a:endParaRPr lang="en-US" dirty="0"/>
          </a:p>
          <a:p>
            <a:pPr marL="0" indent="0" algn="l" rtl="0">
              <a:buNone/>
            </a:pPr>
            <a:r>
              <a:rPr lang="en-US" dirty="0"/>
              <a:t>                  PEG4000                           25 %</a:t>
            </a:r>
          </a:p>
          <a:p>
            <a:pPr marL="0" indent="0" algn="l" rtl="0">
              <a:buNone/>
            </a:pPr>
            <a:r>
              <a:rPr lang="en-US" dirty="0"/>
              <a:t>                  PEG1000                           75 %                 </a:t>
            </a:r>
          </a:p>
          <a:p>
            <a:pPr marL="0" indent="0" algn="l" rtl="0">
              <a:buNone/>
            </a:pPr>
            <a:r>
              <a:rPr lang="en-US" dirty="0"/>
              <a:t>                 Ft. supp.     </a:t>
            </a:r>
          </a:p>
          <a:p>
            <a:pPr marL="0" indent="0" algn="l" rtl="0">
              <a:buNone/>
            </a:pPr>
            <a:r>
              <a:rPr lang="en-US" dirty="0"/>
              <a:t>                 Mitt. 5  supp. Using 2g </a:t>
            </a:r>
            <a:r>
              <a:rPr lang="en-US" dirty="0" smtClean="0"/>
              <a:t>mold</a:t>
            </a:r>
            <a:r>
              <a:rPr lang="en-US" dirty="0"/>
              <a:t>. </a:t>
            </a:r>
          </a:p>
          <a:p>
            <a:pPr marL="0" indent="0" algn="l" rtl="0">
              <a:buNone/>
            </a:pPr>
            <a:r>
              <a:rPr lang="en-US" dirty="0"/>
              <a:t> </a:t>
            </a:r>
          </a:p>
        </p:txBody>
      </p:sp>
    </p:spTree>
    <p:extLst>
      <p:ext uri="{BB962C8B-B14F-4D97-AF65-F5344CB8AC3E}">
        <p14:creationId xmlns:p14="http://schemas.microsoft.com/office/powerpoint/2010/main" val="367424723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909671" y="2967335"/>
            <a:ext cx="5324663" cy="1323439"/>
          </a:xfrm>
          <a:prstGeom prst="rect">
            <a:avLst/>
          </a:prstGeom>
          <a:noFill/>
        </p:spPr>
        <p:txBody>
          <a:bodyPr wrap="none" lIns="91440" tIns="45720" rIns="91440" bIns="45720">
            <a:spAutoFit/>
          </a:bodyPr>
          <a:lstStyle/>
          <a:p>
            <a:pPr algn="ctr"/>
            <a:r>
              <a:rPr lang="en-US" sz="8000" b="1" cap="none" spc="0" dirty="0" smtClean="0">
                <a:ln w="24500" cmpd="dbl">
                  <a:solidFill>
                    <a:schemeClr val="accent2">
                      <a:shade val="85000"/>
                      <a:satMod val="155000"/>
                    </a:schemeClr>
                  </a:solidFill>
                  <a:prstDash val="solid"/>
                  <a:miter lim="800000"/>
                </a:ln>
                <a:gradFill>
                  <a:gsLst>
                    <a:gs pos="10000">
                      <a:schemeClr val="accent2">
                        <a:tint val="10000"/>
                        <a:satMod val="155000"/>
                      </a:schemeClr>
                    </a:gs>
                    <a:gs pos="60000">
                      <a:schemeClr val="accent2">
                        <a:tint val="30000"/>
                        <a:satMod val="155000"/>
                      </a:schemeClr>
                    </a:gs>
                    <a:gs pos="100000">
                      <a:schemeClr val="accent2">
                        <a:tint val="73000"/>
                        <a:satMod val="155000"/>
                      </a:schemeClr>
                    </a:gs>
                  </a:gsLst>
                  <a:lin ang="5400000"/>
                </a:gradFill>
                <a:effectLst>
                  <a:outerShdw blurRad="38100" dist="38100" dir="7020000" algn="tl">
                    <a:srgbClr val="000000">
                      <a:alpha val="35000"/>
                    </a:srgbClr>
                  </a:outerShdw>
                </a:effectLst>
              </a:rPr>
              <a:t>Thank You</a:t>
            </a:r>
            <a:endParaRPr lang="en-US" sz="8000" b="1" cap="none" spc="0" dirty="0">
              <a:ln w="24500" cmpd="dbl">
                <a:solidFill>
                  <a:schemeClr val="accent2">
                    <a:shade val="85000"/>
                    <a:satMod val="155000"/>
                  </a:schemeClr>
                </a:solidFill>
                <a:prstDash val="solid"/>
                <a:miter lim="800000"/>
              </a:ln>
              <a:gradFill>
                <a:gsLst>
                  <a:gs pos="10000">
                    <a:schemeClr val="accent2">
                      <a:tint val="10000"/>
                      <a:satMod val="155000"/>
                    </a:schemeClr>
                  </a:gs>
                  <a:gs pos="60000">
                    <a:schemeClr val="accent2">
                      <a:tint val="30000"/>
                      <a:satMod val="155000"/>
                    </a:schemeClr>
                  </a:gs>
                  <a:gs pos="100000">
                    <a:schemeClr val="accent2">
                      <a:tint val="73000"/>
                      <a:satMod val="155000"/>
                    </a:schemeClr>
                  </a:gs>
                </a:gsLst>
                <a:lin ang="5400000"/>
              </a:gradFill>
              <a:effectLst>
                <a:outerShdw blurRad="38100" dist="38100" dir="7020000" algn="tl">
                  <a:srgbClr val="000000">
                    <a:alpha val="35000"/>
                  </a:srgbClr>
                </a:outerShdw>
              </a:effectLst>
            </a:endParaRPr>
          </a:p>
        </p:txBody>
      </p:sp>
    </p:spTree>
    <p:extLst>
      <p:ext uri="{BB962C8B-B14F-4D97-AF65-F5344CB8AC3E}">
        <p14:creationId xmlns:p14="http://schemas.microsoft.com/office/powerpoint/2010/main" val="35026361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52400"/>
            <a:ext cx="8610600" cy="6400800"/>
          </a:xfrm>
        </p:spPr>
        <p:txBody>
          <a:bodyPr>
            <a:normAutofit/>
          </a:bodyPr>
          <a:lstStyle/>
          <a:p>
            <a:pPr algn="just" rtl="0"/>
            <a:r>
              <a:rPr lang="en-US" dirty="0" err="1">
                <a:solidFill>
                  <a:srgbClr val="FF0000"/>
                </a:solidFill>
              </a:rPr>
              <a:t>theobbroma</a:t>
            </a:r>
            <a:r>
              <a:rPr lang="en-US" dirty="0">
                <a:solidFill>
                  <a:srgbClr val="FF0000"/>
                </a:solidFill>
              </a:rPr>
              <a:t> oil </a:t>
            </a:r>
            <a:r>
              <a:rPr lang="en-US" dirty="0" smtClean="0">
                <a:solidFill>
                  <a:srgbClr val="FF0000"/>
                </a:solidFill>
              </a:rPr>
              <a:t>is not </a:t>
            </a:r>
            <a:r>
              <a:rPr lang="en-US" dirty="0">
                <a:solidFill>
                  <a:srgbClr val="FF0000"/>
                </a:solidFill>
              </a:rPr>
              <a:t>longer used because of its many disadvantages such as</a:t>
            </a:r>
            <a:r>
              <a:rPr lang="en-US" dirty="0" smtClean="0">
                <a:solidFill>
                  <a:srgbClr val="FF0000"/>
                </a:solidFill>
              </a:rPr>
              <a:t>:</a:t>
            </a:r>
          </a:p>
          <a:p>
            <a:pPr algn="just" rtl="0">
              <a:buNone/>
            </a:pPr>
            <a:r>
              <a:rPr lang="en-US" dirty="0" smtClean="0">
                <a:solidFill>
                  <a:schemeClr val="tx1"/>
                </a:solidFill>
              </a:rPr>
              <a:t> </a:t>
            </a:r>
            <a:endParaRPr lang="en-US" dirty="0">
              <a:solidFill>
                <a:schemeClr val="tx1"/>
              </a:solidFill>
            </a:endParaRPr>
          </a:p>
          <a:p>
            <a:pPr marL="0" indent="0" algn="just" rtl="0">
              <a:buNone/>
            </a:pPr>
            <a:r>
              <a:rPr lang="en-US" dirty="0" smtClean="0">
                <a:solidFill>
                  <a:schemeClr val="tx1"/>
                </a:solidFill>
              </a:rPr>
              <a:t>1. Theobroma </a:t>
            </a:r>
            <a:r>
              <a:rPr lang="en-US" dirty="0">
                <a:solidFill>
                  <a:schemeClr val="tx1"/>
                </a:solidFill>
              </a:rPr>
              <a:t>oil is polymorphic, i.e. when it is heated and cooled it solidifies in different crystalline forms (α, β, σ) which are </a:t>
            </a:r>
            <a:r>
              <a:rPr lang="en-US" dirty="0" err="1">
                <a:solidFill>
                  <a:schemeClr val="tx1"/>
                </a:solidFill>
              </a:rPr>
              <a:t>differe</a:t>
            </a:r>
            <a:r>
              <a:rPr lang="en-US" dirty="0">
                <a:solidFill>
                  <a:schemeClr val="tx1"/>
                </a:solidFill>
              </a:rPr>
              <a:t> in physical properties.</a:t>
            </a:r>
          </a:p>
          <a:p>
            <a:pPr marL="0" indent="0" algn="just" rtl="0">
              <a:buNone/>
            </a:pPr>
            <a:endParaRPr lang="en-US" dirty="0" smtClean="0">
              <a:solidFill>
                <a:schemeClr val="tx1"/>
              </a:solidFill>
            </a:endParaRPr>
          </a:p>
          <a:p>
            <a:pPr marL="0" indent="0" algn="just" rtl="0">
              <a:buNone/>
            </a:pPr>
            <a:r>
              <a:rPr lang="en-US" dirty="0" smtClean="0">
                <a:solidFill>
                  <a:schemeClr val="tx1"/>
                </a:solidFill>
              </a:rPr>
              <a:t>2. </a:t>
            </a:r>
            <a:r>
              <a:rPr lang="en-US" dirty="0" err="1" smtClean="0">
                <a:solidFill>
                  <a:schemeClr val="tx1"/>
                </a:solidFill>
              </a:rPr>
              <a:t>Theobbroma</a:t>
            </a:r>
            <a:r>
              <a:rPr lang="en-US" dirty="0" smtClean="0">
                <a:solidFill>
                  <a:schemeClr val="tx1"/>
                </a:solidFill>
              </a:rPr>
              <a:t> </a:t>
            </a:r>
            <a:r>
              <a:rPr lang="en-US" dirty="0">
                <a:solidFill>
                  <a:schemeClr val="tx1"/>
                </a:solidFill>
              </a:rPr>
              <a:t>oil shrinks only slightly on cooling and therefore, may tend to adhere to the walls of the suppository </a:t>
            </a:r>
            <a:r>
              <a:rPr lang="en-US" dirty="0" smtClean="0">
                <a:solidFill>
                  <a:schemeClr val="tx1"/>
                </a:solidFill>
              </a:rPr>
              <a:t>mold</a:t>
            </a:r>
            <a:r>
              <a:rPr lang="en-US" dirty="0">
                <a:solidFill>
                  <a:schemeClr val="tx1"/>
                </a:solidFill>
              </a:rPr>
              <a:t>. For this reason, the </a:t>
            </a:r>
            <a:r>
              <a:rPr lang="en-US" dirty="0" smtClean="0">
                <a:solidFill>
                  <a:schemeClr val="tx1"/>
                </a:solidFill>
              </a:rPr>
              <a:t>mold </a:t>
            </a:r>
            <a:r>
              <a:rPr lang="en-US" dirty="0">
                <a:solidFill>
                  <a:schemeClr val="tx1"/>
                </a:solidFill>
              </a:rPr>
              <a:t>must be lubricated before use. </a:t>
            </a:r>
          </a:p>
          <a:p>
            <a:pPr marL="0" indent="0" algn="just" rtl="0">
              <a:buNone/>
            </a:pPr>
            <a:endParaRPr lang="en-US" dirty="0" smtClean="0">
              <a:solidFill>
                <a:schemeClr val="tx1"/>
              </a:solidFill>
            </a:endParaRPr>
          </a:p>
          <a:p>
            <a:pPr marL="0" indent="0" algn="just" rtl="0">
              <a:buNone/>
            </a:pPr>
            <a:r>
              <a:rPr lang="en-US" dirty="0" smtClean="0">
                <a:solidFill>
                  <a:schemeClr val="tx1"/>
                </a:solidFill>
              </a:rPr>
              <a:t>3. The </a:t>
            </a:r>
            <a:r>
              <a:rPr lang="en-US" dirty="0">
                <a:solidFill>
                  <a:schemeClr val="tx1"/>
                </a:solidFill>
              </a:rPr>
              <a:t>relatively low melting point masks it unsuitable for use in hot climates.</a:t>
            </a:r>
          </a:p>
          <a:p>
            <a:pPr algn="just" rtl="0"/>
            <a:endParaRPr lang="ar-IQ" dirty="0">
              <a:solidFill>
                <a:schemeClr val="tx1"/>
              </a:solidFill>
            </a:endParaRPr>
          </a:p>
        </p:txBody>
      </p:sp>
    </p:spTree>
    <p:extLst>
      <p:ext uri="{BB962C8B-B14F-4D97-AF65-F5344CB8AC3E}">
        <p14:creationId xmlns:p14="http://schemas.microsoft.com/office/powerpoint/2010/main" val="22666111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مستطيل 3"/>
          <p:cNvSpPr/>
          <p:nvPr/>
        </p:nvSpPr>
        <p:spPr>
          <a:xfrm>
            <a:off x="285720" y="571480"/>
            <a:ext cx="8643998" cy="3231654"/>
          </a:xfrm>
          <a:prstGeom prst="rect">
            <a:avLst/>
          </a:prstGeom>
        </p:spPr>
        <p:txBody>
          <a:bodyPr wrap="square">
            <a:spAutoFit/>
          </a:bodyPr>
          <a:lstStyle/>
          <a:p>
            <a:pPr algn="just" rtl="0"/>
            <a:r>
              <a:rPr lang="en-US" sz="2400" dirty="0" smtClean="0"/>
              <a:t>4. The melting point is reduced if the active ingredients are soluble. This can be counteracted by adding bees wax. </a:t>
            </a:r>
          </a:p>
          <a:p>
            <a:pPr algn="just" rtl="0"/>
            <a:endParaRPr lang="en-US" sz="2400" dirty="0" smtClean="0"/>
          </a:p>
          <a:p>
            <a:pPr algn="just" rtl="0"/>
            <a:r>
              <a:rPr lang="en-US" sz="2400" dirty="0" smtClean="0"/>
              <a:t>5. </a:t>
            </a:r>
            <a:r>
              <a:rPr lang="en-US" sz="2400" dirty="0" err="1" smtClean="0"/>
              <a:t>theobbroma</a:t>
            </a:r>
            <a:r>
              <a:rPr lang="en-US" sz="2400" dirty="0" smtClean="0"/>
              <a:t> oil deteriorates on storage. </a:t>
            </a:r>
          </a:p>
          <a:p>
            <a:pPr algn="just" rtl="0"/>
            <a:endParaRPr lang="en-US" sz="2400" dirty="0" smtClean="0"/>
          </a:p>
          <a:p>
            <a:pPr algn="just" rtl="0"/>
            <a:r>
              <a:rPr lang="en-US" sz="2400" dirty="0" smtClean="0"/>
              <a:t>6. It dose not have a high water – absorbing capacity.</a:t>
            </a:r>
          </a:p>
          <a:p>
            <a:pPr algn="just" rtl="0"/>
            <a:endParaRPr lang="en-US" sz="2800" dirty="0" smtClean="0"/>
          </a:p>
          <a:p>
            <a:pPr algn="just" rtl="0"/>
            <a:r>
              <a:rPr lang="en-US" sz="2400" dirty="0" smtClean="0"/>
              <a:t>7. Relatively high cost. </a:t>
            </a:r>
            <a:endParaRPr lang="en-US" sz="24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4282" y="0"/>
            <a:ext cx="8929718" cy="771508"/>
          </a:xfrm>
        </p:spPr>
        <p:txBody>
          <a:bodyPr/>
          <a:lstStyle/>
          <a:p>
            <a:r>
              <a:rPr lang="en-US" sz="2800" dirty="0">
                <a:solidFill>
                  <a:srgbClr val="FF0000"/>
                </a:solidFill>
              </a:rPr>
              <a:t>Preparation of suppositories using </a:t>
            </a:r>
            <a:r>
              <a:rPr lang="en-US" sz="2800" dirty="0" err="1" smtClean="0">
                <a:solidFill>
                  <a:srgbClr val="FF0000"/>
                </a:solidFill>
              </a:rPr>
              <a:t>theobbroma</a:t>
            </a:r>
            <a:r>
              <a:rPr lang="en-US" sz="2800" dirty="0" smtClean="0">
                <a:solidFill>
                  <a:srgbClr val="FF0000"/>
                </a:solidFill>
              </a:rPr>
              <a:t> </a:t>
            </a:r>
            <a:r>
              <a:rPr lang="en-US" sz="2800" dirty="0">
                <a:solidFill>
                  <a:srgbClr val="FF0000"/>
                </a:solidFill>
              </a:rPr>
              <a:t>oil </a:t>
            </a:r>
            <a:r>
              <a:rPr lang="en-US" sz="2800" dirty="0" smtClean="0">
                <a:solidFill>
                  <a:srgbClr val="FF0000"/>
                </a:solidFill>
              </a:rPr>
              <a:t>base </a:t>
            </a:r>
            <a:endParaRPr lang="ar-IQ" sz="2800" dirty="0">
              <a:solidFill>
                <a:srgbClr val="FF0000"/>
              </a:solidFill>
            </a:endParaRPr>
          </a:p>
        </p:txBody>
      </p:sp>
      <p:sp>
        <p:nvSpPr>
          <p:cNvPr id="3" name="Content Placeholder 2"/>
          <p:cNvSpPr>
            <a:spLocks noGrp="1"/>
          </p:cNvSpPr>
          <p:nvPr>
            <p:ph idx="1"/>
          </p:nvPr>
        </p:nvSpPr>
        <p:spPr>
          <a:xfrm>
            <a:off x="152400" y="1066800"/>
            <a:ext cx="8839200" cy="5105400"/>
          </a:xfrm>
        </p:spPr>
        <p:txBody>
          <a:bodyPr>
            <a:normAutofit fontScale="92500" lnSpcReduction="20000"/>
          </a:bodyPr>
          <a:lstStyle/>
          <a:p>
            <a:pPr marL="0" indent="0" algn="just" rtl="0">
              <a:buNone/>
            </a:pPr>
            <a:r>
              <a:rPr lang="en-US" dirty="0" smtClean="0">
                <a:solidFill>
                  <a:schemeClr val="tx1">
                    <a:lumMod val="85000"/>
                    <a:lumOff val="15000"/>
                  </a:schemeClr>
                </a:solidFill>
              </a:rPr>
              <a:t>1. Accurately </a:t>
            </a:r>
            <a:r>
              <a:rPr lang="en-US" dirty="0">
                <a:solidFill>
                  <a:schemeClr val="tx1">
                    <a:lumMod val="85000"/>
                    <a:lumOff val="15000"/>
                  </a:schemeClr>
                </a:solidFill>
              </a:rPr>
              <a:t>weigh required amount of base, place in beaker and put on water – bath, over gentle heat. </a:t>
            </a:r>
          </a:p>
          <a:p>
            <a:pPr marL="0" indent="0" algn="just" rtl="0">
              <a:buNone/>
            </a:pPr>
            <a:endParaRPr lang="en-US" dirty="0" smtClean="0">
              <a:solidFill>
                <a:schemeClr val="tx1">
                  <a:lumMod val="85000"/>
                  <a:lumOff val="15000"/>
                </a:schemeClr>
              </a:solidFill>
            </a:endParaRPr>
          </a:p>
          <a:p>
            <a:pPr marL="0" indent="0" algn="just" rtl="0">
              <a:buNone/>
            </a:pPr>
            <a:r>
              <a:rPr lang="en-US" dirty="0" smtClean="0">
                <a:solidFill>
                  <a:schemeClr val="tx1">
                    <a:lumMod val="85000"/>
                    <a:lumOff val="15000"/>
                  </a:schemeClr>
                </a:solidFill>
              </a:rPr>
              <a:t>2. Allow </a:t>
            </a:r>
            <a:r>
              <a:rPr lang="en-US" dirty="0">
                <a:solidFill>
                  <a:schemeClr val="tx1">
                    <a:lumMod val="85000"/>
                    <a:lumOff val="15000"/>
                  </a:schemeClr>
                </a:solidFill>
              </a:rPr>
              <a:t>approximately two – thirds of the base to melt and remove from the heat. The residual heat will be sufficient for the rest of the base to melt.</a:t>
            </a:r>
          </a:p>
          <a:p>
            <a:pPr marL="0" indent="0" algn="just" rtl="0">
              <a:buNone/>
            </a:pPr>
            <a:endParaRPr lang="en-US" dirty="0" smtClean="0">
              <a:solidFill>
                <a:schemeClr val="tx1">
                  <a:lumMod val="85000"/>
                  <a:lumOff val="15000"/>
                </a:schemeClr>
              </a:solidFill>
            </a:endParaRPr>
          </a:p>
          <a:p>
            <a:pPr marL="0" indent="0" algn="just" rtl="0">
              <a:buNone/>
            </a:pPr>
            <a:r>
              <a:rPr lang="en-US" dirty="0" smtClean="0">
                <a:solidFill>
                  <a:schemeClr val="tx1">
                    <a:lumMod val="85000"/>
                    <a:lumOff val="15000"/>
                  </a:schemeClr>
                </a:solidFill>
              </a:rPr>
              <a:t>3. Reduce </a:t>
            </a:r>
            <a:r>
              <a:rPr lang="en-US" dirty="0">
                <a:solidFill>
                  <a:schemeClr val="tx1">
                    <a:lumMod val="85000"/>
                    <a:lumOff val="15000"/>
                  </a:schemeClr>
                </a:solidFill>
              </a:rPr>
              <a:t>the particle size of the active ingredients, if necessary. This will be done by either grinding in a mortar and pestle or sieving.</a:t>
            </a:r>
          </a:p>
          <a:p>
            <a:pPr marL="0" indent="0" algn="just" rtl="0">
              <a:buNone/>
            </a:pPr>
            <a:endParaRPr lang="en-US" dirty="0" smtClean="0">
              <a:solidFill>
                <a:schemeClr val="tx1">
                  <a:lumMod val="85000"/>
                  <a:lumOff val="15000"/>
                </a:schemeClr>
              </a:solidFill>
            </a:endParaRPr>
          </a:p>
          <a:p>
            <a:pPr marL="0" indent="0" algn="just" rtl="0">
              <a:buNone/>
            </a:pPr>
            <a:r>
              <a:rPr lang="en-US" dirty="0" smtClean="0">
                <a:solidFill>
                  <a:schemeClr val="tx1">
                    <a:lumMod val="85000"/>
                    <a:lumOff val="15000"/>
                  </a:schemeClr>
                </a:solidFill>
              </a:rPr>
              <a:t>4. Weigh </a:t>
            </a:r>
            <a:r>
              <a:rPr lang="en-US" dirty="0">
                <a:solidFill>
                  <a:schemeClr val="tx1">
                    <a:lumMod val="85000"/>
                    <a:lumOff val="15000"/>
                  </a:schemeClr>
                </a:solidFill>
              </a:rPr>
              <a:t>the correct amount of medicament and place on a slab.</a:t>
            </a:r>
          </a:p>
          <a:p>
            <a:pPr marL="0" indent="0" algn="just" rtl="0">
              <a:buNone/>
            </a:pPr>
            <a:endParaRPr lang="en-US" dirty="0" smtClean="0">
              <a:solidFill>
                <a:schemeClr val="tx1">
                  <a:lumMod val="85000"/>
                  <a:lumOff val="15000"/>
                </a:schemeClr>
              </a:solidFill>
            </a:endParaRPr>
          </a:p>
          <a:p>
            <a:pPr marL="0" indent="0" algn="just" rtl="0">
              <a:buNone/>
            </a:pPr>
            <a:r>
              <a:rPr lang="en-US" dirty="0" smtClean="0">
                <a:solidFill>
                  <a:schemeClr val="tx1">
                    <a:lumMod val="85000"/>
                    <a:lumOff val="15000"/>
                  </a:schemeClr>
                </a:solidFill>
              </a:rPr>
              <a:t>5. Add </a:t>
            </a:r>
            <a:r>
              <a:rPr lang="en-US" dirty="0">
                <a:solidFill>
                  <a:schemeClr val="tx1">
                    <a:lumMod val="85000"/>
                    <a:lumOff val="15000"/>
                  </a:schemeClr>
                </a:solidFill>
              </a:rPr>
              <a:t>about half of the molten base to the powdered drug and rub together with a spatula</a:t>
            </a:r>
            <a:r>
              <a:rPr lang="en-US" dirty="0" smtClean="0">
                <a:solidFill>
                  <a:schemeClr val="tx1">
                    <a:lumMod val="85000"/>
                    <a:lumOff val="15000"/>
                  </a:schemeClr>
                </a:solidFill>
              </a:rPr>
              <a:t>.</a:t>
            </a:r>
            <a:endParaRPr lang="en-US" dirty="0">
              <a:solidFill>
                <a:schemeClr val="tx1">
                  <a:lumMod val="85000"/>
                  <a:lumOff val="15000"/>
                </a:schemeClr>
              </a:solidFill>
            </a:endParaRPr>
          </a:p>
        </p:txBody>
      </p:sp>
    </p:spTree>
    <p:extLst>
      <p:ext uri="{BB962C8B-B14F-4D97-AF65-F5344CB8AC3E}">
        <p14:creationId xmlns:p14="http://schemas.microsoft.com/office/powerpoint/2010/main" val="36175127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مستطيل 4"/>
          <p:cNvSpPr/>
          <p:nvPr/>
        </p:nvSpPr>
        <p:spPr>
          <a:xfrm>
            <a:off x="428596" y="214290"/>
            <a:ext cx="8358246" cy="6740307"/>
          </a:xfrm>
          <a:prstGeom prst="rect">
            <a:avLst/>
          </a:prstGeom>
        </p:spPr>
        <p:txBody>
          <a:bodyPr wrap="square">
            <a:spAutoFit/>
          </a:bodyPr>
          <a:lstStyle/>
          <a:p>
            <a:pPr algn="l"/>
            <a:r>
              <a:rPr lang="en-US" sz="2400" dirty="0" smtClean="0"/>
              <a:t>6. scrap this mixture off the slab, using the spatula and place </a:t>
            </a:r>
            <a:endParaRPr lang="ar-IQ" sz="2400" dirty="0" smtClean="0"/>
          </a:p>
          <a:p>
            <a:pPr algn="l"/>
            <a:r>
              <a:rPr lang="en-US" sz="2400" dirty="0" smtClean="0"/>
              <a:t>back into the beaker.</a:t>
            </a:r>
            <a:br>
              <a:rPr lang="en-US" sz="2400" dirty="0" smtClean="0"/>
            </a:br>
            <a:endParaRPr lang="en-US" sz="2400" dirty="0" smtClean="0"/>
          </a:p>
          <a:p>
            <a:pPr algn="l"/>
            <a:r>
              <a:rPr lang="en-US" sz="2400" dirty="0" smtClean="0"/>
              <a:t>7. If necessary, put the backer back over the water – bath to re-melt the ingredients.</a:t>
            </a:r>
            <a:br>
              <a:rPr lang="en-US" sz="2400" dirty="0" smtClean="0"/>
            </a:br>
            <a:endParaRPr lang="en-US" sz="2400" dirty="0" smtClean="0"/>
          </a:p>
          <a:p>
            <a:pPr algn="l"/>
            <a:r>
              <a:rPr lang="en-US" sz="2400" dirty="0" smtClean="0"/>
              <a:t>8. Remove from the heat and stir constantly until almost on the point of setting. </a:t>
            </a:r>
            <a:br>
              <a:rPr lang="en-US" sz="2400" dirty="0" smtClean="0"/>
            </a:br>
            <a:endParaRPr lang="en-US" sz="2400" dirty="0" smtClean="0"/>
          </a:p>
          <a:p>
            <a:pPr algn="l"/>
            <a:r>
              <a:rPr lang="en-US" sz="2400" dirty="0" smtClean="0"/>
              <a:t>9. Quickly pour into the mold, slightly overfilling each cavity. This is to allow for contraction on cooling.</a:t>
            </a:r>
            <a:br>
              <a:rPr lang="en-US" sz="2400" dirty="0" smtClean="0"/>
            </a:br>
            <a:endParaRPr lang="en-US" sz="2400" dirty="0" smtClean="0"/>
          </a:p>
          <a:p>
            <a:pPr algn="l"/>
            <a:r>
              <a:rPr lang="en-US" sz="2400" dirty="0" smtClean="0"/>
              <a:t>10.  Leave the mold ant its contents to cool for about 5 minutes and then, using a spatula, trim the tops of the suppositories. </a:t>
            </a:r>
            <a:br>
              <a:rPr lang="en-US" sz="2400" dirty="0" smtClean="0"/>
            </a:br>
            <a:endParaRPr lang="en-US" sz="2400" dirty="0" smtClean="0"/>
          </a:p>
          <a:p>
            <a:pPr algn="l"/>
            <a:r>
              <a:rPr lang="en-US" sz="2400" dirty="0" smtClean="0"/>
              <a:t>11. Allow to cool for another 10 – 15 minutes until the suppositories are completely firm and se</a:t>
            </a:r>
            <a:r>
              <a:rPr lang="en-US" dirty="0" smtClean="0"/>
              <a:t>t</a:t>
            </a:r>
            <a:endParaRPr lang="ar-IQ"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fontScale="92500"/>
          </a:bodyPr>
          <a:lstStyle/>
          <a:p>
            <a:pPr marL="0" indent="0" algn="l" rtl="0">
              <a:buNone/>
            </a:pPr>
            <a:r>
              <a:rPr lang="en-US" dirty="0"/>
              <a:t>Rx </a:t>
            </a:r>
            <a:r>
              <a:rPr lang="en-US" dirty="0" smtClean="0"/>
              <a:t>                                                                                                                          </a:t>
            </a:r>
            <a:endParaRPr lang="en-US" dirty="0"/>
          </a:p>
          <a:p>
            <a:pPr marL="0" indent="0" algn="l" rtl="0">
              <a:buNone/>
            </a:pPr>
            <a:r>
              <a:rPr lang="en-US" dirty="0"/>
              <a:t>                  Tannic acid             </a:t>
            </a:r>
            <a:r>
              <a:rPr lang="en-US" dirty="0" smtClean="0"/>
              <a:t>       </a:t>
            </a:r>
            <a:r>
              <a:rPr lang="en-US" dirty="0" err="1" smtClean="0"/>
              <a:t>gr.v</a:t>
            </a:r>
            <a:r>
              <a:rPr lang="en-US" dirty="0" smtClean="0"/>
              <a:t>                   </a:t>
            </a:r>
            <a:r>
              <a:rPr lang="en-US" dirty="0" err="1" smtClean="0"/>
              <a:t>Dv</a:t>
            </a:r>
            <a:r>
              <a:rPr lang="en-US" dirty="0" smtClean="0"/>
              <a:t>  0.9                         </a:t>
            </a:r>
            <a:endParaRPr lang="en-US" dirty="0"/>
          </a:p>
          <a:p>
            <a:pPr marL="0" indent="0" algn="l" rtl="0">
              <a:buNone/>
            </a:pPr>
            <a:r>
              <a:rPr lang="en-US" dirty="0"/>
              <a:t>                  Oil of </a:t>
            </a:r>
            <a:r>
              <a:rPr lang="en-US" dirty="0" err="1"/>
              <a:t>theobroma</a:t>
            </a:r>
            <a:r>
              <a:rPr lang="en-US" dirty="0"/>
              <a:t>           </a:t>
            </a:r>
            <a:r>
              <a:rPr lang="en-US" dirty="0" err="1"/>
              <a:t>q.s</a:t>
            </a:r>
            <a:r>
              <a:rPr lang="en-US" dirty="0"/>
              <a:t>                 </a:t>
            </a:r>
          </a:p>
          <a:p>
            <a:pPr marL="0" indent="0" algn="l" rtl="0">
              <a:buNone/>
            </a:pPr>
            <a:r>
              <a:rPr lang="en-US" dirty="0"/>
              <a:t>                 Ft. supp.     </a:t>
            </a:r>
          </a:p>
          <a:p>
            <a:pPr marL="0" indent="0" algn="l" rtl="0">
              <a:buNone/>
            </a:pPr>
            <a:r>
              <a:rPr lang="en-US" dirty="0"/>
              <a:t>                  Mitt. iii  supp. Using 2 g </a:t>
            </a:r>
            <a:r>
              <a:rPr lang="en-US" dirty="0" smtClean="0"/>
              <a:t>mold</a:t>
            </a:r>
            <a:r>
              <a:rPr lang="en-US" dirty="0"/>
              <a:t>.</a:t>
            </a:r>
          </a:p>
          <a:p>
            <a:pPr marL="0" indent="0" algn="l" rtl="0">
              <a:buNone/>
            </a:pPr>
            <a:r>
              <a:rPr lang="en-US" dirty="0"/>
              <a:t>                  Sig. insert one as direct </a:t>
            </a:r>
          </a:p>
          <a:p>
            <a:pPr marL="0" indent="0" algn="l" rtl="0">
              <a:buNone/>
            </a:pPr>
            <a:r>
              <a:rPr lang="en-US" dirty="0"/>
              <a:t>     Calculations:</a:t>
            </a:r>
          </a:p>
          <a:p>
            <a:pPr marL="0" indent="0" algn="l" rtl="0">
              <a:buNone/>
            </a:pPr>
            <a:r>
              <a:rPr lang="en-US" dirty="0"/>
              <a:t>                0.33 ☓ 5 = 1.65 g tannic acid </a:t>
            </a:r>
          </a:p>
          <a:p>
            <a:pPr marL="0" indent="0" algn="l" rtl="0">
              <a:buNone/>
            </a:pPr>
            <a:r>
              <a:rPr lang="en-US" dirty="0"/>
              <a:t>  </a:t>
            </a:r>
            <a:r>
              <a:rPr lang="en-US" dirty="0" smtClean="0"/>
              <a:t>The </a:t>
            </a:r>
            <a:r>
              <a:rPr lang="en-US" dirty="0" err="1"/>
              <a:t>wight</a:t>
            </a:r>
            <a:r>
              <a:rPr lang="en-US" dirty="0"/>
              <a:t> of base required to prepare five </a:t>
            </a:r>
            <a:r>
              <a:rPr lang="en-US" dirty="0" err="1"/>
              <a:t>ummedicated</a:t>
            </a:r>
            <a:r>
              <a:rPr lang="en-US" dirty="0"/>
              <a:t> suppositories  = 5 ☓ 2g = 10 g base </a:t>
            </a:r>
          </a:p>
          <a:p>
            <a:pPr marL="0" indent="0" algn="l" rtl="0">
              <a:buNone/>
            </a:pPr>
            <a:r>
              <a:rPr lang="en-US" dirty="0"/>
              <a:t>                1.65 g / 0.9 = 1.83 the base displaced by tannic acid </a:t>
            </a:r>
          </a:p>
          <a:p>
            <a:pPr marL="0" indent="0" algn="l" rtl="0">
              <a:buNone/>
            </a:pPr>
            <a:r>
              <a:rPr lang="en-US" dirty="0"/>
              <a:t> </a:t>
            </a:r>
            <a:r>
              <a:rPr lang="en-US" dirty="0" smtClean="0"/>
              <a:t>Therefore</a:t>
            </a:r>
            <a:r>
              <a:rPr lang="en-US" dirty="0"/>
              <a:t>, weight of the base required for  medicated suppositories = </a:t>
            </a:r>
          </a:p>
          <a:p>
            <a:pPr marL="0" indent="0" algn="l" rtl="0">
              <a:buNone/>
            </a:pPr>
            <a:r>
              <a:rPr lang="en-US" dirty="0"/>
              <a:t>               10 g – 1.83 g = 8.17 g </a:t>
            </a:r>
          </a:p>
          <a:p>
            <a:pPr marL="0" indent="0" algn="l" rtl="0">
              <a:buNone/>
            </a:pPr>
            <a:r>
              <a:rPr lang="en-US" dirty="0"/>
              <a:t>               The total weight  = 8.17 g + 1.65 g = 9.82 g </a:t>
            </a:r>
          </a:p>
          <a:p>
            <a:pPr marL="0" indent="0" algn="l" rtl="0">
              <a:buNone/>
            </a:pPr>
            <a:r>
              <a:rPr lang="en-US" dirty="0"/>
              <a:t>               The weight of each suppository = </a:t>
            </a:r>
          </a:p>
          <a:p>
            <a:pPr marL="0" indent="0" algn="l" rtl="0">
              <a:buNone/>
            </a:pPr>
            <a:r>
              <a:rPr lang="en-US" dirty="0"/>
              <a:t>               9.82 ÷ 5 = 1.96 g </a:t>
            </a:r>
          </a:p>
          <a:p>
            <a:pPr marL="0" indent="0" algn="l" rtl="0">
              <a:buNone/>
            </a:pPr>
            <a:endParaRPr lang="ar-IQ" dirty="0"/>
          </a:p>
        </p:txBody>
      </p:sp>
    </p:spTree>
    <p:extLst>
      <p:ext uri="{BB962C8B-B14F-4D97-AF65-F5344CB8AC3E}">
        <p14:creationId xmlns:p14="http://schemas.microsoft.com/office/powerpoint/2010/main" val="3897916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685800"/>
          </a:xfrm>
        </p:spPr>
        <p:txBody>
          <a:bodyPr/>
          <a:lstStyle/>
          <a:p>
            <a:pPr rtl="0"/>
            <a:r>
              <a:rPr lang="en-US" sz="2800" dirty="0"/>
              <a:t>	</a:t>
            </a:r>
            <a:r>
              <a:rPr lang="en-US" sz="2800" dirty="0" err="1" smtClean="0"/>
              <a:t>Glycero</a:t>
            </a:r>
            <a:r>
              <a:rPr lang="en-US" sz="2800" dirty="0" smtClean="0"/>
              <a:t> </a:t>
            </a:r>
            <a:r>
              <a:rPr lang="en-US" sz="2800" dirty="0"/>
              <a:t>– gelatin </a:t>
            </a:r>
            <a:r>
              <a:rPr lang="en-US" sz="2800" dirty="0" smtClean="0"/>
              <a:t>bases (Water </a:t>
            </a:r>
            <a:r>
              <a:rPr lang="en-US" sz="2800" dirty="0"/>
              <a:t>Soluble </a:t>
            </a:r>
            <a:r>
              <a:rPr lang="en-US" sz="2800" dirty="0" smtClean="0"/>
              <a:t>Bases)</a:t>
            </a:r>
            <a:endParaRPr lang="ar-IQ" sz="2800" dirty="0"/>
          </a:p>
        </p:txBody>
      </p:sp>
      <p:sp>
        <p:nvSpPr>
          <p:cNvPr id="3" name="Content Placeholder 2"/>
          <p:cNvSpPr>
            <a:spLocks noGrp="1"/>
          </p:cNvSpPr>
          <p:nvPr>
            <p:ph idx="1"/>
          </p:nvPr>
        </p:nvSpPr>
        <p:spPr>
          <a:xfrm>
            <a:off x="428596" y="928670"/>
            <a:ext cx="8229600" cy="5059363"/>
          </a:xfrm>
        </p:spPr>
        <p:txBody>
          <a:bodyPr/>
          <a:lstStyle/>
          <a:p>
            <a:pPr algn="just" rtl="0"/>
            <a:r>
              <a:rPr lang="en-US" dirty="0">
                <a:solidFill>
                  <a:schemeClr val="tx1"/>
                </a:solidFill>
              </a:rPr>
              <a:t>These are </a:t>
            </a:r>
            <a:r>
              <a:rPr lang="en-US" dirty="0" err="1">
                <a:solidFill>
                  <a:schemeClr val="tx1"/>
                </a:solidFill>
              </a:rPr>
              <a:t>compirse</a:t>
            </a:r>
            <a:r>
              <a:rPr lang="en-US" dirty="0">
                <a:solidFill>
                  <a:schemeClr val="tx1"/>
                </a:solidFill>
              </a:rPr>
              <a:t> a mixture of glycerol and water, which is stiffened with gelatin. The commonest in use is glycerol suppositories BP which has 14 % w/w gelatin and 70 % w/w glycerol. In hot climates, the gelatin content can be increased to 18 % w/w</a:t>
            </a:r>
            <a:r>
              <a:rPr lang="en-US" dirty="0" smtClean="0">
                <a:solidFill>
                  <a:schemeClr val="tx1"/>
                </a:solidFill>
              </a:rPr>
              <a:t>.</a:t>
            </a:r>
          </a:p>
          <a:p>
            <a:pPr marL="0" indent="0" algn="just" rtl="0">
              <a:buNone/>
            </a:pPr>
            <a:endParaRPr lang="en-US" dirty="0">
              <a:solidFill>
                <a:schemeClr val="tx1"/>
              </a:solidFill>
            </a:endParaRPr>
          </a:p>
          <a:p>
            <a:pPr algn="just" rtl="0"/>
            <a:r>
              <a:rPr lang="en-US" dirty="0">
                <a:solidFill>
                  <a:schemeClr val="tx1"/>
                </a:solidFill>
              </a:rPr>
              <a:t>Stiffer masses containing a higher proportion of gelatin are also used when the product contains more than about 20 % of semi – liquid or liquid because such additions make the pervious mass to soft.</a:t>
            </a:r>
          </a:p>
          <a:p>
            <a:pPr algn="just" rtl="0"/>
            <a:endParaRPr lang="ar-IQ" dirty="0"/>
          </a:p>
        </p:txBody>
      </p:sp>
      <p:pic>
        <p:nvPicPr>
          <p:cNvPr id="4" name="Picture 2"/>
          <p:cNvPicPr>
            <a:picLocks noChangeAspect="1" noChangeArrowheads="1"/>
          </p:cNvPicPr>
          <p:nvPr/>
        </p:nvPicPr>
        <p:blipFill>
          <a:blip r:embed="rId2" cstate="print"/>
          <a:srcRect/>
          <a:stretch>
            <a:fillRect/>
          </a:stretch>
        </p:blipFill>
        <p:spPr bwMode="auto">
          <a:xfrm>
            <a:off x="630820" y="5478894"/>
            <a:ext cx="8229600" cy="1350169"/>
          </a:xfrm>
          <a:prstGeom prst="rect">
            <a:avLst/>
          </a:prstGeom>
          <a:noFill/>
          <a:ln w="9525">
            <a:noFill/>
            <a:miter lim="800000"/>
            <a:headEnd/>
            <a:tailEnd/>
          </a:ln>
          <a:effectLst/>
        </p:spPr>
      </p:pic>
    </p:spTree>
    <p:extLst>
      <p:ext uri="{BB962C8B-B14F-4D97-AF65-F5344CB8AC3E}">
        <p14:creationId xmlns:p14="http://schemas.microsoft.com/office/powerpoint/2010/main" val="107875809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52400"/>
            <a:ext cx="8610600" cy="6400800"/>
          </a:xfrm>
        </p:spPr>
        <p:txBody>
          <a:bodyPr>
            <a:normAutofit fontScale="77500" lnSpcReduction="20000"/>
          </a:bodyPr>
          <a:lstStyle/>
          <a:p>
            <a:pPr algn="just" rtl="0"/>
            <a:r>
              <a:rPr lang="en-US" sz="2800" dirty="0">
                <a:solidFill>
                  <a:srgbClr val="FF0000"/>
                </a:solidFill>
              </a:rPr>
              <a:t>The </a:t>
            </a:r>
            <a:r>
              <a:rPr lang="en-US" sz="2800" dirty="0" err="1" smtClean="0">
                <a:solidFill>
                  <a:srgbClr val="FF0000"/>
                </a:solidFill>
              </a:rPr>
              <a:t>glycero</a:t>
            </a:r>
            <a:r>
              <a:rPr lang="en-US" sz="2800" dirty="0" smtClean="0">
                <a:solidFill>
                  <a:srgbClr val="FF0000"/>
                </a:solidFill>
              </a:rPr>
              <a:t> </a:t>
            </a:r>
            <a:r>
              <a:rPr lang="en-US" sz="2800" dirty="0">
                <a:solidFill>
                  <a:srgbClr val="FF0000"/>
                </a:solidFill>
              </a:rPr>
              <a:t>– gelatin </a:t>
            </a:r>
            <a:r>
              <a:rPr lang="en-US" sz="2800" dirty="0" smtClean="0">
                <a:solidFill>
                  <a:srgbClr val="FF0000"/>
                </a:solidFill>
              </a:rPr>
              <a:t>base have some properties: </a:t>
            </a:r>
          </a:p>
          <a:p>
            <a:pPr algn="just" rtl="0"/>
            <a:endParaRPr lang="en-US" sz="2800" dirty="0" smtClean="0">
              <a:solidFill>
                <a:srgbClr val="FF0000"/>
              </a:solidFill>
            </a:endParaRPr>
          </a:p>
          <a:p>
            <a:pPr algn="just" rtl="0">
              <a:buNone/>
            </a:pPr>
            <a:r>
              <a:rPr lang="en-US" dirty="0" smtClean="0"/>
              <a:t>1. </a:t>
            </a:r>
            <a:r>
              <a:rPr lang="en-US" sz="2800" dirty="0" err="1" smtClean="0">
                <a:solidFill>
                  <a:schemeClr val="tx1"/>
                </a:solidFill>
              </a:rPr>
              <a:t>clycero</a:t>
            </a:r>
            <a:r>
              <a:rPr lang="en-US" sz="2800" dirty="0" smtClean="0">
                <a:solidFill>
                  <a:schemeClr val="tx1"/>
                </a:solidFill>
              </a:rPr>
              <a:t>– </a:t>
            </a:r>
            <a:r>
              <a:rPr lang="en-US" sz="2800" dirty="0">
                <a:solidFill>
                  <a:schemeClr val="tx1"/>
                </a:solidFill>
              </a:rPr>
              <a:t>gelatin bases have a physiological effect (laxative effect).</a:t>
            </a:r>
          </a:p>
          <a:p>
            <a:pPr marL="0" indent="0" algn="just" rtl="0">
              <a:buNone/>
            </a:pPr>
            <a:endParaRPr lang="en-US" sz="2800" dirty="0" smtClean="0">
              <a:solidFill>
                <a:schemeClr val="tx1"/>
              </a:solidFill>
            </a:endParaRPr>
          </a:p>
          <a:p>
            <a:pPr marL="0" indent="0" algn="just" rtl="0">
              <a:buNone/>
            </a:pPr>
            <a:r>
              <a:rPr lang="en-US" sz="2800" dirty="0" smtClean="0">
                <a:solidFill>
                  <a:schemeClr val="tx1"/>
                </a:solidFill>
              </a:rPr>
              <a:t>2. They </a:t>
            </a:r>
            <a:r>
              <a:rPr lang="en-US" sz="2800" dirty="0">
                <a:solidFill>
                  <a:schemeClr val="tx1"/>
                </a:solidFill>
              </a:rPr>
              <a:t>are much more difficult to prepare and handle.</a:t>
            </a:r>
          </a:p>
          <a:p>
            <a:pPr marL="0" indent="0" algn="just" rtl="0">
              <a:buNone/>
            </a:pPr>
            <a:endParaRPr lang="en-US" sz="2800" dirty="0" smtClean="0">
              <a:solidFill>
                <a:schemeClr val="tx1"/>
              </a:solidFill>
            </a:endParaRPr>
          </a:p>
          <a:p>
            <a:pPr marL="0" indent="0" algn="just" rtl="0">
              <a:buNone/>
            </a:pPr>
            <a:r>
              <a:rPr lang="en-US" sz="2800" dirty="0" smtClean="0">
                <a:solidFill>
                  <a:schemeClr val="tx1"/>
                </a:solidFill>
              </a:rPr>
              <a:t>3. The </a:t>
            </a:r>
            <a:r>
              <a:rPr lang="en-US" sz="2800" dirty="0">
                <a:solidFill>
                  <a:schemeClr val="tx1"/>
                </a:solidFill>
              </a:rPr>
              <a:t>solution time depends on the content and quality of the gelatin and the gas of the suppository.</a:t>
            </a:r>
          </a:p>
          <a:p>
            <a:pPr marL="0" indent="0" algn="just" rtl="0">
              <a:buNone/>
            </a:pPr>
            <a:endParaRPr lang="en-US" sz="2800" dirty="0" smtClean="0">
              <a:solidFill>
                <a:schemeClr val="tx1"/>
              </a:solidFill>
            </a:endParaRPr>
          </a:p>
          <a:p>
            <a:pPr marL="0" indent="0" algn="just" rtl="0">
              <a:buNone/>
            </a:pPr>
            <a:r>
              <a:rPr lang="en-US" sz="2800" dirty="0" smtClean="0">
                <a:solidFill>
                  <a:schemeClr val="tx1"/>
                </a:solidFill>
              </a:rPr>
              <a:t>4. They </a:t>
            </a:r>
            <a:r>
              <a:rPr lang="en-US" sz="2800" dirty="0">
                <a:solidFill>
                  <a:schemeClr val="tx1"/>
                </a:solidFill>
              </a:rPr>
              <a:t>are hygroscopic and therefore, require careful storage and may cause rectal irritation.</a:t>
            </a:r>
          </a:p>
          <a:p>
            <a:pPr marL="0" indent="0" algn="just" rtl="0">
              <a:buNone/>
            </a:pPr>
            <a:endParaRPr lang="en-US" sz="2800" dirty="0" smtClean="0">
              <a:solidFill>
                <a:schemeClr val="tx1"/>
              </a:solidFill>
            </a:endParaRPr>
          </a:p>
          <a:p>
            <a:pPr marL="0" indent="0" algn="just" rtl="0">
              <a:buNone/>
            </a:pPr>
            <a:r>
              <a:rPr lang="en-US" sz="2800" dirty="0" smtClean="0">
                <a:solidFill>
                  <a:schemeClr val="tx1"/>
                </a:solidFill>
              </a:rPr>
              <a:t>5. Because </a:t>
            </a:r>
            <a:r>
              <a:rPr lang="en-US" sz="2800" dirty="0">
                <a:solidFill>
                  <a:schemeClr val="tx1"/>
                </a:solidFill>
              </a:rPr>
              <a:t>of the water content, microbial contamination is more likely than with the fatty bases. Preservatives may require to be added to the product.</a:t>
            </a:r>
          </a:p>
          <a:p>
            <a:pPr marL="0" indent="0" algn="just" rtl="0">
              <a:buNone/>
            </a:pPr>
            <a:endParaRPr lang="en-US" sz="2800" dirty="0" smtClean="0">
              <a:solidFill>
                <a:schemeClr val="tx1"/>
              </a:solidFill>
            </a:endParaRPr>
          </a:p>
          <a:p>
            <a:pPr marL="0" indent="0" algn="just" rtl="0">
              <a:buNone/>
            </a:pPr>
            <a:r>
              <a:rPr lang="en-US" sz="2800" dirty="0" smtClean="0">
                <a:solidFill>
                  <a:schemeClr val="tx1"/>
                </a:solidFill>
              </a:rPr>
              <a:t>6. Gelatin </a:t>
            </a:r>
            <a:r>
              <a:rPr lang="en-US" sz="2800" dirty="0">
                <a:solidFill>
                  <a:schemeClr val="tx1"/>
                </a:solidFill>
              </a:rPr>
              <a:t>is incompatible with protein precipitants such as tannic acid </a:t>
            </a:r>
          </a:p>
          <a:p>
            <a:pPr algn="just" rtl="0"/>
            <a:endParaRPr lang="en-US" sz="2800" dirty="0">
              <a:solidFill>
                <a:schemeClr val="tx1"/>
              </a:solidFill>
            </a:endParaRPr>
          </a:p>
          <a:p>
            <a:pPr algn="just" rtl="0"/>
            <a:endParaRPr lang="ar-IQ" sz="2800" dirty="0"/>
          </a:p>
        </p:txBody>
      </p:sp>
    </p:spTree>
    <p:extLst>
      <p:ext uri="{BB962C8B-B14F-4D97-AF65-F5344CB8AC3E}">
        <p14:creationId xmlns:p14="http://schemas.microsoft.com/office/powerpoint/2010/main" val="10266789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xecutive">
  <a:themeElements>
    <a:clrScheme name="Executive">
      <a:dk1>
        <a:sysClr val="windowText" lastClr="000000"/>
      </a:dk1>
      <a:lt1>
        <a:sysClr val="window" lastClr="FFFFFF"/>
      </a:lt1>
      <a:dk2>
        <a:srgbClr val="2F5897"/>
      </a:dk2>
      <a:lt2>
        <a:srgbClr val="E4E9EF"/>
      </a:lt2>
      <a:accent1>
        <a:srgbClr val="6076B4"/>
      </a:accent1>
      <a:accent2>
        <a:srgbClr val="9C5252"/>
      </a:accent2>
      <a:accent3>
        <a:srgbClr val="E68422"/>
      </a:accent3>
      <a:accent4>
        <a:srgbClr val="846648"/>
      </a:accent4>
      <a:accent5>
        <a:srgbClr val="63891F"/>
      </a:accent5>
      <a:accent6>
        <a:srgbClr val="758085"/>
      </a:accent6>
      <a:hlink>
        <a:srgbClr val="3399FF"/>
      </a:hlink>
      <a:folHlink>
        <a:srgbClr val="B2B2B2"/>
      </a:folHlink>
    </a:clrScheme>
    <a:fontScheme name="Executive">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alatino Linotype"/>
        <a:ea typeface=""/>
        <a:cs typeface=""/>
        <a:font script="Jpan" typeface="HGS明朝E"/>
        <a:font script="Hang" typeface="맑은 고딕"/>
        <a:font script="Hans" typeface="宋体"/>
        <a:font script="Hant" typeface="新細明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xecutiv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8575" cap="flat" cmpd="sng" algn="ctr">
          <a:solidFill>
            <a:schemeClr val="phClr"/>
          </a:solidFill>
          <a:prstDash val="solid"/>
        </a:ln>
        <a:ln w="508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50000">
              <a:schemeClr val="phClr">
                <a:tint val="80000"/>
                <a:satMod val="250000"/>
              </a:schemeClr>
            </a:gs>
            <a:gs pos="76000">
              <a:schemeClr val="phClr">
                <a:tint val="90000"/>
                <a:shade val="90000"/>
                <a:satMod val="200000"/>
              </a:schemeClr>
            </a:gs>
            <a:gs pos="92000">
              <a:schemeClr val="phClr">
                <a:tint val="90000"/>
                <a:shade val="70000"/>
                <a:satMod val="250000"/>
              </a:schemeClr>
            </a:gs>
          </a:gsLst>
          <a:path path="circle">
            <a:fillToRect l="50000" t="50000" r="50000" b="50000"/>
          </a:path>
        </a:gradFill>
        <a:blipFill>
          <a:blip xmlns:r="http://schemas.openxmlformats.org/officeDocument/2006/relationships" r:embed="rId1">
            <a:duotone>
              <a:schemeClr val="phClr">
                <a:tint val="95000"/>
              </a:schemeClr>
              <a:schemeClr val="phClr">
                <a:shade val="9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379</TotalTime>
  <Words>1425</Words>
  <Application>Microsoft Office PowerPoint</Application>
  <PresentationFormat>On-screen Show (4:3)</PresentationFormat>
  <Paragraphs>169</Paragraphs>
  <Slides>23</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23</vt:i4>
      </vt:variant>
    </vt:vector>
  </HeadingPairs>
  <TitlesOfParts>
    <vt:vector size="31" baseType="lpstr">
      <vt:lpstr>Arial</vt:lpstr>
      <vt:lpstr>Calibri</vt:lpstr>
      <vt:lpstr>Century Gothic</vt:lpstr>
      <vt:lpstr>Courier New</vt:lpstr>
      <vt:lpstr>Palatino Linotype</vt:lpstr>
      <vt:lpstr>Tahoma</vt:lpstr>
      <vt:lpstr>Times New Roman</vt:lpstr>
      <vt:lpstr>Executive</vt:lpstr>
      <vt:lpstr> Suppositories part 2 </vt:lpstr>
      <vt:lpstr>The fatty bases</vt:lpstr>
      <vt:lpstr>PowerPoint Presentation</vt:lpstr>
      <vt:lpstr>PowerPoint Presentation</vt:lpstr>
      <vt:lpstr>Preparation of suppositories using theobbroma oil base </vt:lpstr>
      <vt:lpstr>PowerPoint Presentation</vt:lpstr>
      <vt:lpstr>PowerPoint Presentation</vt:lpstr>
      <vt:lpstr> Glycero – gelatin bases (Water Soluble Bases)</vt:lpstr>
      <vt:lpstr>PowerPoint Presentation</vt:lpstr>
      <vt:lpstr>Preparation of suppositories using Glycero– gelatin base</vt:lpstr>
      <vt:lpstr>PowerPoint Presentation</vt:lpstr>
      <vt:lpstr>PowerPoint Presentation</vt:lpstr>
      <vt:lpstr>PowerPoint Presentation</vt:lpstr>
      <vt:lpstr>PowerPoint Presentation</vt:lpstr>
      <vt:lpstr>Macrogol (PEG)</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Hewlett-Packard</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EMULSIONS</dc:title>
  <dc:creator>ali</dc:creator>
  <cp:lastModifiedBy>hp</cp:lastModifiedBy>
  <cp:revision>195</cp:revision>
  <dcterms:created xsi:type="dcterms:W3CDTF">2018-02-09T20:33:14Z</dcterms:created>
  <dcterms:modified xsi:type="dcterms:W3CDTF">2020-11-02T22:27:54Z</dcterms:modified>
</cp:coreProperties>
</file>