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p:scale>
          <a:sx n="63" d="100"/>
          <a:sy n="63" d="100"/>
        </p:scale>
        <p:origin x="-126"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1189096" y="5617774"/>
            <a:ext cx="9843913"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319937" y="1016990"/>
            <a:ext cx="9572977"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320801" y="1009651"/>
            <a:ext cx="9572977"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1026029" y="702069"/>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10568399" y="655232"/>
            <a:ext cx="566928" cy="755904"/>
          </a:xfrm>
          <a:prstGeom prst="rect">
            <a:avLst/>
          </a:prstGeom>
          <a:noFill/>
        </p:spPr>
      </p:pic>
      <p:sp>
        <p:nvSpPr>
          <p:cNvPr id="2" name="Title 1"/>
          <p:cNvSpPr>
            <a:spLocks noGrp="1"/>
          </p:cNvSpPr>
          <p:nvPr>
            <p:ph type="ctrTitle"/>
          </p:nvPr>
        </p:nvSpPr>
        <p:spPr>
          <a:xfrm>
            <a:off x="2302934" y="1794935"/>
            <a:ext cx="7631291"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2302934" y="3736622"/>
            <a:ext cx="761623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9027569" y="5357593"/>
            <a:ext cx="1618428" cy="365125"/>
          </a:xfrm>
        </p:spPr>
        <p:txBody>
          <a:bodyPr/>
          <a:lstStyle/>
          <a:p>
            <a:fld id="{3072F997-3C1C-4842-87D8-D009C312629C}" type="datetimeFigureOut">
              <a:rPr lang="ar-IQ" smtClean="0"/>
              <a:t>21/12/1442</a:t>
            </a:fld>
            <a:endParaRPr lang="ar-IQ"/>
          </a:p>
        </p:txBody>
      </p:sp>
      <p:sp>
        <p:nvSpPr>
          <p:cNvPr id="5" name="Footer Placeholder 4"/>
          <p:cNvSpPr>
            <a:spLocks noGrp="1"/>
          </p:cNvSpPr>
          <p:nvPr>
            <p:ph type="ftr" sz="quarter" idx="11"/>
          </p:nvPr>
        </p:nvSpPr>
        <p:spPr>
          <a:xfrm>
            <a:off x="1565393" y="5357593"/>
            <a:ext cx="6713127" cy="365125"/>
          </a:xfrm>
        </p:spPr>
        <p:txBody>
          <a:bodyPr/>
          <a:lstStyle/>
          <a:p>
            <a:endParaRPr lang="ar-IQ"/>
          </a:p>
        </p:txBody>
      </p:sp>
      <p:sp>
        <p:nvSpPr>
          <p:cNvPr id="6" name="Slide Number Placeholder 5"/>
          <p:cNvSpPr>
            <a:spLocks noGrp="1"/>
          </p:cNvSpPr>
          <p:nvPr>
            <p:ph type="sldNum" sz="quarter" idx="12"/>
          </p:nvPr>
        </p:nvSpPr>
        <p:spPr>
          <a:xfrm>
            <a:off x="8285241" y="5357593"/>
            <a:ext cx="738697" cy="365125"/>
          </a:xfrm>
        </p:spPr>
        <p:txBody>
          <a:bodyPr/>
          <a:lstStyle>
            <a:lvl1pPr algn="ctr">
              <a:defRPr/>
            </a:lvl1pPr>
          </a:lstStyle>
          <a:p>
            <a:fld id="{5E101380-C48A-4B41-AA1F-A45405603CD3}"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F997-3C1C-4842-87D8-D009C312629C}" type="datetimeFigureOut">
              <a:rPr lang="ar-IQ" smtClean="0"/>
              <a:t>21/12/1442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2" y="925691"/>
            <a:ext cx="1907823"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730962" y="1106313"/>
            <a:ext cx="690503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F997-3C1C-4842-87D8-D009C312629C}" type="datetimeFigureOut">
              <a:rPr lang="ar-IQ" smtClean="0"/>
              <a:t>21/12/1442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F997-3C1C-4842-87D8-D009C312629C}" type="datetimeFigureOut">
              <a:rPr lang="ar-IQ" smtClean="0"/>
              <a:t>21/12/1442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6639" y="2239431"/>
            <a:ext cx="8338725"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941690" y="3725335"/>
            <a:ext cx="8308623"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72F997-3C1C-4842-87D8-D009C312629C}" type="datetimeFigureOut">
              <a:rPr lang="ar-IQ" smtClean="0"/>
              <a:t>21/12/1442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072F997-3C1C-4842-87D8-D009C312629C}" type="datetimeFigureOut">
              <a:rPr lang="ar-IQ" smtClean="0"/>
              <a:t>21/12/1442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E101380-C48A-4B41-AA1F-A45405603CD3}" type="slidenum">
              <a:rPr lang="ar-IQ" smtClean="0"/>
              <a:t>‹#›</a:t>
            </a:fld>
            <a:endParaRPr lang="ar-IQ"/>
          </a:p>
        </p:txBody>
      </p:sp>
      <p:sp>
        <p:nvSpPr>
          <p:cNvPr id="9" name="Content Placeholder 8"/>
          <p:cNvSpPr>
            <a:spLocks noGrp="1"/>
          </p:cNvSpPr>
          <p:nvPr>
            <p:ph sz="quarter" idx="13"/>
          </p:nvPr>
        </p:nvSpPr>
        <p:spPr>
          <a:xfrm>
            <a:off x="1731264" y="2121407"/>
            <a:ext cx="42672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217920" y="2119313"/>
            <a:ext cx="42672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77160" y="2122312"/>
            <a:ext cx="391936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6547559" y="2122311"/>
            <a:ext cx="3925824"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072F997-3C1C-4842-87D8-D009C312629C}" type="datetimeFigureOut">
              <a:rPr lang="ar-IQ" smtClean="0"/>
              <a:t>21/12/1442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E101380-C48A-4B41-AA1F-A45405603CD3}" type="slidenum">
              <a:rPr lang="ar-IQ" smtClean="0"/>
              <a:t>‹#›</a:t>
            </a:fld>
            <a:endParaRPr lang="ar-IQ"/>
          </a:p>
        </p:txBody>
      </p:sp>
      <p:sp>
        <p:nvSpPr>
          <p:cNvPr id="11" name="Content Placeholder 10"/>
          <p:cNvSpPr>
            <a:spLocks noGrp="1"/>
          </p:cNvSpPr>
          <p:nvPr>
            <p:ph sz="quarter" idx="13"/>
          </p:nvPr>
        </p:nvSpPr>
        <p:spPr>
          <a:xfrm>
            <a:off x="1731264" y="2944368"/>
            <a:ext cx="4303776"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6193535" y="2944813"/>
            <a:ext cx="4303776"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72F997-3C1C-4842-87D8-D009C312629C}" type="datetimeFigureOut">
              <a:rPr lang="ar-IQ" smtClean="0"/>
              <a:t>21/12/1442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72F997-3C1C-4842-87D8-D009C312629C}" type="datetimeFigureOut">
              <a:rPr lang="ar-IQ" smtClean="0"/>
              <a:t>21/12/1442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E101380-C48A-4B41-AA1F-A45405603CD3}"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5961889" y="603504"/>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999745" y="576072"/>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8635" y="2020043"/>
            <a:ext cx="4086436"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6472388" y="1150993"/>
            <a:ext cx="4027723"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530834" y="3623748"/>
            <a:ext cx="4065188"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8455598" y="5885673"/>
            <a:ext cx="1618428" cy="365125"/>
          </a:xfrm>
        </p:spPr>
        <p:txBody>
          <a:bodyPr/>
          <a:lstStyle/>
          <a:p>
            <a:fld id="{3072F997-3C1C-4842-87D8-D009C312629C}" type="datetimeFigureOut">
              <a:rPr lang="ar-IQ" smtClean="0"/>
              <a:t>21/12/1442</a:t>
            </a:fld>
            <a:endParaRPr lang="ar-IQ"/>
          </a:p>
        </p:txBody>
      </p:sp>
      <p:sp>
        <p:nvSpPr>
          <p:cNvPr id="6" name="Footer Placeholder 5"/>
          <p:cNvSpPr>
            <a:spLocks noGrp="1"/>
          </p:cNvSpPr>
          <p:nvPr>
            <p:ph type="ftr" sz="quarter" idx="11"/>
          </p:nvPr>
        </p:nvSpPr>
        <p:spPr>
          <a:xfrm rot="-60000">
            <a:off x="1219406" y="5829262"/>
            <a:ext cx="4696809" cy="365125"/>
          </a:xfrm>
        </p:spPr>
        <p:txBody>
          <a:bodyPr/>
          <a:lstStyle/>
          <a:p>
            <a:endParaRPr lang="ar-IQ"/>
          </a:p>
        </p:txBody>
      </p:sp>
      <p:sp>
        <p:nvSpPr>
          <p:cNvPr id="7" name="Slide Number Placeholder 6"/>
          <p:cNvSpPr>
            <a:spLocks noGrp="1"/>
          </p:cNvSpPr>
          <p:nvPr>
            <p:ph type="sldNum" sz="quarter" idx="12"/>
          </p:nvPr>
        </p:nvSpPr>
        <p:spPr>
          <a:xfrm rot="60000">
            <a:off x="10076418" y="5896962"/>
            <a:ext cx="738697" cy="365125"/>
          </a:xfrm>
        </p:spPr>
        <p:txBody>
          <a:bodyPr/>
          <a:lstStyle/>
          <a:p>
            <a:fld id="{5E101380-C48A-4B41-AA1F-A45405603CD3}"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3412" y="575769"/>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5953025" y="603920"/>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5232" y="2020824"/>
            <a:ext cx="408432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6531487" y="1207272"/>
            <a:ext cx="3885151"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536192" y="3621024"/>
            <a:ext cx="4059936"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8461249" y="5888738"/>
            <a:ext cx="1618428" cy="365125"/>
          </a:xfrm>
        </p:spPr>
        <p:txBody>
          <a:bodyPr/>
          <a:lstStyle/>
          <a:p>
            <a:fld id="{3072F997-3C1C-4842-87D8-D009C312629C}" type="datetimeFigureOut">
              <a:rPr lang="ar-IQ" smtClean="0"/>
              <a:t>21/12/1442</a:t>
            </a:fld>
            <a:endParaRPr lang="ar-IQ"/>
          </a:p>
        </p:txBody>
      </p:sp>
      <p:sp>
        <p:nvSpPr>
          <p:cNvPr id="6" name="Footer Placeholder 5"/>
          <p:cNvSpPr>
            <a:spLocks noGrp="1"/>
          </p:cNvSpPr>
          <p:nvPr>
            <p:ph type="ftr" sz="quarter" idx="11"/>
          </p:nvPr>
        </p:nvSpPr>
        <p:spPr>
          <a:xfrm rot="-60000">
            <a:off x="1219426" y="5831038"/>
            <a:ext cx="4425391" cy="365125"/>
          </a:xfrm>
        </p:spPr>
        <p:txBody>
          <a:bodyPr/>
          <a:lstStyle/>
          <a:p>
            <a:endParaRPr lang="ar-IQ"/>
          </a:p>
        </p:txBody>
      </p:sp>
      <p:sp>
        <p:nvSpPr>
          <p:cNvPr id="7" name="Slide Number Placeholder 6"/>
          <p:cNvSpPr>
            <a:spLocks noGrp="1"/>
          </p:cNvSpPr>
          <p:nvPr>
            <p:ph type="sldNum" sz="quarter" idx="12"/>
          </p:nvPr>
        </p:nvSpPr>
        <p:spPr>
          <a:xfrm rot="60000">
            <a:off x="10082786" y="5900027"/>
            <a:ext cx="738697" cy="365125"/>
          </a:xfrm>
        </p:spPr>
        <p:txBody>
          <a:bodyPr/>
          <a:lstStyle/>
          <a:p>
            <a:fld id="{5E101380-C48A-4B41-AA1F-A45405603CD3}"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38201" y="6069330"/>
            <a:ext cx="1056132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75360" y="575310"/>
            <a:ext cx="102616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75360" y="576072"/>
            <a:ext cx="102616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724989" y="273091"/>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10914593" y="203675"/>
            <a:ext cx="566928" cy="755904"/>
          </a:xfrm>
          <a:prstGeom prst="rect">
            <a:avLst/>
          </a:prstGeom>
          <a:noFill/>
        </p:spPr>
      </p:pic>
      <p:sp>
        <p:nvSpPr>
          <p:cNvPr id="2" name="Title Placeholder 1"/>
          <p:cNvSpPr>
            <a:spLocks noGrp="1"/>
          </p:cNvSpPr>
          <p:nvPr>
            <p:ph type="title"/>
          </p:nvPr>
        </p:nvSpPr>
        <p:spPr>
          <a:xfrm>
            <a:off x="1460031" y="817583"/>
            <a:ext cx="9286993"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50721" y="2119257"/>
            <a:ext cx="8261873"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606118" y="5809153"/>
            <a:ext cx="1618428"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3072F997-3C1C-4842-87D8-D009C312629C}" type="datetimeFigureOut">
              <a:rPr lang="ar-IQ" smtClean="0"/>
              <a:t>21/12/1442</a:t>
            </a:fld>
            <a:endParaRPr lang="ar-IQ"/>
          </a:p>
        </p:txBody>
      </p:sp>
      <p:sp>
        <p:nvSpPr>
          <p:cNvPr id="5" name="Footer Placeholder 4"/>
          <p:cNvSpPr>
            <a:spLocks noGrp="1"/>
          </p:cNvSpPr>
          <p:nvPr>
            <p:ph type="ftr" sz="quarter" idx="3"/>
          </p:nvPr>
        </p:nvSpPr>
        <p:spPr>
          <a:xfrm>
            <a:off x="1219202" y="5809153"/>
            <a:ext cx="7386917"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IQ"/>
          </a:p>
        </p:txBody>
      </p:sp>
      <p:sp>
        <p:nvSpPr>
          <p:cNvPr id="6" name="Slide Number Placeholder 5"/>
          <p:cNvSpPr>
            <a:spLocks noGrp="1"/>
          </p:cNvSpPr>
          <p:nvPr>
            <p:ph type="sldNum" sz="quarter" idx="4"/>
          </p:nvPr>
        </p:nvSpPr>
        <p:spPr>
          <a:xfrm>
            <a:off x="10226937" y="5809153"/>
            <a:ext cx="738697"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5E101380-C48A-4B41-AA1F-A45405603CD3}"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r" defTabSz="914400" rtl="1"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r" defTabSz="914400" rtl="1"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3892" y="1237851"/>
            <a:ext cx="8001000" cy="1774209"/>
          </a:xfrm>
        </p:spPr>
        <p:txBody>
          <a:bodyPr>
            <a:noAutofit/>
          </a:bodyPr>
          <a:lstStyle/>
          <a:p>
            <a:pPr algn="ctr"/>
            <a:r>
              <a:rPr lang="en-US" sz="6000" b="1" i="1" dirty="0">
                <a:solidFill>
                  <a:srgbClr val="92D050"/>
                </a:solidFill>
              </a:rPr>
              <a:t>Dissolution of Tablets</a:t>
            </a:r>
            <a:endParaRPr lang="ar-IQ" sz="6000" b="1" i="1" dirty="0">
              <a:solidFill>
                <a:srgbClr val="92D050"/>
              </a:solidFill>
            </a:endParaRPr>
          </a:p>
        </p:txBody>
      </p:sp>
      <p:sp>
        <p:nvSpPr>
          <p:cNvPr id="3" name="Subtitle 2"/>
          <p:cNvSpPr>
            <a:spLocks noGrp="1"/>
          </p:cNvSpPr>
          <p:nvPr>
            <p:ph type="subTitle" idx="1"/>
          </p:nvPr>
        </p:nvSpPr>
        <p:spPr>
          <a:xfrm>
            <a:off x="1079315" y="3701931"/>
            <a:ext cx="6400800" cy="2816240"/>
          </a:xfrm>
        </p:spPr>
        <p:txBody>
          <a:bodyPr>
            <a:normAutofit/>
          </a:bodyPr>
          <a:lstStyle/>
          <a:p>
            <a:pPr algn="ctr"/>
            <a:r>
              <a:rPr lang="en-US" sz="2800" i="1" dirty="0">
                <a:solidFill>
                  <a:schemeClr val="tx2">
                    <a:lumMod val="75000"/>
                  </a:schemeClr>
                </a:solidFill>
              </a:rPr>
              <a:t>Fourth Stage (Practical Lab 5</a:t>
            </a:r>
            <a:r>
              <a:rPr lang="en-US" sz="2800" i="1" dirty="0" smtClean="0">
                <a:solidFill>
                  <a:schemeClr val="tx2">
                    <a:lumMod val="75000"/>
                  </a:schemeClr>
                </a:solidFill>
              </a:rPr>
              <a:t>)(</a:t>
            </a:r>
            <a:endParaRPr lang="ar-IQ" sz="2800" i="1" dirty="0">
              <a:solidFill>
                <a:schemeClr val="tx1"/>
              </a:solidFill>
            </a:endParaRPr>
          </a:p>
        </p:txBody>
      </p:sp>
    </p:spTree>
    <p:extLst>
      <p:ext uri="{BB962C8B-B14F-4D97-AF65-F5344CB8AC3E}">
        <p14:creationId xmlns:p14="http://schemas.microsoft.com/office/powerpoint/2010/main" val="11452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841619"/>
            <a:ext cx="2822270" cy="5068439"/>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5117" y="841610"/>
            <a:ext cx="2979603" cy="506844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1847" y="841619"/>
            <a:ext cx="3201474" cy="5068439"/>
          </a:xfrm>
          <a:prstGeom prst="rect">
            <a:avLst/>
          </a:prstGeom>
        </p:spPr>
      </p:pic>
    </p:spTree>
    <p:extLst>
      <p:ext uri="{BB962C8B-B14F-4D97-AF65-F5344CB8AC3E}">
        <p14:creationId xmlns:p14="http://schemas.microsoft.com/office/powerpoint/2010/main" val="2071058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8480" y="668730"/>
            <a:ext cx="3649646" cy="5625390"/>
          </a:xfrm>
          <a:prstGeom prst="rect">
            <a:avLst/>
          </a:prstGeom>
        </p:spPr>
      </p:pic>
      <p:sp>
        <p:nvSpPr>
          <p:cNvPr id="3" name="Rectangle 2"/>
          <p:cNvSpPr/>
          <p:nvPr/>
        </p:nvSpPr>
        <p:spPr>
          <a:xfrm>
            <a:off x="1005840" y="930340"/>
            <a:ext cx="5664048" cy="523220"/>
          </a:xfrm>
          <a:prstGeom prst="rect">
            <a:avLst/>
          </a:prstGeom>
        </p:spPr>
        <p:txBody>
          <a:bodyPr wrap="square">
            <a:spAutoFit/>
          </a:bodyPr>
          <a:lstStyle/>
          <a:p>
            <a:pPr algn="l"/>
            <a:r>
              <a:rPr lang="en-US" sz="2800" b="1" dirty="0">
                <a:effectLst/>
              </a:rPr>
              <a:t> </a:t>
            </a:r>
            <a:r>
              <a:rPr lang="en-US" sz="2800" b="1" dirty="0">
                <a:solidFill>
                  <a:schemeClr val="accent1">
                    <a:lumMod val="50000"/>
                  </a:schemeClr>
                </a:solidFill>
                <a:effectLst/>
              </a:rPr>
              <a:t>2- Apparatus II </a:t>
            </a:r>
            <a:r>
              <a:rPr lang="en-US" sz="2800" b="1" dirty="0">
                <a:solidFill>
                  <a:schemeClr val="accent1">
                    <a:lumMod val="50000"/>
                  </a:schemeClr>
                </a:solidFill>
              </a:rPr>
              <a:t>(Paddle Apparatus):</a:t>
            </a:r>
            <a:endParaRPr lang="en-US" sz="2800" b="1" dirty="0">
              <a:solidFill>
                <a:schemeClr val="accent1">
                  <a:lumMod val="50000"/>
                </a:schemeClr>
              </a:solidFill>
              <a:effectLst/>
            </a:endParaRPr>
          </a:p>
        </p:txBody>
      </p:sp>
    </p:spTree>
    <p:extLst>
      <p:ext uri="{BB962C8B-B14F-4D97-AF65-F5344CB8AC3E}">
        <p14:creationId xmlns:p14="http://schemas.microsoft.com/office/powerpoint/2010/main" val="3479067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875" y="422867"/>
            <a:ext cx="10283591" cy="5977336"/>
          </a:xfrm>
          <a:prstGeom prst="rect">
            <a:avLst/>
          </a:prstGeom>
        </p:spPr>
      </p:pic>
    </p:spTree>
    <p:extLst>
      <p:ext uri="{BB962C8B-B14F-4D97-AF65-F5344CB8AC3E}">
        <p14:creationId xmlns:p14="http://schemas.microsoft.com/office/powerpoint/2010/main" val="2168965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0837" y="1319974"/>
            <a:ext cx="9717204" cy="4524315"/>
          </a:xfrm>
          <a:prstGeom prst="rect">
            <a:avLst/>
          </a:prstGeom>
        </p:spPr>
        <p:txBody>
          <a:bodyPr wrap="square">
            <a:spAutoFit/>
          </a:bodyPr>
          <a:lstStyle/>
          <a:p>
            <a:pPr algn="l"/>
            <a:r>
              <a:rPr lang="en-US" sz="4800" dirty="0"/>
              <a:t>The drug used for the experiment is </a:t>
            </a:r>
            <a:r>
              <a:rPr lang="en-US" sz="4800" dirty="0" err="1"/>
              <a:t>nitrofuradantin</a:t>
            </a:r>
            <a:r>
              <a:rPr lang="en-US" sz="4800" dirty="0"/>
              <a:t> which is weak acidic drug &amp; has low solubility in water, it is absorbed from the stomach, so we will use artificial gastric juice in the study.</a:t>
            </a:r>
            <a:endParaRPr lang="ar-IQ" sz="4800" dirty="0"/>
          </a:p>
        </p:txBody>
      </p:sp>
    </p:spTree>
    <p:extLst>
      <p:ext uri="{BB962C8B-B14F-4D97-AF65-F5344CB8AC3E}">
        <p14:creationId xmlns:p14="http://schemas.microsoft.com/office/powerpoint/2010/main" val="8598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7759" y="636447"/>
            <a:ext cx="10271761" cy="5755422"/>
          </a:xfrm>
          <a:prstGeom prst="rect">
            <a:avLst/>
          </a:prstGeom>
        </p:spPr>
        <p:txBody>
          <a:bodyPr wrap="square">
            <a:spAutoFit/>
          </a:bodyPr>
          <a:lstStyle/>
          <a:p>
            <a:pPr algn="l"/>
            <a:r>
              <a:rPr lang="en-US" sz="3200" b="1" i="1" dirty="0">
                <a:solidFill>
                  <a:srgbClr val="00B0F0"/>
                </a:solidFill>
              </a:rPr>
              <a:t>Method:-</a:t>
            </a:r>
          </a:p>
          <a:p>
            <a:pPr algn="l"/>
            <a:endParaRPr lang="en-US" sz="2800" dirty="0"/>
          </a:p>
          <a:p>
            <a:pPr algn="l"/>
            <a:r>
              <a:rPr lang="en-US" sz="2800" dirty="0"/>
              <a:t>1- Fill the flask with 500 ml of artificial gastric juice.</a:t>
            </a:r>
          </a:p>
          <a:p>
            <a:pPr algn="l"/>
            <a:r>
              <a:rPr lang="en-US" sz="2800" dirty="0"/>
              <a:t>2- Switch water bath on until the test fluids are heated to 37 0C.</a:t>
            </a:r>
          </a:p>
          <a:p>
            <a:pPr algn="l"/>
            <a:r>
              <a:rPr lang="en-US" sz="2800" dirty="0"/>
              <a:t>3- Put (1) tablet of </a:t>
            </a:r>
            <a:r>
              <a:rPr lang="en-US" sz="2800" dirty="0" err="1"/>
              <a:t>nitrofuradantin</a:t>
            </a:r>
            <a:r>
              <a:rPr lang="en-US" sz="2800" dirty="0"/>
              <a:t> (50mg) into a basket and turned the instrument immediately on at a speed of 50 </a:t>
            </a:r>
            <a:r>
              <a:rPr lang="en-US" sz="2800" dirty="0" err="1"/>
              <a:t>r.p.m</a:t>
            </a:r>
            <a:r>
              <a:rPr lang="en-US" sz="2800" dirty="0"/>
              <a:t>.</a:t>
            </a:r>
          </a:p>
          <a:p>
            <a:pPr algn="l"/>
            <a:r>
              <a:rPr lang="en-US" sz="2800" dirty="0"/>
              <a:t>4- Withdraw 5ml after 5, 10, 15, 20, 30, 40 &amp;50 min. from the surface of the test solution. Stop the apparatus for withdrawal of substance, substitute the volume each time interval with a fresh gastric juice.</a:t>
            </a:r>
          </a:p>
          <a:p>
            <a:pPr algn="l"/>
            <a:r>
              <a:rPr lang="en-US" sz="2800" dirty="0"/>
              <a:t>5- Start the instrument again.</a:t>
            </a:r>
          </a:p>
          <a:p>
            <a:pPr algn="l"/>
            <a:r>
              <a:rPr lang="en-US" sz="2800" dirty="0"/>
              <a:t>6- Analyzed the sample of </a:t>
            </a:r>
            <a:r>
              <a:rPr lang="en-US" sz="2800" dirty="0" err="1"/>
              <a:t>nitrofuradantin</a:t>
            </a:r>
            <a:r>
              <a:rPr lang="en-US" sz="2800" dirty="0"/>
              <a:t> by reading the absorption in a spectrophotometry apparatus at 369nm.</a:t>
            </a:r>
          </a:p>
        </p:txBody>
      </p:sp>
    </p:spTree>
    <p:extLst>
      <p:ext uri="{BB962C8B-B14F-4D97-AF65-F5344CB8AC3E}">
        <p14:creationId xmlns:p14="http://schemas.microsoft.com/office/powerpoint/2010/main" val="681229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65252189"/>
              </p:ext>
            </p:extLst>
          </p:nvPr>
        </p:nvGraphicFramePr>
        <p:xfrm>
          <a:off x="1378430" y="3998793"/>
          <a:ext cx="7502406" cy="1719618"/>
        </p:xfrm>
        <a:graphic>
          <a:graphicData uri="http://schemas.openxmlformats.org/drawingml/2006/table">
            <a:tbl>
              <a:tblPr firstRow="1" firstCol="1" bandRow="1"/>
              <a:tblGrid>
                <a:gridCol w="1320744">
                  <a:extLst>
                    <a:ext uri="{9D8B030D-6E8A-4147-A177-3AD203B41FA5}">
                      <a16:colId xmlns="" xmlns:a16="http://schemas.microsoft.com/office/drawing/2014/main" val="20000"/>
                    </a:ext>
                  </a:extLst>
                </a:gridCol>
                <a:gridCol w="905905">
                  <a:extLst>
                    <a:ext uri="{9D8B030D-6E8A-4147-A177-3AD203B41FA5}">
                      <a16:colId xmlns="" xmlns:a16="http://schemas.microsoft.com/office/drawing/2014/main" val="20001"/>
                    </a:ext>
                  </a:extLst>
                </a:gridCol>
                <a:gridCol w="1252541">
                  <a:extLst>
                    <a:ext uri="{9D8B030D-6E8A-4147-A177-3AD203B41FA5}">
                      <a16:colId xmlns="" xmlns:a16="http://schemas.microsoft.com/office/drawing/2014/main" val="20002"/>
                    </a:ext>
                  </a:extLst>
                </a:gridCol>
                <a:gridCol w="2335776">
                  <a:extLst>
                    <a:ext uri="{9D8B030D-6E8A-4147-A177-3AD203B41FA5}">
                      <a16:colId xmlns="" xmlns:a16="http://schemas.microsoft.com/office/drawing/2014/main" val="20003"/>
                    </a:ext>
                  </a:extLst>
                </a:gridCol>
                <a:gridCol w="1687440">
                  <a:extLst>
                    <a:ext uri="{9D8B030D-6E8A-4147-A177-3AD203B41FA5}">
                      <a16:colId xmlns="" xmlns:a16="http://schemas.microsoft.com/office/drawing/2014/main" val="20004"/>
                    </a:ext>
                  </a:extLst>
                </a:gridCol>
              </a:tblGrid>
              <a:tr h="1020219">
                <a:tc>
                  <a:txBody>
                    <a:bodyPr/>
                    <a:lstStyle/>
                    <a:p>
                      <a:pPr algn="ctr">
                        <a:lnSpc>
                          <a:spcPct val="107000"/>
                        </a:lnSpc>
                        <a:spcAft>
                          <a:spcPts val="0"/>
                        </a:spcAft>
                      </a:pPr>
                      <a:r>
                        <a:rPr lang="en-US" sz="1600" i="1" dirty="0">
                          <a:effectLst/>
                          <a:latin typeface="Times New Roman" panose="02020603050405020304" pitchFamily="18" charset="0"/>
                          <a:ea typeface="Calibri" panose="020F0502020204030204" pitchFamily="34" charset="0"/>
                          <a:cs typeface="Arial" panose="020B0604020202020204" pitchFamily="34" charset="0"/>
                        </a:rPr>
                        <a:t>Collecting</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i="1" dirty="0">
                          <a:effectLst/>
                          <a:latin typeface="Times New Roman" panose="02020603050405020304" pitchFamily="18" charset="0"/>
                          <a:ea typeface="Calibri" panose="020F0502020204030204" pitchFamily="34" charset="0"/>
                          <a:cs typeface="Arial" panose="020B0604020202020204" pitchFamily="34" charset="0"/>
                        </a:rPr>
                        <a:t>time(min)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600">
                          <a:effectLst/>
                          <a:latin typeface="Times New Roman" panose="02020603050405020304" pitchFamily="18" charset="0"/>
                          <a:ea typeface="Calibri" panose="020F0502020204030204" pitchFamily="34" charset="0"/>
                          <a:cs typeface="Arial" panose="020B0604020202020204" pitchFamily="34" charset="0"/>
                        </a:rPr>
                        <a:t>Abs.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600" i="1">
                          <a:effectLst/>
                          <a:latin typeface="Times New Roman" panose="02020603050405020304" pitchFamily="18" charset="0"/>
                          <a:ea typeface="Calibri" panose="020F0502020204030204" pitchFamily="34" charset="0"/>
                          <a:cs typeface="Arial" panose="020B0604020202020204" pitchFamily="34" charset="0"/>
                        </a:rPr>
                        <a:t>Xmg/ml=</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a:effectLst/>
                          <a:latin typeface="Cambria Math" panose="02040503050406030204" pitchFamily="18" charset="0"/>
                          <a:ea typeface="Calibri" panose="020F0502020204030204" pitchFamily="34" charset="0"/>
                          <a:cs typeface="Cambria Math" panose="02040503050406030204" pitchFamily="18" charset="0"/>
                        </a:rPr>
                        <a:t>𝑦</a:t>
                      </a:r>
                      <a:r>
                        <a:rPr lang="en-US" sz="1600">
                          <a:effectLst/>
                          <a:latin typeface="Times New Roman" panose="02020603050405020304" pitchFamily="18" charset="0"/>
                          <a:ea typeface="Calibri" panose="020F0502020204030204" pitchFamily="34" charset="0"/>
                          <a:cs typeface="Arial" panose="020B0604020202020204" pitchFamily="34" charset="0"/>
                        </a:rPr>
                        <a:t>−</a:t>
                      </a:r>
                      <a:r>
                        <a:rPr lang="en-US" sz="1600">
                          <a:effectLst/>
                          <a:latin typeface="Cambria Math" panose="02040503050406030204" pitchFamily="18" charset="0"/>
                          <a:ea typeface="Calibri" panose="020F0502020204030204" pitchFamily="34" charset="0"/>
                          <a:cs typeface="Cambria Math" panose="02040503050406030204" pitchFamily="18" charset="0"/>
                        </a:rPr>
                        <a:t>𝑐/𝑏</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600" i="1" dirty="0">
                          <a:effectLst/>
                          <a:latin typeface="Times New Roman" panose="02020603050405020304" pitchFamily="18" charset="0"/>
                          <a:ea typeface="Calibri" panose="020F0502020204030204" pitchFamily="34" charset="0"/>
                          <a:cs typeface="Arial" panose="020B0604020202020204" pitchFamily="34" charset="0"/>
                        </a:rPr>
                        <a:t>Amount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i="1" dirty="0" err="1">
                          <a:effectLst/>
                          <a:latin typeface="Times New Roman" panose="02020603050405020304" pitchFamily="18" charset="0"/>
                          <a:ea typeface="Calibri" panose="020F0502020204030204" pitchFamily="34" charset="0"/>
                          <a:cs typeface="Arial" panose="020B0604020202020204" pitchFamily="34" charset="0"/>
                        </a:rPr>
                        <a:t>realesed</a:t>
                      </a:r>
                      <a:r>
                        <a:rPr lang="en-US" sz="1600" i="1" dirty="0">
                          <a:effectLst/>
                          <a:latin typeface="Times New Roman" panose="02020603050405020304" pitchFamily="18" charset="0"/>
                          <a:ea typeface="Calibri" panose="020F0502020204030204" pitchFamily="34" charset="0"/>
                          <a:cs typeface="Arial" panose="020B0604020202020204" pitchFamily="34" charset="0"/>
                        </a:rPr>
                        <a:t>(X=conc.x5)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600" i="1" dirty="0">
                          <a:effectLst/>
                          <a:latin typeface="Times New Roman" panose="02020603050405020304" pitchFamily="18" charset="0"/>
                          <a:ea typeface="Calibri" panose="020F0502020204030204" pitchFamily="34" charset="0"/>
                          <a:cs typeface="Arial" panose="020B0604020202020204" pitchFamily="34" charset="0"/>
                        </a:rPr>
                        <a:t>%</a:t>
                      </a:r>
                      <a:r>
                        <a:rPr lang="en-US" sz="1600" i="1" dirty="0" err="1">
                          <a:effectLst/>
                          <a:latin typeface="Times New Roman" panose="02020603050405020304" pitchFamily="18" charset="0"/>
                          <a:ea typeface="Calibri" panose="020F0502020204030204" pitchFamily="34" charset="0"/>
                          <a:cs typeface="Arial" panose="020B0604020202020204" pitchFamily="34" charset="0"/>
                        </a:rPr>
                        <a:t>realeased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i="1" dirty="0">
                          <a:effectLst/>
                          <a:latin typeface="Times New Roman" panose="02020603050405020304" pitchFamily="18" charset="0"/>
                          <a:ea typeface="Calibri" panose="020F0502020204030204" pitchFamily="34" charset="0"/>
                          <a:cs typeface="Arial" panose="020B0604020202020204" pitchFamily="34" charset="0"/>
                        </a:rPr>
                        <a:t>(X=amountx2)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699399">
                <a:tc>
                  <a:txBody>
                    <a:bodyPr/>
                    <a:lstStyle/>
                    <a:p>
                      <a:pPr algn="just">
                        <a:lnSpc>
                          <a:spcPct val="107000"/>
                        </a:lnSpc>
                        <a:spcAft>
                          <a:spcPts val="0"/>
                        </a:spcAft>
                      </a:pPr>
                      <a:r>
                        <a:rPr lang="en-US" sz="16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US" sz="16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US" sz="1600" dirty="0">
                          <a:effectLst/>
                          <a:latin typeface="Times New Roman" panose="02020603050405020304" pitchFamily="18"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US" sz="16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n-US" sz="1600" dirty="0">
                          <a:effectLst/>
                          <a:latin typeface="Times New Roman" panose="02020603050405020304" pitchFamily="18"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4" name="Rectangle 3"/>
          <p:cNvSpPr/>
          <p:nvPr/>
        </p:nvSpPr>
        <p:spPr>
          <a:xfrm>
            <a:off x="990600" y="606649"/>
            <a:ext cx="10271760" cy="3170099"/>
          </a:xfrm>
          <a:prstGeom prst="rect">
            <a:avLst/>
          </a:prstGeom>
        </p:spPr>
        <p:txBody>
          <a:bodyPr wrap="square">
            <a:spAutoFit/>
          </a:bodyPr>
          <a:lstStyle/>
          <a:p>
            <a:pPr algn="l"/>
            <a:r>
              <a:rPr lang="en-US" sz="2400" dirty="0"/>
              <a:t>Then, use the following equation to obtain the </a:t>
            </a:r>
            <a:r>
              <a:rPr lang="en-US" sz="2400" b="1" dirty="0"/>
              <a:t>conc</a:t>
            </a:r>
            <a:r>
              <a:rPr lang="en-US" sz="2400" dirty="0"/>
              <a:t>. Of </a:t>
            </a:r>
            <a:r>
              <a:rPr lang="en-US" sz="2400" dirty="0" err="1"/>
              <a:t>nitrofuradantin</a:t>
            </a:r>
            <a:r>
              <a:rPr lang="en-US" sz="2400" dirty="0"/>
              <a:t> in mg/100ml.</a:t>
            </a:r>
          </a:p>
          <a:p>
            <a:pPr algn="ctr"/>
            <a:r>
              <a:rPr lang="en-US" sz="3200" b="1" dirty="0"/>
              <a:t>Y=</a:t>
            </a:r>
            <a:r>
              <a:rPr lang="en-US" sz="3200" b="1" dirty="0" err="1"/>
              <a:t>c+bx</a:t>
            </a:r>
            <a:endParaRPr lang="en-US" sz="3200" b="1" dirty="0"/>
          </a:p>
          <a:p>
            <a:pPr algn="l"/>
            <a:r>
              <a:rPr lang="en-US" sz="2400" dirty="0"/>
              <a:t>Y=0.01+0.75x</a:t>
            </a:r>
          </a:p>
          <a:p>
            <a:pPr algn="l"/>
            <a:endParaRPr lang="en-US" sz="2400" dirty="0"/>
          </a:p>
          <a:p>
            <a:pPr algn="l"/>
            <a:r>
              <a:rPr lang="en-US" sz="2400" dirty="0"/>
              <a:t>7- List your results in the following table:-</a:t>
            </a:r>
          </a:p>
          <a:p>
            <a:pPr algn="l"/>
            <a:r>
              <a:rPr lang="en-US" sz="2400" dirty="0"/>
              <a:t>8- Draw the following curve to calculate K which is the dissolution rate constant.</a:t>
            </a:r>
          </a:p>
        </p:txBody>
      </p:sp>
    </p:spTree>
    <p:extLst>
      <p:ext uri="{BB962C8B-B14F-4D97-AF65-F5344CB8AC3E}">
        <p14:creationId xmlns:p14="http://schemas.microsoft.com/office/powerpoint/2010/main" val="238036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3" y="-1010251"/>
            <a:ext cx="11883724" cy="7335989"/>
          </a:xfrm>
          <a:prstGeom prst="rect">
            <a:avLst/>
          </a:prstGeom>
        </p:spPr>
      </p:pic>
    </p:spTree>
    <p:extLst>
      <p:ext uri="{BB962C8B-B14F-4D97-AF65-F5344CB8AC3E}">
        <p14:creationId xmlns:p14="http://schemas.microsoft.com/office/powerpoint/2010/main" val="2230127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0159" y="1340901"/>
            <a:ext cx="9496119" cy="3170099"/>
          </a:xfrm>
          <a:prstGeom prst="rect">
            <a:avLst/>
          </a:prstGeom>
        </p:spPr>
        <p:txBody>
          <a:bodyPr wrap="square">
            <a:spAutoFit/>
          </a:bodyPr>
          <a:lstStyle/>
          <a:p>
            <a:pPr algn="just" rtl="0"/>
            <a:r>
              <a:rPr lang="en-US" sz="4000" b="1" i="1" dirty="0">
                <a:solidFill>
                  <a:schemeClr val="tx2">
                    <a:lumMod val="75000"/>
                  </a:schemeClr>
                </a:solidFill>
              </a:rPr>
              <a:t>Dissolution</a:t>
            </a:r>
            <a:r>
              <a:rPr lang="en-US" sz="4000" dirty="0"/>
              <a:t>: is a process by which a solid goes into solution, the absorption process from G.I.T. happens when the drug in a solution form, so the dissolution is the rate limiting step in the absorption.</a:t>
            </a:r>
            <a:endParaRPr lang="ar-IQ" sz="4000" dirty="0"/>
          </a:p>
        </p:txBody>
      </p:sp>
    </p:spTree>
    <p:extLst>
      <p:ext uri="{BB962C8B-B14F-4D97-AF65-F5344CB8AC3E}">
        <p14:creationId xmlns:p14="http://schemas.microsoft.com/office/powerpoint/2010/main" val="1590326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5361" y="272959"/>
            <a:ext cx="10165080" cy="5201424"/>
          </a:xfrm>
          <a:prstGeom prst="rect">
            <a:avLst/>
          </a:prstGeom>
        </p:spPr>
        <p:txBody>
          <a:bodyPr wrap="square">
            <a:spAutoFit/>
          </a:bodyPr>
          <a:lstStyle/>
          <a:p>
            <a:pPr algn="just" rtl="0"/>
            <a:endParaRPr lang="en-US" sz="3600" dirty="0" smtClean="0"/>
          </a:p>
          <a:p>
            <a:pPr algn="just" rtl="0"/>
            <a:r>
              <a:rPr lang="en-US" sz="3600" dirty="0" smtClean="0"/>
              <a:t>Tablets or capsules taken orally remain one of the most effective means of treatment available. </a:t>
            </a:r>
          </a:p>
          <a:p>
            <a:pPr algn="just" rtl="0"/>
            <a:endParaRPr lang="en-US" sz="3600" dirty="0" smtClean="0"/>
          </a:p>
          <a:p>
            <a:pPr algn="just" rtl="0"/>
            <a:r>
              <a:rPr lang="en-US" sz="3600" dirty="0" smtClean="0"/>
              <a:t>The effectiveness of such dosage forms relies on the drug dissolving in the fluids of the gastrointestinal tract prior to absorption into the systemic circulation. The rate of dissolution of the tablet or capsule is therefore important</a:t>
            </a:r>
            <a:r>
              <a:rPr lang="en-US" sz="4400" dirty="0" smtClean="0"/>
              <a:t>.</a:t>
            </a:r>
            <a:endParaRPr lang="ar-IQ" sz="4400" dirty="0"/>
          </a:p>
        </p:txBody>
      </p:sp>
    </p:spTree>
    <p:extLst>
      <p:ext uri="{BB962C8B-B14F-4D97-AF65-F5344CB8AC3E}">
        <p14:creationId xmlns:p14="http://schemas.microsoft.com/office/powerpoint/2010/main" val="240805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9640" y="884377"/>
            <a:ext cx="10532205" cy="4462760"/>
          </a:xfrm>
          <a:prstGeom prst="rect">
            <a:avLst/>
          </a:prstGeom>
        </p:spPr>
        <p:txBody>
          <a:bodyPr wrap="square">
            <a:spAutoFit/>
          </a:bodyPr>
          <a:lstStyle/>
          <a:p>
            <a:pPr algn="l"/>
            <a:r>
              <a:rPr lang="en-US" sz="4000" dirty="0"/>
              <a:t>One of the problems facing the pharmaceutical industry is to optimize the amount of drug available to the body, i.e. its </a:t>
            </a:r>
            <a:r>
              <a:rPr lang="en-US" sz="4000" b="1" dirty="0"/>
              <a:t>bioavailability</a:t>
            </a:r>
            <a:r>
              <a:rPr lang="en-US" sz="4000" dirty="0"/>
              <a:t>. </a:t>
            </a:r>
          </a:p>
          <a:p>
            <a:pPr algn="l"/>
            <a:endParaRPr lang="ar-IQ" sz="4000" dirty="0" smtClean="0"/>
          </a:p>
          <a:p>
            <a:pPr algn="l"/>
            <a:r>
              <a:rPr lang="en-US" sz="4000" dirty="0" smtClean="0"/>
              <a:t>Lacks </a:t>
            </a:r>
            <a:r>
              <a:rPr lang="en-US" sz="4000" dirty="0"/>
              <a:t>in bioavailability can mean that the treatment is ineffective and at worst potentially dangerous (toxic overdose)</a:t>
            </a:r>
            <a:r>
              <a:rPr lang="en-US" sz="4400" dirty="0"/>
              <a:t>.</a:t>
            </a:r>
            <a:endParaRPr lang="ar-IQ" sz="4400" dirty="0"/>
          </a:p>
        </p:txBody>
      </p:sp>
    </p:spTree>
    <p:extLst>
      <p:ext uri="{BB962C8B-B14F-4D97-AF65-F5344CB8AC3E}">
        <p14:creationId xmlns:p14="http://schemas.microsoft.com/office/powerpoint/2010/main" val="3035101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793623"/>
            <a:ext cx="9906000" cy="5632311"/>
          </a:xfrm>
          <a:prstGeom prst="rect">
            <a:avLst/>
          </a:prstGeom>
        </p:spPr>
        <p:txBody>
          <a:bodyPr wrap="square">
            <a:spAutoFit/>
          </a:bodyPr>
          <a:lstStyle/>
          <a:p>
            <a:pPr algn="l"/>
            <a:r>
              <a:rPr lang="en-US" sz="4000" dirty="0"/>
              <a:t>Drug release in the human body can be measured </a:t>
            </a:r>
            <a:r>
              <a:rPr lang="en-US" sz="4000" b="1" dirty="0"/>
              <a:t>in-vivo</a:t>
            </a:r>
            <a:r>
              <a:rPr lang="en-US" sz="4000" dirty="0"/>
              <a:t> by measuring the plasma or urine concentrations in the subject concerned. </a:t>
            </a:r>
          </a:p>
          <a:p>
            <a:pPr algn="l"/>
            <a:endParaRPr lang="en-US" sz="4000" dirty="0" smtClean="0"/>
          </a:p>
          <a:p>
            <a:pPr algn="l"/>
            <a:r>
              <a:rPr lang="en-US" sz="4000" dirty="0" smtClean="0"/>
              <a:t>However</a:t>
            </a:r>
            <a:r>
              <a:rPr lang="en-US" sz="4000" dirty="0"/>
              <a:t>, there are certain difficulties that led to the introduction of official </a:t>
            </a:r>
            <a:r>
              <a:rPr lang="en-US" sz="4000" b="1" dirty="0"/>
              <a:t>in-vitro</a:t>
            </a:r>
            <a:r>
              <a:rPr lang="en-US" sz="4000" dirty="0"/>
              <a:t> tests which are now defined in the respective Pharmacopoeia.</a:t>
            </a:r>
            <a:endParaRPr lang="ar-IQ" sz="4000" dirty="0"/>
          </a:p>
        </p:txBody>
      </p:sp>
    </p:spTree>
    <p:extLst>
      <p:ext uri="{BB962C8B-B14F-4D97-AF65-F5344CB8AC3E}">
        <p14:creationId xmlns:p14="http://schemas.microsoft.com/office/powerpoint/2010/main" val="4280278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668744"/>
            <a:ext cx="10119360" cy="4585871"/>
          </a:xfrm>
          <a:prstGeom prst="rect">
            <a:avLst/>
          </a:prstGeom>
        </p:spPr>
        <p:txBody>
          <a:bodyPr wrap="square">
            <a:spAutoFit/>
          </a:bodyPr>
          <a:lstStyle/>
          <a:p>
            <a:pPr algn="l"/>
            <a:r>
              <a:rPr lang="en-US" sz="4400" dirty="0"/>
              <a:t>-</a:t>
            </a:r>
            <a:r>
              <a:rPr lang="en-US" sz="4000" dirty="0"/>
              <a:t>Dissolution process affected by a number of factors, such as temperature, stirring rate, solubility of the substances itself &amp; surface area, these factors summarized in Noyes-Whitney equation:-</a:t>
            </a:r>
          </a:p>
          <a:p>
            <a:pPr algn="l"/>
            <a:r>
              <a:rPr lang="en-US" sz="4400" dirty="0"/>
              <a:t>     </a:t>
            </a:r>
          </a:p>
          <a:p>
            <a:pPr algn="l"/>
            <a:r>
              <a:rPr lang="en-US" sz="4400" dirty="0"/>
              <a:t>                   dc/</a:t>
            </a:r>
            <a:r>
              <a:rPr lang="en-US" sz="4400" dirty="0" err="1"/>
              <a:t>dt</a:t>
            </a:r>
            <a:r>
              <a:rPr lang="en-US" sz="4400" dirty="0"/>
              <a:t> = Ks (Cs-Ct)</a:t>
            </a:r>
          </a:p>
        </p:txBody>
      </p:sp>
    </p:spTree>
    <p:extLst>
      <p:ext uri="{BB962C8B-B14F-4D97-AF65-F5344CB8AC3E}">
        <p14:creationId xmlns:p14="http://schemas.microsoft.com/office/powerpoint/2010/main" val="3610734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6294" y="668746"/>
            <a:ext cx="8147713" cy="4401205"/>
          </a:xfrm>
          <a:prstGeom prst="rect">
            <a:avLst/>
          </a:prstGeom>
        </p:spPr>
        <p:txBody>
          <a:bodyPr wrap="square">
            <a:spAutoFit/>
          </a:bodyPr>
          <a:lstStyle/>
          <a:p>
            <a:pPr algn="l"/>
            <a:r>
              <a:rPr lang="en-US" sz="4000" dirty="0"/>
              <a:t>𝑑𝑐/𝑑𝑡 = rate of dissolution.</a:t>
            </a:r>
          </a:p>
          <a:p>
            <a:pPr algn="l"/>
            <a:r>
              <a:rPr lang="en-US" sz="4000" dirty="0"/>
              <a:t>K = dissolution rate constant.</a:t>
            </a:r>
          </a:p>
          <a:p>
            <a:pPr algn="l"/>
            <a:r>
              <a:rPr lang="en-US" sz="4000" dirty="0"/>
              <a:t>S = surface area of the particle.</a:t>
            </a:r>
          </a:p>
          <a:p>
            <a:pPr algn="l"/>
            <a:r>
              <a:rPr lang="en-US" sz="4000" dirty="0"/>
              <a:t>Cs = concentration of the drug in the bulk.</a:t>
            </a:r>
          </a:p>
          <a:p>
            <a:pPr algn="l"/>
            <a:r>
              <a:rPr lang="en-US" sz="4000" dirty="0"/>
              <a:t>Ct =concentration of the drug at time (t)</a:t>
            </a:r>
          </a:p>
        </p:txBody>
      </p:sp>
    </p:spTree>
    <p:extLst>
      <p:ext uri="{BB962C8B-B14F-4D97-AF65-F5344CB8AC3E}">
        <p14:creationId xmlns:p14="http://schemas.microsoft.com/office/powerpoint/2010/main" val="3811752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2039" y="875283"/>
            <a:ext cx="9982201" cy="5016758"/>
          </a:xfrm>
          <a:prstGeom prst="rect">
            <a:avLst/>
          </a:prstGeom>
        </p:spPr>
        <p:txBody>
          <a:bodyPr wrap="square">
            <a:spAutoFit/>
          </a:bodyPr>
          <a:lstStyle/>
          <a:p>
            <a:pPr algn="l"/>
            <a:r>
              <a:rPr lang="en-US" sz="3200" b="1" i="1" dirty="0">
                <a:solidFill>
                  <a:srgbClr val="FF0000"/>
                </a:solidFill>
              </a:rPr>
              <a:t>Dissolution </a:t>
            </a:r>
            <a:r>
              <a:rPr lang="en-US" sz="3200" b="1" i="1" dirty="0" smtClean="0">
                <a:solidFill>
                  <a:srgbClr val="FF0000"/>
                </a:solidFill>
              </a:rPr>
              <a:t>Apparatus:</a:t>
            </a:r>
            <a:endParaRPr lang="en-US" sz="3200" dirty="0" smtClean="0">
              <a:solidFill>
                <a:srgbClr val="FF0000"/>
              </a:solidFill>
            </a:endParaRPr>
          </a:p>
          <a:p>
            <a:pPr algn="l"/>
            <a:r>
              <a:rPr lang="en-US" sz="3200" b="1" dirty="0" smtClean="0">
                <a:solidFill>
                  <a:schemeClr val="accent6">
                    <a:lumMod val="75000"/>
                  </a:schemeClr>
                </a:solidFill>
              </a:rPr>
              <a:t>1- Apparatus I (Basket Apparatus)</a:t>
            </a:r>
            <a:r>
              <a:rPr lang="en-US" sz="3200" b="1" dirty="0" smtClean="0"/>
              <a:t>:</a:t>
            </a:r>
          </a:p>
          <a:p>
            <a:pPr algn="l"/>
            <a:endParaRPr lang="en-US" sz="3200" dirty="0" smtClean="0"/>
          </a:p>
          <a:p>
            <a:pPr algn="just" rtl="0"/>
            <a:r>
              <a:rPr lang="en-US" sz="3200" dirty="0" smtClean="0"/>
              <a:t>The </a:t>
            </a:r>
            <a:r>
              <a:rPr lang="en-US" sz="3200" dirty="0"/>
              <a:t>apparatus consists of a metallic drive shaft connected to the cylindrical basket. </a:t>
            </a:r>
            <a:r>
              <a:rPr lang="en-US" sz="3200" dirty="0" smtClean="0"/>
              <a:t> The </a:t>
            </a:r>
            <a:r>
              <a:rPr lang="en-US" sz="3200" dirty="0"/>
              <a:t>basket is positioned inside a vessel made of glass or other inert, transparent material. </a:t>
            </a:r>
            <a:r>
              <a:rPr lang="en-US" sz="3200" dirty="0" smtClean="0"/>
              <a:t> The </a:t>
            </a:r>
            <a:r>
              <a:rPr lang="en-US" sz="3200" dirty="0"/>
              <a:t>temperature of the media inside the vessel is kept constant by a water bath or heating jacket. </a:t>
            </a:r>
            <a:r>
              <a:rPr lang="en-US" sz="3200" dirty="0" smtClean="0"/>
              <a:t> The </a:t>
            </a:r>
            <a:r>
              <a:rPr lang="en-US" sz="3200" dirty="0"/>
              <a:t>solution in the vessel is stirred smoothly by the rotating stirring element.</a:t>
            </a:r>
          </a:p>
        </p:txBody>
      </p:sp>
    </p:spTree>
    <p:extLst>
      <p:ext uri="{BB962C8B-B14F-4D97-AF65-F5344CB8AC3E}">
        <p14:creationId xmlns:p14="http://schemas.microsoft.com/office/powerpoint/2010/main" val="342417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1123" y="670560"/>
            <a:ext cx="4872252" cy="5532120"/>
          </a:xfrm>
          <a:prstGeom prst="rect">
            <a:avLst/>
          </a:prstGeom>
        </p:spPr>
      </p:pic>
    </p:spTree>
    <p:extLst>
      <p:ext uri="{BB962C8B-B14F-4D97-AF65-F5344CB8AC3E}">
        <p14:creationId xmlns:p14="http://schemas.microsoft.com/office/powerpoint/2010/main" val="205283521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129</TotalTime>
  <Words>588</Words>
  <Application>Microsoft Office PowerPoint</Application>
  <PresentationFormat>Custom</PresentationFormat>
  <Paragraphs>56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Pushpin</vt:lpstr>
      <vt:lpstr>Dissolution of Tablets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 - ANAS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Dissolution of Tablets</dc:title>
  <dc:creator>DR.Ahmed Saker 2O14</dc:creator>
  <cp:lastModifiedBy>Maher</cp:lastModifiedBy>
  <cp:revision>18</cp:revision>
  <dcterms:created xsi:type="dcterms:W3CDTF">2015-12-04T18:15:39Z</dcterms:created>
  <dcterms:modified xsi:type="dcterms:W3CDTF">2021-07-30T19:58:44Z</dcterms:modified>
</cp:coreProperties>
</file>