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1" r:id="rId2"/>
    <p:sldId id="344" r:id="rId3"/>
    <p:sldId id="346" r:id="rId4"/>
    <p:sldId id="347" r:id="rId5"/>
    <p:sldId id="348" r:id="rId6"/>
    <p:sldId id="345" r:id="rId7"/>
    <p:sldId id="35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2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6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196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4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1542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8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44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6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9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9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2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6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6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0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2C7E9-3788-4942-8DE5-9ACDF6D88232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354A58-777C-409B-A24D-B785F71A3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66596" y="693185"/>
            <a:ext cx="10972800" cy="568677"/>
          </a:xfrm>
        </p:spPr>
        <p:txBody>
          <a:bodyPr>
            <a:normAutofit/>
          </a:bodyPr>
          <a:lstStyle/>
          <a:p>
            <a:r>
              <a:rPr lang="en-US" sz="2844" u="sng" dirty="0">
                <a:solidFill>
                  <a:srgbClr val="0070C0"/>
                </a:solidFill>
              </a:rPr>
              <a:t>3-Percent Concentration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170" y="2453922"/>
            <a:ext cx="11303380" cy="4023078"/>
          </a:xfrm>
        </p:spPr>
        <p:txBody>
          <a:bodyPr>
            <a:normAutofit/>
          </a:bodyPr>
          <a:lstStyle/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r>
              <a:rPr lang="en-US" sz="2489" b="1" dirty="0">
                <a:solidFill>
                  <a:schemeClr val="accent3">
                    <a:lumMod val="75000"/>
                  </a:schemeClr>
                </a:solidFill>
              </a:rPr>
              <a:t>a) Weight percent (%w/w)</a:t>
            </a:r>
            <a:r>
              <a:rPr lang="en-US" sz="2489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sz="2489" dirty="0"/>
              <a:t>Grams of solute per 100 g of solution </a:t>
            </a:r>
          </a:p>
          <a:p>
            <a:pPr marL="554743" indent="-457206" algn="just">
              <a:buClr>
                <a:schemeClr val="accent3">
                  <a:lumMod val="75000"/>
                </a:schemeClr>
              </a:buClr>
              <a:buFont typeface="+mj-lt"/>
              <a:buAutoNum type="alphaLcParenR"/>
            </a:pPr>
            <a:endParaRPr lang="en-US" sz="2489" dirty="0"/>
          </a:p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endParaRPr lang="en-US" sz="2489" dirty="0"/>
          </a:p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r>
              <a:rPr lang="en-US" sz="2489" dirty="0"/>
              <a:t>For example, hydrochloric acid is sold as a 37% solution which means that reagent contains 37 g of  </a:t>
            </a:r>
            <a:r>
              <a:rPr lang="en-US" sz="2489" dirty="0" err="1"/>
              <a:t>HCl</a:t>
            </a:r>
            <a:r>
              <a:rPr lang="en-US" sz="2489" dirty="0"/>
              <a:t> per 100 g of solution.</a:t>
            </a:r>
          </a:p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endParaRPr lang="en-US" sz="2489" dirty="0"/>
          </a:p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r>
              <a:rPr lang="en-US" sz="2489" b="1" dirty="0">
                <a:solidFill>
                  <a:schemeClr val="accent3">
                    <a:lumMod val="75000"/>
                  </a:schemeClr>
                </a:solidFill>
              </a:rPr>
              <a:t>b) Volume percent (%v/v):</a:t>
            </a:r>
            <a:r>
              <a:rPr lang="en-US" sz="2489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89" dirty="0"/>
              <a:t>Milliliters of solute per 100 mL of solution.</a:t>
            </a:r>
          </a:p>
          <a:p>
            <a:pPr algn="just"/>
            <a:endParaRPr lang="en-US" sz="2489" dirty="0"/>
          </a:p>
        </p:txBody>
      </p:sp>
      <p:sp>
        <p:nvSpPr>
          <p:cNvPr id="4" name="Rectangle 3"/>
          <p:cNvSpPr/>
          <p:nvPr/>
        </p:nvSpPr>
        <p:spPr>
          <a:xfrm>
            <a:off x="609600" y="1211062"/>
            <a:ext cx="10854519" cy="1241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89" dirty="0">
                <a:latin typeface="+mj-lt"/>
              </a:rPr>
              <a:t>Chemists express concentrations in terms of percent (part per hundred). Percent composition of a solution can be expressed in several ways. Three common methods are: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425" y="2921000"/>
            <a:ext cx="4233839" cy="65054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637" y="5962827"/>
            <a:ext cx="4306627" cy="73988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29391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6"/>
    </mc:Choice>
    <mc:Fallback xmlns="">
      <p:transition spd="slow" advTm="473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170" y="1901015"/>
            <a:ext cx="11303380" cy="3074165"/>
          </a:xfrm>
        </p:spPr>
        <p:txBody>
          <a:bodyPr>
            <a:normAutofit fontScale="92500" lnSpcReduction="10000"/>
          </a:bodyPr>
          <a:lstStyle/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r>
              <a:rPr lang="en-US" sz="2489" b="1" dirty="0">
                <a:solidFill>
                  <a:schemeClr val="accent3">
                    <a:lumMod val="75000"/>
                  </a:schemeClr>
                </a:solidFill>
              </a:rPr>
              <a:t>c) Weight-to-volume (%w/v):</a:t>
            </a:r>
            <a:r>
              <a:rPr lang="en-US" sz="2489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89" dirty="0"/>
              <a:t>Grams of solute per 100 mL of solution.</a:t>
            </a:r>
          </a:p>
          <a:p>
            <a:pPr marL="97537" indent="0" algn="just">
              <a:buClr>
                <a:schemeClr val="accent3">
                  <a:lumMod val="75000"/>
                </a:schemeClr>
              </a:buClr>
              <a:buNone/>
            </a:pPr>
            <a:endParaRPr lang="en-US" sz="2489" dirty="0"/>
          </a:p>
          <a:p>
            <a:pPr marL="554743" indent="-457206" algn="just">
              <a:buClr>
                <a:schemeClr val="accent3">
                  <a:lumMod val="75000"/>
                </a:schemeClr>
              </a:buClr>
              <a:buFont typeface="+mj-lt"/>
              <a:buAutoNum type="alphaLcParenR"/>
            </a:pPr>
            <a:endParaRPr lang="en-US" sz="2489" dirty="0"/>
          </a:p>
          <a:p>
            <a:pPr marL="554743" indent="-457206" algn="just">
              <a:buClr>
                <a:schemeClr val="accent3">
                  <a:lumMod val="75000"/>
                </a:schemeClr>
              </a:buClr>
              <a:buFont typeface="+mj-lt"/>
              <a:buAutoNum type="alphaLcParenR"/>
            </a:pPr>
            <a:endParaRPr lang="en-US" sz="2489" dirty="0"/>
          </a:p>
          <a:p>
            <a:pPr marL="554743" indent="-457206" algn="just">
              <a:buClr>
                <a:schemeClr val="accent3">
                  <a:lumMod val="75000"/>
                </a:schemeClr>
              </a:buClr>
              <a:buFont typeface="+mj-lt"/>
              <a:buAutoNum type="alphaLcParenR"/>
            </a:pPr>
            <a:endParaRPr lang="en-US" sz="2489" dirty="0"/>
          </a:p>
          <a:p>
            <a:pPr marL="97537" indent="0">
              <a:buNone/>
            </a:pPr>
            <a:r>
              <a:rPr lang="en-US" sz="2489" dirty="0"/>
              <a:t>For example, 5% aqueous sodium chloride refers to a solution prepared by dissolving 5 g of </a:t>
            </a:r>
            <a:r>
              <a:rPr lang="en-US" sz="2489" dirty="0" err="1"/>
              <a:t>NaCl</a:t>
            </a:r>
            <a:r>
              <a:rPr lang="en-US" sz="2489" dirty="0"/>
              <a:t> in sufficient water to give 100 mL of solution.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608084" y="787014"/>
            <a:ext cx="10854519" cy="85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89" dirty="0"/>
              <a:t>Example, a 10 % aqueous solution of methanol means diluting 10 mL of pure methanol with enough water to give 100 </a:t>
            </a:r>
            <a:r>
              <a:rPr lang="en-US" sz="2489" dirty="0" err="1"/>
              <a:t>mL.</a:t>
            </a:r>
            <a:r>
              <a:rPr lang="en-US" sz="2489" dirty="0"/>
              <a:t> 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928" y="2725003"/>
            <a:ext cx="4634173" cy="71309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07977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442" y="1123822"/>
            <a:ext cx="11153253" cy="16245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89" b="1" dirty="0"/>
              <a:t>How would you prepare:</a:t>
            </a:r>
            <a:endParaRPr lang="en-US" sz="2489" dirty="0"/>
          </a:p>
          <a:p>
            <a:pPr marL="457206" indent="-457206">
              <a:buFont typeface="+mj-lt"/>
              <a:buAutoNum type="alphaLcParenR"/>
            </a:pPr>
            <a:r>
              <a:rPr lang="en-US" sz="2489" b="1" dirty="0"/>
              <a:t>500 mL of 16.0 % (w/v) aqueous ethanol?</a:t>
            </a:r>
            <a:endParaRPr lang="en-US" sz="2489" dirty="0"/>
          </a:p>
          <a:p>
            <a:pPr marL="457206" indent="-457206">
              <a:buFont typeface="+mj-lt"/>
              <a:buAutoNum type="alphaLcParenR"/>
            </a:pPr>
            <a:r>
              <a:rPr lang="en-US" sz="2489" b="1" dirty="0"/>
              <a:t>500 mL of 16.0 % (v/v) aqueous ethanol?</a:t>
            </a:r>
            <a:endParaRPr lang="en-US" sz="2489" dirty="0"/>
          </a:p>
          <a:p>
            <a:pPr marL="457206" indent="-457206">
              <a:buFont typeface="+mj-lt"/>
              <a:buAutoNum type="alphaLcParenR"/>
            </a:pPr>
            <a:r>
              <a:rPr lang="en-US" sz="2489" b="1" dirty="0"/>
              <a:t>500 g of 16.0 % (w/w ) aqueous ethanol?</a:t>
            </a:r>
            <a:endParaRPr lang="en-US" sz="2489" dirty="0"/>
          </a:p>
        </p:txBody>
      </p:sp>
      <p:sp>
        <p:nvSpPr>
          <p:cNvPr id="3" name="Rectangle 2"/>
          <p:cNvSpPr/>
          <p:nvPr/>
        </p:nvSpPr>
        <p:spPr>
          <a:xfrm>
            <a:off x="547802" y="523169"/>
            <a:ext cx="4579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Example 6:-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14" y="2826667"/>
            <a:ext cx="8820054" cy="365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25124"/>
            <a:ext cx="10972800" cy="568677"/>
          </a:xfrm>
        </p:spPr>
        <p:txBody>
          <a:bodyPr>
            <a:normAutofit/>
          </a:bodyPr>
          <a:lstStyle/>
          <a:p>
            <a:r>
              <a:rPr lang="en-US" sz="2844" u="sng" dirty="0">
                <a:solidFill>
                  <a:srgbClr val="0070C0"/>
                </a:solidFill>
              </a:rPr>
              <a:t>4-Parts per million(ppm) and Parts per billion(ppb)</a:t>
            </a:r>
            <a:endParaRPr lang="en-US" sz="2844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211063"/>
            <a:ext cx="10854519" cy="475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89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Parts per million (ppm):</a:t>
            </a:r>
            <a:r>
              <a:rPr lang="en-US" sz="2489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89" dirty="0">
                <a:latin typeface="+mj-lt"/>
              </a:rPr>
              <a:t>Milligrams of solute per liter of solution.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313" y="1944743"/>
            <a:ext cx="5698255" cy="74291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37" y="3039472"/>
            <a:ext cx="3048632" cy="1284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36" y="4477541"/>
            <a:ext cx="3715856" cy="95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81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442" y="869063"/>
            <a:ext cx="11153253" cy="8584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89" b="1" dirty="0"/>
              <a:t>Calculate the molar concentration of K</a:t>
            </a:r>
            <a:r>
              <a:rPr lang="en-US" sz="2489" b="1" baseline="-25000" dirty="0"/>
              <a:t>4</a:t>
            </a:r>
            <a:r>
              <a:rPr lang="en-US" sz="2489" b="1" dirty="0"/>
              <a:t>Fe(CN)</a:t>
            </a:r>
            <a:r>
              <a:rPr lang="en-US" sz="2489" b="1" baseline="-25000" dirty="0"/>
              <a:t>6</a:t>
            </a:r>
            <a:r>
              <a:rPr lang="en-US" sz="2489" b="1" dirty="0"/>
              <a:t>  in a solution that contain 75 ppm of  K</a:t>
            </a:r>
            <a:r>
              <a:rPr lang="en-US" sz="2489" b="1" baseline="-25000" dirty="0"/>
              <a:t>4</a:t>
            </a:r>
            <a:r>
              <a:rPr lang="en-US" sz="2489" b="1" dirty="0"/>
              <a:t>Fe(CN)</a:t>
            </a:r>
            <a:r>
              <a:rPr lang="en-US" sz="2489" b="1" baseline="-25000" dirty="0"/>
              <a:t>6</a:t>
            </a:r>
            <a:r>
              <a:rPr lang="en-US" sz="2489" b="1" dirty="0"/>
              <a:t> (</a:t>
            </a:r>
            <a:r>
              <a:rPr lang="en-US" sz="2489" b="1" dirty="0" err="1"/>
              <a:t>M.wt</a:t>
            </a:r>
            <a:r>
              <a:rPr lang="en-US" sz="2489" b="1" dirty="0"/>
              <a:t>=368 g mol</a:t>
            </a:r>
            <a:r>
              <a:rPr lang="en-US" sz="2489" b="1" baseline="30000" dirty="0"/>
              <a:t>-1</a:t>
            </a:r>
            <a:r>
              <a:rPr lang="en-US" sz="2489" b="1" dirty="0"/>
              <a:t>).</a:t>
            </a:r>
            <a:endParaRPr lang="en-US" sz="2489" dirty="0"/>
          </a:p>
        </p:txBody>
      </p:sp>
      <p:sp>
        <p:nvSpPr>
          <p:cNvPr id="3" name="Rectangle 2"/>
          <p:cNvSpPr/>
          <p:nvPr/>
        </p:nvSpPr>
        <p:spPr>
          <a:xfrm>
            <a:off x="547802" y="381000"/>
            <a:ext cx="4579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Example 7:-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610" y="2737575"/>
            <a:ext cx="9222916" cy="1937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4114" y="4786321"/>
            <a:ext cx="7706533" cy="475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89" b="1" dirty="0">
                <a:latin typeface="+mj-lt"/>
              </a:rPr>
              <a:t>what are the molar concentration of  K</a:t>
            </a:r>
            <a:r>
              <a:rPr lang="en-US" sz="2489" b="1" baseline="30000" dirty="0">
                <a:latin typeface="+mj-lt"/>
              </a:rPr>
              <a:t>+</a:t>
            </a:r>
            <a:r>
              <a:rPr lang="en-US" sz="2489" b="1" dirty="0">
                <a:latin typeface="+mj-lt"/>
              </a:rPr>
              <a:t>  ion in the solution?</a:t>
            </a:r>
            <a:endParaRPr lang="en-US" sz="2489" dirty="0">
              <a:latin typeface="+mj-lt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910" y="5251406"/>
            <a:ext cx="9805052" cy="1247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477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25123"/>
            <a:ext cx="10972800" cy="64146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/>
          </a:bodyPr>
          <a:lstStyle/>
          <a:p>
            <a:pPr marL="508006" indent="-508006">
              <a:buBlip>
                <a:blip r:embed="rId2"/>
              </a:buBlip>
            </a:pP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Density and the specific gravity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73142"/>
            <a:ext cx="10972800" cy="44230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89" b="1" dirty="0">
                <a:solidFill>
                  <a:srgbClr val="0070C0"/>
                </a:solidFill>
              </a:rPr>
              <a:t>Density (D)</a:t>
            </a:r>
            <a:r>
              <a:rPr lang="en-US" sz="2489" dirty="0"/>
              <a:t> is the mass of a substance per unit volume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979" y="1728559"/>
            <a:ext cx="1616943" cy="63379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487" y="1734656"/>
            <a:ext cx="3552083" cy="59254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676323" y="2377339"/>
            <a:ext cx="10906077" cy="85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489" b="1" dirty="0">
                <a:solidFill>
                  <a:srgbClr val="0070C0"/>
                </a:solidFill>
                <a:latin typeface="+mj-lt"/>
              </a:rPr>
              <a:t>Specific gravity (sp.gr) </a:t>
            </a:r>
            <a:r>
              <a:rPr lang="en-US" sz="2489" dirty="0">
                <a:latin typeface="+mj-lt"/>
              </a:rPr>
              <a:t>is the ratio of the mass of a substance to the mass of an equal volume of water.</a:t>
            </a:r>
            <a:r>
              <a:rPr lang="en-US" sz="2489" b="1" dirty="0">
                <a:latin typeface="+mj-lt"/>
              </a:rPr>
              <a:t> </a:t>
            </a:r>
            <a:endParaRPr lang="en-US" sz="2489" dirty="0">
              <a:latin typeface="+mj-lt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960" y="3264861"/>
            <a:ext cx="3649134" cy="49435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960" y="4220506"/>
            <a:ext cx="6745027" cy="52177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004" y="5597477"/>
            <a:ext cx="9049982" cy="70968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Rectangle 4"/>
          <p:cNvSpPr/>
          <p:nvPr/>
        </p:nvSpPr>
        <p:spPr>
          <a:xfrm>
            <a:off x="676323" y="4999635"/>
            <a:ext cx="8987397" cy="475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89" dirty="0">
                <a:latin typeface="+mj-lt"/>
              </a:rPr>
              <a:t>Molarity and Normality of commercial concentrated acids and bases:</a:t>
            </a:r>
          </a:p>
        </p:txBody>
      </p:sp>
    </p:spTree>
    <p:extLst>
      <p:ext uri="{BB962C8B-B14F-4D97-AF65-F5344CB8AC3E}">
        <p14:creationId xmlns:p14="http://schemas.microsoft.com/office/powerpoint/2010/main" val="62906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442" y="1123821"/>
            <a:ext cx="11153253" cy="12414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89" b="1" dirty="0"/>
              <a:t>Calculate the molarity of H</a:t>
            </a:r>
            <a:r>
              <a:rPr lang="en-US" sz="2489" b="1" baseline="-25000" dirty="0"/>
              <a:t>2</a:t>
            </a:r>
            <a:r>
              <a:rPr lang="en-US" sz="2489" b="1" dirty="0"/>
              <a:t>SO</a:t>
            </a:r>
            <a:r>
              <a:rPr lang="en-US" sz="2489" b="1" baseline="-25000" dirty="0"/>
              <a:t>4</a:t>
            </a:r>
            <a:r>
              <a:rPr lang="en-US" sz="2489" b="1" dirty="0"/>
              <a:t> (98 g mol</a:t>
            </a:r>
            <a:r>
              <a:rPr lang="en-US" sz="2489" b="1" baseline="30000" dirty="0"/>
              <a:t>-1</a:t>
            </a:r>
            <a:r>
              <a:rPr lang="en-US" sz="2489" b="1" dirty="0"/>
              <a:t>) in a solution that has a specific gravity of 1.198 and is 27% H</a:t>
            </a:r>
            <a:r>
              <a:rPr lang="en-US" sz="2489" b="1" baseline="-25000" dirty="0"/>
              <a:t>2</a:t>
            </a:r>
            <a:r>
              <a:rPr lang="en-US" sz="2489" b="1" dirty="0"/>
              <a:t>SO</a:t>
            </a:r>
            <a:r>
              <a:rPr lang="en-US" sz="2489" b="1" baseline="-25000" dirty="0"/>
              <a:t>4</a:t>
            </a:r>
            <a:r>
              <a:rPr lang="en-US" sz="2489" b="1" dirty="0"/>
              <a:t> (%w/w), and describe the preparation of 250 mL of 0.5 M H</a:t>
            </a:r>
            <a:r>
              <a:rPr lang="en-US" sz="2489" b="1" baseline="-25000" dirty="0"/>
              <a:t>2</a:t>
            </a:r>
            <a:r>
              <a:rPr lang="en-US" sz="2489" b="1" dirty="0"/>
              <a:t>SO</a:t>
            </a:r>
            <a:r>
              <a:rPr lang="en-US" sz="2489" b="1" baseline="-25000" dirty="0"/>
              <a:t>4</a:t>
            </a:r>
            <a:r>
              <a:rPr lang="en-US" sz="2489" b="1" dirty="0"/>
              <a:t> solution from concentrated solution of H</a:t>
            </a:r>
            <a:r>
              <a:rPr lang="en-US" sz="2489" b="1" baseline="-25000" dirty="0"/>
              <a:t>2</a:t>
            </a:r>
            <a:r>
              <a:rPr lang="en-US" sz="2489" b="1" dirty="0"/>
              <a:t>SO</a:t>
            </a:r>
            <a:r>
              <a:rPr lang="en-US" sz="2489" b="1" baseline="-25000" dirty="0"/>
              <a:t>4</a:t>
            </a:r>
            <a:r>
              <a:rPr lang="en-US" sz="2489" b="1" dirty="0"/>
              <a:t>.</a:t>
            </a:r>
            <a:endParaRPr lang="en-US" sz="2489" dirty="0"/>
          </a:p>
        </p:txBody>
      </p:sp>
      <p:sp>
        <p:nvSpPr>
          <p:cNvPr id="3" name="Rectangle 2"/>
          <p:cNvSpPr/>
          <p:nvPr/>
        </p:nvSpPr>
        <p:spPr>
          <a:xfrm>
            <a:off x="547802" y="523169"/>
            <a:ext cx="4579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Example 8:-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155" y="2952845"/>
            <a:ext cx="9122770" cy="25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8063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</TotalTime>
  <Words>391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Century Gothic</vt:lpstr>
      <vt:lpstr>Wingdings 3</vt:lpstr>
      <vt:lpstr>Wisp</vt:lpstr>
      <vt:lpstr>3-Percent Concentration</vt:lpstr>
      <vt:lpstr>PowerPoint Presentation</vt:lpstr>
      <vt:lpstr>PowerPoint Presentation</vt:lpstr>
      <vt:lpstr>4-Parts per million(ppm) and Parts per billion(ppb)</vt:lpstr>
      <vt:lpstr>PowerPoint Presentation</vt:lpstr>
      <vt:lpstr>Density and the specific gravity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11</cp:revision>
  <dcterms:created xsi:type="dcterms:W3CDTF">2021-01-27T21:03:50Z</dcterms:created>
  <dcterms:modified xsi:type="dcterms:W3CDTF">2021-01-30T16:04:04Z</dcterms:modified>
</cp:coreProperties>
</file>