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8" r:id="rId3"/>
    <p:sldId id="269" r:id="rId4"/>
    <p:sldId id="270" r:id="rId5"/>
    <p:sldId id="271" r:id="rId6"/>
    <p:sldId id="296" r:id="rId7"/>
    <p:sldId id="295" r:id="rId8"/>
    <p:sldId id="273" r:id="rId9"/>
    <p:sldId id="274" r:id="rId10"/>
    <p:sldId id="293" r:id="rId11"/>
    <p:sldId id="291" r:id="rId12"/>
    <p:sldId id="297" r:id="rId13"/>
    <p:sldId id="285" r:id="rId14"/>
    <p:sldId id="286" r:id="rId15"/>
    <p:sldId id="287" r:id="rId16"/>
    <p:sldId id="29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44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D8ABD-AE22-4FDA-8095-4A548C20FF88}"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78778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8ABD-AE22-4FDA-8095-4A548C20FF88}"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8025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8ABD-AE22-4FDA-8095-4A548C20FF88}"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197615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D8ABD-AE22-4FDA-8095-4A548C20FF88}"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110507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D8ABD-AE22-4FDA-8095-4A548C20FF88}"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410121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DD8ABD-AE22-4FDA-8095-4A548C20FF88}"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365415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DD8ABD-AE22-4FDA-8095-4A548C20FF88}" type="datetimeFigureOut">
              <a:rPr lang="en-US" smtClean="0"/>
              <a:pPr/>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343770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D8ABD-AE22-4FDA-8095-4A548C20FF88}" type="datetimeFigureOut">
              <a:rPr lang="en-US" smtClean="0"/>
              <a:pPr/>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417238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D8ABD-AE22-4FDA-8095-4A548C20FF88}" type="datetimeFigureOut">
              <a:rPr lang="en-US" smtClean="0"/>
              <a:pPr/>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407380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8ABD-AE22-4FDA-8095-4A548C20FF88}"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280956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D8ABD-AE22-4FDA-8095-4A548C20FF88}"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79FE9-B744-45BD-98CC-41D541411535}" type="slidenum">
              <a:rPr lang="en-US" smtClean="0"/>
              <a:pPr/>
              <a:t>‹#›</a:t>
            </a:fld>
            <a:endParaRPr lang="en-US"/>
          </a:p>
        </p:txBody>
      </p:sp>
    </p:spTree>
    <p:extLst>
      <p:ext uri="{BB962C8B-B14F-4D97-AF65-F5344CB8AC3E}">
        <p14:creationId xmlns:p14="http://schemas.microsoft.com/office/powerpoint/2010/main" val="183161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D8ABD-AE22-4FDA-8095-4A548C20FF88}" type="datetimeFigureOut">
              <a:rPr lang="en-US" smtClean="0"/>
              <a:pPr/>
              <a:t>8/17/2021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79FE9-B744-45BD-98CC-41D541411535}" type="slidenum">
              <a:rPr lang="en-US" smtClean="0"/>
              <a:pPr/>
              <a:t>‹#›</a:t>
            </a:fld>
            <a:endParaRPr lang="en-US"/>
          </a:p>
        </p:txBody>
      </p:sp>
    </p:spTree>
    <p:extLst>
      <p:ext uri="{BB962C8B-B14F-4D97-AF65-F5344CB8AC3E}">
        <p14:creationId xmlns:p14="http://schemas.microsoft.com/office/powerpoint/2010/main" val="4988112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365375"/>
          </a:xfrm>
        </p:spPr>
        <p:txBody>
          <a:bodyPr>
            <a:normAutofit/>
          </a:bodyPr>
          <a:lstStyle/>
          <a:p>
            <a:r>
              <a:rPr lang="en-US" b="1" dirty="0">
                <a:solidFill>
                  <a:srgbClr val="FF0000"/>
                </a:solidFill>
              </a:rPr>
              <a:t>Smoking cessation products</a:t>
            </a:r>
            <a:r>
              <a:rPr lang="en-US" b="1">
                <a:solidFill>
                  <a:srgbClr val="FF0000"/>
                </a:solidFill>
              </a:rPr>
              <a:t/>
            </a:r>
            <a:br>
              <a:rPr lang="en-US" b="1">
                <a:solidFill>
                  <a:srgbClr val="FF0000"/>
                </a:solidFill>
              </a:rPr>
            </a:br>
            <a:r>
              <a:rPr lang="en-US" b="1" smtClean="0">
                <a:solidFill>
                  <a:srgbClr val="FF0000"/>
                </a:solidFill>
              </a:rPr>
              <a:t>Nicotine Replacement </a:t>
            </a:r>
            <a:r>
              <a:rPr lang="en-US" b="1" dirty="0" smtClean="0">
                <a:solidFill>
                  <a:srgbClr val="FF0000"/>
                </a:solidFill>
              </a:rPr>
              <a:t>T</a:t>
            </a:r>
            <a:r>
              <a:rPr lang="en-US" b="1" smtClean="0">
                <a:solidFill>
                  <a:srgbClr val="FF0000"/>
                </a:solidFill>
              </a:rPr>
              <a:t>herapy </a:t>
            </a:r>
            <a:r>
              <a:rPr lang="en-US" b="1" dirty="0">
                <a:solidFill>
                  <a:srgbClr val="FF0000"/>
                </a:solidFill>
              </a:rPr>
              <a:t>(NRT)</a:t>
            </a:r>
          </a:p>
        </p:txBody>
      </p:sp>
      <p:sp>
        <p:nvSpPr>
          <p:cNvPr id="3" name="Subtitle 2"/>
          <p:cNvSpPr>
            <a:spLocks noGrp="1"/>
          </p:cNvSpPr>
          <p:nvPr>
            <p:ph type="subTitle" idx="1"/>
          </p:nvPr>
        </p:nvSpPr>
        <p:spPr>
          <a:xfrm>
            <a:off x="1371600" y="4800600"/>
            <a:ext cx="6400800" cy="1752600"/>
          </a:xfrm>
        </p:spPr>
        <p:txBody>
          <a:bodyPr>
            <a:normAutofit/>
          </a:bodyPr>
          <a:lstStyle/>
          <a:p>
            <a:r>
              <a:rPr lang="en-US" b="1" dirty="0" smtClean="0">
                <a:solidFill>
                  <a:schemeClr val="tx1"/>
                </a:solidFill>
              </a:rPr>
              <a:t>Clinical Pharmacist/ </a:t>
            </a:r>
            <a:r>
              <a:rPr lang="en-US" b="1" dirty="0" err="1" smtClean="0">
                <a:solidFill>
                  <a:schemeClr val="tx1"/>
                </a:solidFill>
              </a:rPr>
              <a:t>Arwa</a:t>
            </a:r>
            <a:r>
              <a:rPr lang="en-US" b="1" dirty="0" smtClean="0">
                <a:solidFill>
                  <a:schemeClr val="tx1"/>
                </a:solidFill>
              </a:rPr>
              <a:t> </a:t>
            </a:r>
            <a:r>
              <a:rPr lang="en-US" b="1" dirty="0" err="1" smtClean="0">
                <a:solidFill>
                  <a:schemeClr val="tx1"/>
                </a:solidFill>
              </a:rPr>
              <a:t>Younis</a:t>
            </a:r>
            <a:endParaRPr lang="en-US" b="1" dirty="0" smtClean="0">
              <a:solidFill>
                <a:schemeClr val="tx1"/>
              </a:solidFill>
            </a:endParaRPr>
          </a:p>
          <a:p>
            <a:r>
              <a:rPr lang="en-US" b="1" dirty="0" smtClean="0">
                <a:solidFill>
                  <a:schemeClr val="tx1"/>
                </a:solidFill>
              </a:rPr>
              <a:t>&amp; </a:t>
            </a:r>
            <a:r>
              <a:rPr lang="en-US" b="1" dirty="0" err="1" smtClean="0">
                <a:solidFill>
                  <a:schemeClr val="tx1"/>
                </a:solidFill>
              </a:rPr>
              <a:t>Israa</a:t>
            </a:r>
            <a:r>
              <a:rPr lang="en-US" b="1" dirty="0" smtClean="0">
                <a:solidFill>
                  <a:schemeClr val="tx1"/>
                </a:solidFill>
              </a:rPr>
              <a:t> Al-</a:t>
            </a:r>
            <a:r>
              <a:rPr lang="en-US" b="1" dirty="0" err="1" smtClean="0">
                <a:solidFill>
                  <a:schemeClr val="tx1"/>
                </a:solidFill>
              </a:rPr>
              <a:t>Mitwali</a:t>
            </a:r>
            <a:r>
              <a:rPr lang="en-US" b="1" dirty="0" smtClean="0">
                <a:solidFill>
                  <a:schemeClr val="tx1"/>
                </a:solidFill>
              </a:rPr>
              <a:t> </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0" y="6927"/>
            <a:ext cx="2400300" cy="198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031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24-hour patch is better for smokers who crave a cigarette within 20 minutes of waking up in the morning; otherwise the 16-hour and 24-hour patches are equally suitable and effective. </a:t>
            </a:r>
          </a:p>
          <a:p>
            <a:endParaRPr lang="en-US" dirty="0"/>
          </a:p>
          <a:p>
            <a:r>
              <a:rPr lang="en-US" dirty="0"/>
              <a:t>The 16-hour patch should be used if sleep disturbances occur with the 24-hour patch.</a:t>
            </a:r>
          </a:p>
          <a:p>
            <a:endParaRPr lang="en-US" dirty="0"/>
          </a:p>
          <a:p>
            <a:endParaRPr lang="en-US" dirty="0"/>
          </a:p>
          <a:p>
            <a:endParaRPr lang="en-US" dirty="0"/>
          </a:p>
        </p:txBody>
      </p:sp>
    </p:spTree>
    <p:extLst>
      <p:ext uri="{BB962C8B-B14F-4D97-AF65-F5344CB8AC3E}">
        <p14:creationId xmlns:p14="http://schemas.microsoft.com/office/powerpoint/2010/main" val="720091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562600"/>
          </a:xfrm>
        </p:spPr>
        <p:txBody>
          <a:bodyPr>
            <a:noAutofit/>
          </a:bodyPr>
          <a:lstStyle/>
          <a:p>
            <a:r>
              <a:rPr lang="en-US" dirty="0"/>
              <a:t>Transdermal patches should be applied daily to a clean, dry, </a:t>
            </a:r>
            <a:r>
              <a:rPr lang="en-US" dirty="0" smtClean="0"/>
              <a:t>non-hairy area </a:t>
            </a:r>
            <a:r>
              <a:rPr lang="en-US" dirty="0"/>
              <a:t>of the trunk or upper arm</a:t>
            </a:r>
            <a:r>
              <a:rPr lang="en-US" dirty="0" smtClean="0"/>
              <a:t>.</a:t>
            </a:r>
          </a:p>
          <a:p>
            <a:pPr marL="0" indent="0">
              <a:buNone/>
            </a:pPr>
            <a:endParaRPr lang="en-US" dirty="0" smtClean="0"/>
          </a:p>
          <a:p>
            <a:r>
              <a:rPr lang="en-US" dirty="0" smtClean="0"/>
              <a:t> </a:t>
            </a:r>
            <a:r>
              <a:rPr lang="en-US" dirty="0"/>
              <a:t>Nicorette patches should be removed at bedtime and a fresh one applied next </a:t>
            </a:r>
            <a:r>
              <a:rPr lang="en-US" dirty="0" smtClean="0"/>
              <a:t>morning.</a:t>
            </a:r>
          </a:p>
          <a:p>
            <a:pPr marL="0" indent="0">
              <a:buNone/>
            </a:pPr>
            <a:endParaRPr lang="en-US" dirty="0" smtClean="0"/>
          </a:p>
          <a:p>
            <a:r>
              <a:rPr lang="en-US" dirty="0" smtClean="0"/>
              <a:t>To minimize </a:t>
            </a:r>
            <a:r>
              <a:rPr lang="en-US" dirty="0"/>
              <a:t>the </a:t>
            </a:r>
            <a:r>
              <a:rPr lang="en-US" dirty="0" smtClean="0"/>
              <a:t>possibility of localized </a:t>
            </a:r>
            <a:r>
              <a:rPr lang="en-US" dirty="0"/>
              <a:t>skin reaction, a new site of application should be chosen each </a:t>
            </a:r>
            <a:r>
              <a:rPr lang="en-US" dirty="0" smtClean="0"/>
              <a:t>day.</a:t>
            </a:r>
          </a:p>
          <a:p>
            <a:endParaRPr lang="en-US" dirty="0"/>
          </a:p>
          <a:p>
            <a:r>
              <a:rPr lang="en-US" dirty="0" smtClean="0"/>
              <a:t>Used </a:t>
            </a:r>
            <a:r>
              <a:rPr lang="en-US" dirty="0"/>
              <a:t>patches should be folded in half with the adhesive </a:t>
            </a:r>
            <a:r>
              <a:rPr lang="en-US" dirty="0" smtClean="0"/>
              <a:t>side inwards </a:t>
            </a:r>
            <a:r>
              <a:rPr lang="en-US" dirty="0"/>
              <a:t>and disposed of carefully, because they still contain </a:t>
            </a:r>
            <a:r>
              <a:rPr lang="en-US" dirty="0" smtClean="0"/>
              <a:t>significant amounts </a:t>
            </a:r>
            <a:r>
              <a:rPr lang="en-US" dirty="0"/>
              <a:t>of nicotine, certainly sufficient to poison a child.</a:t>
            </a:r>
          </a:p>
          <a:p>
            <a:endParaRPr lang="en-US" dirty="0"/>
          </a:p>
        </p:txBody>
      </p:sp>
    </p:spTree>
    <p:extLst>
      <p:ext uri="{BB962C8B-B14F-4D97-AF65-F5344CB8AC3E}">
        <p14:creationId xmlns:p14="http://schemas.microsoft.com/office/powerpoint/2010/main" val="1076287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3810000"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600200"/>
            <a:ext cx="33909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58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p:spPr>
        <p:txBody>
          <a:bodyPr>
            <a:noAutofit/>
          </a:bodyPr>
          <a:lstStyle/>
          <a:p>
            <a:r>
              <a:rPr lang="en-US" sz="4000" b="1" dirty="0" smtClean="0">
                <a:solidFill>
                  <a:srgbClr val="FF0000"/>
                </a:solidFill>
              </a:rPr>
              <a:t>Cautions, contraindications and adverse effects</a:t>
            </a:r>
            <a:endParaRPr lang="en-US" sz="4000" b="1" dirty="0">
              <a:solidFill>
                <a:srgbClr val="FF0000"/>
              </a:solidFill>
            </a:endParaRPr>
          </a:p>
        </p:txBody>
      </p:sp>
      <p:sp>
        <p:nvSpPr>
          <p:cNvPr id="3" name="Content Placeholder 2"/>
          <p:cNvSpPr>
            <a:spLocks noGrp="1"/>
          </p:cNvSpPr>
          <p:nvPr>
            <p:ph idx="1"/>
          </p:nvPr>
        </p:nvSpPr>
        <p:spPr>
          <a:xfrm>
            <a:off x="228600" y="1951037"/>
            <a:ext cx="8686800" cy="4754563"/>
          </a:xfrm>
        </p:spPr>
        <p:txBody>
          <a:bodyPr>
            <a:normAutofit fontScale="70000" lnSpcReduction="20000"/>
          </a:bodyPr>
          <a:lstStyle/>
          <a:p>
            <a:r>
              <a:rPr lang="en-US" dirty="0" smtClean="0"/>
              <a:t>NRT products provide much lower doses of nicotine than are obtained by smoking.</a:t>
            </a:r>
          </a:p>
          <a:p>
            <a:pPr marL="0" indent="0">
              <a:buNone/>
            </a:pPr>
            <a:endParaRPr lang="en-US" dirty="0" smtClean="0"/>
          </a:p>
          <a:p>
            <a:r>
              <a:rPr lang="en-US" dirty="0"/>
              <a:t>B</a:t>
            </a:r>
            <a:r>
              <a:rPr lang="en-US" dirty="0" smtClean="0"/>
              <a:t>ecause of the cardiovascular effects of nicotine, caution is advised with the use of NRT products in patients with a history of angina, recent myocardial infarction or cerebrovascular accident, cardiac arrhythmias, hypertension or peripheral vascular disease. </a:t>
            </a:r>
          </a:p>
          <a:p>
            <a:endParaRPr lang="en-US" dirty="0"/>
          </a:p>
          <a:p>
            <a:r>
              <a:rPr lang="en-US" dirty="0" smtClean="0"/>
              <a:t>Because of the effects of nicotine on metabolism, caution is also advised in patients with diabetes, hyperthyroidism. </a:t>
            </a:r>
          </a:p>
          <a:p>
            <a:pPr marL="0" indent="0">
              <a:buNone/>
            </a:pPr>
            <a:endParaRPr lang="en-US" dirty="0" smtClean="0"/>
          </a:p>
          <a:p>
            <a:r>
              <a:rPr lang="en-US" dirty="0" smtClean="0"/>
              <a:t>With the use of patches, there is a possibility of localized skin reactions; patches should be avoided by patients with any chronic or serious skin condition.</a:t>
            </a:r>
            <a:endParaRPr lang="en-US" dirty="0"/>
          </a:p>
        </p:txBody>
      </p:sp>
    </p:spTree>
    <p:extLst>
      <p:ext uri="{BB962C8B-B14F-4D97-AF65-F5344CB8AC3E}">
        <p14:creationId xmlns:p14="http://schemas.microsoft.com/office/powerpoint/2010/main" val="183713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fontScale="70000" lnSpcReduction="20000"/>
          </a:bodyPr>
          <a:lstStyle/>
          <a:p>
            <a:r>
              <a:rPr lang="en-US" dirty="0" smtClean="0"/>
              <a:t>Although nicotine can exacerbate symptoms in patients with peptic ulcers or gastritis, the possibility is greater with gum than with other NRT products, as nicotine may be swallowed and enter the stomach directly. </a:t>
            </a:r>
          </a:p>
          <a:p>
            <a:pPr marL="0" indent="0">
              <a:buNone/>
            </a:pPr>
            <a:endParaRPr lang="en-US" dirty="0" smtClean="0"/>
          </a:p>
          <a:p>
            <a:r>
              <a:rPr lang="en-US" dirty="0" smtClean="0"/>
              <a:t>Patients who wear dentures may have difficulty in chewing gum.</a:t>
            </a:r>
          </a:p>
          <a:p>
            <a:pPr marL="0" indent="0">
              <a:buNone/>
            </a:pPr>
            <a:endParaRPr lang="en-US" dirty="0" smtClean="0"/>
          </a:p>
          <a:p>
            <a:r>
              <a:rPr lang="en-US" dirty="0" smtClean="0"/>
              <a:t>In addition to the potential adverse effects mentioned, NRT products may produce the same range of side-effects as nicotine from smoking. These effects include hiccups, sore throat, headache, nausea and dizziness. </a:t>
            </a:r>
            <a:endParaRPr lang="en-US" dirty="0"/>
          </a:p>
          <a:p>
            <a:endParaRPr lang="en-US" dirty="0" smtClean="0"/>
          </a:p>
          <a:p>
            <a:r>
              <a:rPr lang="en-US" dirty="0" smtClean="0"/>
              <a:t> Nicotine withdrawal symptoms such as somnolence, impaired concentration, mood swings, fatigue, hunger, productive cough, bowel disturbances and </a:t>
            </a:r>
            <a:r>
              <a:rPr lang="en-US" dirty="0" err="1" smtClean="0"/>
              <a:t>paraesthesia</a:t>
            </a:r>
            <a:r>
              <a:rPr lang="en-US" dirty="0" smtClean="0"/>
              <a:t> are also possible.</a:t>
            </a:r>
            <a:endParaRPr lang="en-US" dirty="0"/>
          </a:p>
        </p:txBody>
      </p:sp>
    </p:spTree>
    <p:extLst>
      <p:ext uri="{BB962C8B-B14F-4D97-AF65-F5344CB8AC3E}">
        <p14:creationId xmlns:p14="http://schemas.microsoft.com/office/powerpoint/2010/main" val="1968199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Interactions</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Tobacco smoke reduces serum levels of a wide range of drugs and adjustment of dosage may be necessary when smokers have given up. </a:t>
            </a:r>
          </a:p>
          <a:p>
            <a:endParaRPr lang="en-US" dirty="0"/>
          </a:p>
          <a:p>
            <a:pPr marL="0" indent="0">
              <a:buNone/>
            </a:pPr>
            <a:endParaRPr lang="en-US" dirty="0"/>
          </a:p>
        </p:txBody>
      </p:sp>
    </p:spTree>
    <p:extLst>
      <p:ext uri="{BB962C8B-B14F-4D97-AF65-F5344CB8AC3E}">
        <p14:creationId xmlns:p14="http://schemas.microsoft.com/office/powerpoint/2010/main" val="2509874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972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solidFill>
                  <a:srgbClr val="FF0000"/>
                </a:solidFill>
              </a:rPr>
              <a:t>Treatment – nicotine replacement therapy (NRT)</a:t>
            </a:r>
            <a:endParaRPr lang="en-US" b="1" dirty="0">
              <a:solidFill>
                <a:srgbClr val="FF0000"/>
              </a:solidFill>
            </a:endParaRPr>
          </a:p>
        </p:txBody>
      </p:sp>
      <p:sp>
        <p:nvSpPr>
          <p:cNvPr id="3" name="Content Placeholder 2"/>
          <p:cNvSpPr>
            <a:spLocks noGrp="1"/>
          </p:cNvSpPr>
          <p:nvPr>
            <p:ph idx="1"/>
          </p:nvPr>
        </p:nvSpPr>
        <p:spPr>
          <a:xfrm>
            <a:off x="457200" y="1722437"/>
            <a:ext cx="8229600" cy="4602163"/>
          </a:xfrm>
        </p:spPr>
        <p:txBody>
          <a:bodyPr>
            <a:normAutofit fontScale="92500" lnSpcReduction="20000"/>
          </a:bodyPr>
          <a:lstStyle/>
          <a:p>
            <a:r>
              <a:rPr lang="en-US" dirty="0" smtClean="0"/>
              <a:t>Giving up smoking is essentially a matter of self-motivation and determination, and most ex-smokers have stopped without using drugs or any kind of assistance. </a:t>
            </a:r>
          </a:p>
          <a:p>
            <a:pPr marL="0" indent="0">
              <a:buNone/>
            </a:pPr>
            <a:endParaRPr lang="en-US" dirty="0" smtClean="0"/>
          </a:p>
          <a:p>
            <a:r>
              <a:rPr lang="en-US" dirty="0" smtClean="0"/>
              <a:t>Nevertheless, use of nicotine-replacement therapy (NRT) products, which partially replace nicotine from smoking in a regimen that gradually reduces nicotine intake to zero, have been shown to be helpful and are available for people who feel unable to give up smoking unaided.</a:t>
            </a:r>
            <a:endParaRPr lang="en-US" dirty="0"/>
          </a:p>
        </p:txBody>
      </p:sp>
    </p:spTree>
    <p:extLst>
      <p:ext uri="{BB962C8B-B14F-4D97-AF65-F5344CB8AC3E}">
        <p14:creationId xmlns:p14="http://schemas.microsoft.com/office/powerpoint/2010/main" val="185281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solidFill>
                  <a:srgbClr val="FF0000"/>
                </a:solidFill>
              </a:rPr>
              <a:t>NRT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Presentations include:</a:t>
            </a:r>
          </a:p>
          <a:p>
            <a:r>
              <a:rPr lang="en-US" dirty="0" smtClean="0"/>
              <a:t> Chewing gum</a:t>
            </a:r>
          </a:p>
          <a:p>
            <a:r>
              <a:rPr lang="en-US" dirty="0" smtClean="0"/>
              <a:t> Transdermal patches</a:t>
            </a:r>
          </a:p>
          <a:p>
            <a:r>
              <a:rPr lang="en-US" dirty="0" smtClean="0"/>
              <a:t> Cigarette-shaped inhaler</a:t>
            </a:r>
          </a:p>
          <a:p>
            <a:r>
              <a:rPr lang="en-US" dirty="0" smtClean="0"/>
              <a:t> Sublingual tablet</a:t>
            </a:r>
          </a:p>
          <a:p>
            <a:r>
              <a:rPr lang="en-US" dirty="0" smtClean="0"/>
              <a:t> Lozenge </a:t>
            </a:r>
          </a:p>
          <a:p>
            <a:r>
              <a:rPr lang="en-US" dirty="0" smtClean="0"/>
              <a:t> Nasal spray</a:t>
            </a:r>
            <a:endParaRPr lang="en-US" dirty="0"/>
          </a:p>
        </p:txBody>
      </p:sp>
    </p:spTree>
    <p:extLst>
      <p:ext uri="{BB962C8B-B14F-4D97-AF65-F5344CB8AC3E}">
        <p14:creationId xmlns:p14="http://schemas.microsoft.com/office/powerpoint/2010/main" val="388751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rPr>
              <a:t>Mode of action</a:t>
            </a:r>
            <a:endParaRPr lang="en-US" b="1" dirty="0">
              <a:solidFill>
                <a:srgbClr val="FF0000"/>
              </a:solidFill>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NRT assists smokers to give up by providing nicotine, although at a lower level than is obtained through smoking, in order to prevent withdrawal symptoms and cravings. </a:t>
            </a:r>
          </a:p>
          <a:p>
            <a:r>
              <a:rPr lang="en-US" dirty="0" smtClean="0"/>
              <a:t>After a period at a steady state, nicotine intake is progressively reduced to zero over 2 months.</a:t>
            </a:r>
          </a:p>
          <a:p>
            <a:pPr marL="0" indent="0">
              <a:buNone/>
            </a:pPr>
            <a:r>
              <a:rPr lang="en-US" dirty="0"/>
              <a:t> </a:t>
            </a:r>
          </a:p>
        </p:txBody>
      </p:sp>
    </p:spTree>
    <p:extLst>
      <p:ext uri="{BB962C8B-B14F-4D97-AF65-F5344CB8AC3E}">
        <p14:creationId xmlns:p14="http://schemas.microsoft.com/office/powerpoint/2010/main" val="57493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solidFill>
                  <a:srgbClr val="FF0000"/>
                </a:solidFill>
              </a:rPr>
              <a:t>Chewing gum</a:t>
            </a:r>
            <a:endParaRPr lang="en-US" b="1"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Nicotine is absorbed from chewing gum through the </a:t>
            </a:r>
            <a:r>
              <a:rPr lang="en-US" dirty="0" err="1" smtClean="0"/>
              <a:t>buccal</a:t>
            </a:r>
            <a:r>
              <a:rPr lang="en-US" dirty="0" smtClean="0"/>
              <a:t> mucosa; peak blood concentrations are reached within about 2 minutes, and the contents of a piece of gum are intended to be released over about 30 minutes.</a:t>
            </a:r>
          </a:p>
          <a:p>
            <a:endParaRPr lang="en-US" dirty="0" smtClean="0"/>
          </a:p>
          <a:p>
            <a:r>
              <a:rPr lang="en-US" dirty="0"/>
              <a:t>Products available are:</a:t>
            </a:r>
          </a:p>
          <a:p>
            <a:pPr marL="0" indent="0">
              <a:buNone/>
            </a:pPr>
            <a:r>
              <a:rPr lang="en-US" dirty="0"/>
              <a:t>* Nicorette Gum (2 mg, 4 mg)</a:t>
            </a:r>
          </a:p>
          <a:p>
            <a:pPr marL="0" indent="0">
              <a:buNone/>
            </a:pPr>
            <a:r>
              <a:rPr lang="en-US" dirty="0" smtClean="0"/>
              <a:t>* </a:t>
            </a:r>
            <a:r>
              <a:rPr lang="en-US" dirty="0" err="1" smtClean="0"/>
              <a:t>Nicotinell</a:t>
            </a:r>
            <a:r>
              <a:rPr lang="en-US" dirty="0" smtClean="0"/>
              <a:t> </a:t>
            </a:r>
            <a:r>
              <a:rPr lang="en-US" dirty="0"/>
              <a:t>Coated Gum (2 mg, 4 mg)</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90492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recommended course of chewing gum is about 3 months, after which the gum is gradually withdrawn over a few weeks.</a:t>
            </a:r>
          </a:p>
          <a:p>
            <a:endParaRPr lang="en-US" dirty="0"/>
          </a:p>
          <a:p>
            <a:r>
              <a:rPr lang="en-US" dirty="0"/>
              <a:t>Professional advice should be sought if there has been no reduction in smoking after 6 weeks or no quit attempt within 9 months.</a:t>
            </a:r>
          </a:p>
          <a:p>
            <a:endParaRPr lang="en-US" dirty="0"/>
          </a:p>
        </p:txBody>
      </p:sp>
    </p:spTree>
    <p:extLst>
      <p:ext uri="{BB962C8B-B14F-4D97-AF65-F5344CB8AC3E}">
        <p14:creationId xmlns:p14="http://schemas.microsoft.com/office/powerpoint/2010/main" val="1469723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a:p>
        </p:txBody>
      </p:sp>
      <p:sp>
        <p:nvSpPr>
          <p:cNvPr id="3" name="Content Placeholder 2"/>
          <p:cNvSpPr>
            <a:spLocks noGrp="1"/>
          </p:cNvSpPr>
          <p:nvPr>
            <p:ph idx="1"/>
          </p:nvPr>
        </p:nvSpPr>
        <p:spPr>
          <a:xfrm>
            <a:off x="457200" y="762000"/>
            <a:ext cx="8382000" cy="5920581"/>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58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30808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99" y="3581400"/>
            <a:ext cx="2362201"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58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FF0000"/>
                </a:solidFill>
              </a:rPr>
              <a:t>Transdermal patches</a:t>
            </a:r>
            <a:endParaRPr lang="en-US" b="1"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There are two types of transdermal </a:t>
            </a:r>
            <a:r>
              <a:rPr lang="en-US" dirty="0" err="1" smtClean="0"/>
              <a:t>patches,both</a:t>
            </a:r>
            <a:r>
              <a:rPr lang="en-US" dirty="0" smtClean="0"/>
              <a:t> of which are changed daily:</a:t>
            </a:r>
          </a:p>
          <a:p>
            <a:pPr marL="0" indent="0">
              <a:buNone/>
            </a:pPr>
            <a:r>
              <a:rPr lang="en-US" dirty="0" smtClean="0"/>
              <a:t>* One is left on for 24 hours.</a:t>
            </a:r>
          </a:p>
          <a:p>
            <a:pPr marL="0" indent="0">
              <a:buNone/>
            </a:pPr>
            <a:r>
              <a:rPr lang="en-US" dirty="0" smtClean="0"/>
              <a:t>* One is used for 16 hours daily during waking</a:t>
            </a:r>
          </a:p>
          <a:p>
            <a:pPr marL="0" indent="0">
              <a:buNone/>
            </a:pPr>
            <a:r>
              <a:rPr lang="en-US" dirty="0" smtClean="0"/>
              <a:t> hours only and is removed before going to bed.</a:t>
            </a:r>
          </a:p>
          <a:p>
            <a:pPr marL="0" indent="0">
              <a:buNone/>
            </a:pPr>
            <a:endParaRPr lang="en-US" dirty="0" smtClean="0"/>
          </a:p>
          <a:p>
            <a:pPr marL="0" indent="0">
              <a:buNone/>
            </a:pPr>
            <a:r>
              <a:rPr lang="en-US" dirty="0" smtClean="0"/>
              <a:t>* The former provides a residual nicotine level the next morning and may be better for smokers who crave a cigarette as soon as they wake up.</a:t>
            </a:r>
            <a:endParaRPr lang="en-US" dirty="0"/>
          </a:p>
        </p:txBody>
      </p:sp>
    </p:spTree>
    <p:extLst>
      <p:ext uri="{BB962C8B-B14F-4D97-AF65-F5344CB8AC3E}">
        <p14:creationId xmlns:p14="http://schemas.microsoft.com/office/powerpoint/2010/main" val="148945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With both 16- and 24-hour patches, nicotine plasma concentrations are about half of those obtained from smoking the average number of cigarettes per day.</a:t>
            </a:r>
          </a:p>
          <a:p>
            <a:pPr marL="0" indent="0">
              <a:buNone/>
            </a:pPr>
            <a:endParaRPr lang="en-US" dirty="0" smtClean="0"/>
          </a:p>
          <a:p>
            <a:r>
              <a:rPr lang="en-US" dirty="0"/>
              <a:t>Products available are</a:t>
            </a:r>
            <a:r>
              <a:rPr lang="en-US" dirty="0" smtClean="0"/>
              <a:t>:</a:t>
            </a:r>
            <a:endParaRPr lang="en-US" dirty="0"/>
          </a:p>
          <a:p>
            <a:pPr marL="0" indent="0">
              <a:buNone/>
            </a:pPr>
            <a:r>
              <a:rPr lang="en-US" dirty="0"/>
              <a:t>* Nicorette Patch- 16 hour  (5 mg, 10 mg, 15 mg)</a:t>
            </a:r>
          </a:p>
          <a:p>
            <a:pPr marL="0" indent="0">
              <a:buNone/>
            </a:pPr>
            <a:r>
              <a:rPr lang="en-US" dirty="0"/>
              <a:t>* </a:t>
            </a:r>
            <a:r>
              <a:rPr lang="en-US" dirty="0" err="1"/>
              <a:t>Nicotinell</a:t>
            </a:r>
            <a:r>
              <a:rPr lang="en-US" dirty="0"/>
              <a:t> TTS- 24 hour (7 mg, 14 mg, 21 mg</a:t>
            </a:r>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24362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797</Words>
  <Application>Microsoft Office PowerPoint</Application>
  <PresentationFormat>On-screen Show (4:3)</PresentationFormat>
  <Paragraphs>71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Smoking cessation products Nicotine Replacement Therapy (NRT)</vt:lpstr>
      <vt:lpstr>Treatment – nicotine replacement therapy (NRT)</vt:lpstr>
      <vt:lpstr>NRT</vt:lpstr>
      <vt:lpstr>Mode of action</vt:lpstr>
      <vt:lpstr>Chewing gum</vt:lpstr>
      <vt:lpstr>PowerPoint Presentation</vt:lpstr>
      <vt:lpstr>PowerPoint Presentation</vt:lpstr>
      <vt:lpstr>Transdermal patches</vt:lpstr>
      <vt:lpstr>PowerPoint Presentation</vt:lpstr>
      <vt:lpstr>PowerPoint Presentation</vt:lpstr>
      <vt:lpstr>PowerPoint Presentation</vt:lpstr>
      <vt:lpstr>PowerPoint Presentation</vt:lpstr>
      <vt:lpstr>Cautions, contraindications and adverse effects</vt:lpstr>
      <vt:lpstr>PowerPoint Presentation</vt:lpstr>
      <vt:lpstr> Interactions </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cessation products</dc:title>
  <dc:creator>DR.Ahmed Saker 2o1O</dc:creator>
  <cp:lastModifiedBy>Israa</cp:lastModifiedBy>
  <cp:revision>85</cp:revision>
  <dcterms:created xsi:type="dcterms:W3CDTF">2014-12-12T19:10:28Z</dcterms:created>
  <dcterms:modified xsi:type="dcterms:W3CDTF">2021-08-17T09:52:11Z</dcterms:modified>
</cp:coreProperties>
</file>