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83" r:id="rId3"/>
    <p:sldId id="316" r:id="rId4"/>
    <p:sldId id="287" r:id="rId5"/>
    <p:sldId id="284" r:id="rId6"/>
    <p:sldId id="288" r:id="rId7"/>
    <p:sldId id="289" r:id="rId8"/>
    <p:sldId id="290" r:id="rId9"/>
    <p:sldId id="291" r:id="rId10"/>
    <p:sldId id="292" r:id="rId11"/>
    <p:sldId id="317" r:id="rId12"/>
    <p:sldId id="293" r:id="rId13"/>
    <p:sldId id="318" r:id="rId14"/>
    <p:sldId id="294" r:id="rId15"/>
    <p:sldId id="296" r:id="rId16"/>
    <p:sldId id="319" r:id="rId17"/>
    <p:sldId id="300" r:id="rId18"/>
    <p:sldId id="301" r:id="rId19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777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47E45A-2271-4D7C-8E2E-54C92BC0D76A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E7B100-7D84-434F-B35E-34C40FAD59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374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3606A6-834E-4F17-8F2C-AE4C56CB0F3E}" type="datetimeFigureOut">
              <a:rPr lang="en-US" smtClean="0"/>
              <a:pPr/>
              <a:t>8/28/2021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5537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689515"/>
            <a:ext cx="539369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6"/>
            <a:ext cx="2921582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2D10F1-047C-427A-A020-40A7186965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147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A5873-CCCA-4A9E-A299-74F92D0C4C34}" type="datetime1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C365-BCFA-4BEF-A2B9-2372296259F0}" type="datetime1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1D66C-A417-4EE1-93F8-C18966CBC640}" type="datetime1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FB2B9-0BE4-42A3-A5A7-B29F02FBE419}" type="datetime1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81D32-25D6-48C5-8BF2-FAA256964725}" type="datetime1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6AA1A-49B3-45E2-A399-F08E3464B9A1}" type="datetime1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81FD3-4B39-40F5-85E5-EF967E227455}" type="datetime1">
              <a:rPr lang="en-US" smtClean="0"/>
              <a:t>8/28/2021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8094-B13F-42DA-ABEA-937F1CBCF7FF}" type="datetime1">
              <a:rPr lang="en-US" smtClean="0"/>
              <a:t>8/28/2021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88934-0463-47A0-AF62-E9B2367751CF}" type="datetime1">
              <a:rPr lang="en-US" smtClean="0"/>
              <a:t>8/28/2021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83BCE-D680-4F52-8C77-8D6EECADFBB8}" type="datetime1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42AFE-2070-4AE5-84B8-F48CAA780FE7}" type="datetime1">
              <a:rPr lang="en-US" smtClean="0"/>
              <a:t>8/28/2021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7999">
              <a:schemeClr val="accent2">
                <a:lumMod val="20000"/>
                <a:lumOff val="80000"/>
              </a:schemeClr>
            </a:gs>
            <a:gs pos="36000">
              <a:schemeClr val="accent2">
                <a:lumMod val="40000"/>
                <a:lumOff val="60000"/>
              </a:schemeClr>
            </a:gs>
            <a:gs pos="61000">
              <a:schemeClr val="accent2">
                <a:lumMod val="20000"/>
                <a:lumOff val="80000"/>
              </a:schemeClr>
            </a:gs>
            <a:gs pos="82001">
              <a:schemeClr val="accent5">
                <a:lumMod val="40000"/>
                <a:lumOff val="60000"/>
              </a:schemeClr>
            </a:gs>
            <a:gs pos="100000">
              <a:srgbClr val="FEE7F2"/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69DE6-65B8-4F87-985B-500D277D9B93}" type="datetime1">
              <a:rPr lang="en-US" smtClean="0"/>
              <a:t>8/28/2021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Pharmaceutical Technology for 3rd year students</a:t>
            </a:r>
            <a:b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</a:b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2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nd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Course, 1</a:t>
            </a:r>
            <a:r>
              <a:rPr lang="en-US" b="1" i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st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Lec.11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733800"/>
            <a:ext cx="7239000" cy="2667000"/>
          </a:xfrm>
        </p:spPr>
        <p:txBody>
          <a:bodyPr>
            <a:normAutofit fontScale="77500" lnSpcReduction="20000"/>
          </a:bodyPr>
          <a:lstStyle/>
          <a:p>
            <a:r>
              <a:rPr lang="en-US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By:</a:t>
            </a:r>
          </a:p>
          <a:p>
            <a:r>
              <a:rPr lang="en-US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Dr.  </a:t>
            </a:r>
            <a:r>
              <a:rPr lang="en-US" b="1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Esra`a</a:t>
            </a:r>
            <a:r>
              <a:rPr lang="en-US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  </a:t>
            </a:r>
            <a:r>
              <a:rPr lang="en-US" b="1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Ghazy</a:t>
            </a:r>
            <a:r>
              <a:rPr lang="en-US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  </a:t>
            </a:r>
          </a:p>
          <a:p>
            <a:endParaRPr lang="en-US" b="1" i="1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ook Antiqua" pitchFamily="18" charset="0"/>
            </a:endParaRPr>
          </a:p>
          <a:p>
            <a:r>
              <a:rPr lang="en-US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Lecturer  at</a:t>
            </a:r>
          </a:p>
          <a:p>
            <a:r>
              <a:rPr lang="en-US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 Al-</a:t>
            </a:r>
            <a:r>
              <a:rPr lang="en-US" b="1" i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Rasheed</a:t>
            </a:r>
            <a:r>
              <a:rPr lang="en-US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 University College, Department of Pharmacy, </a:t>
            </a:r>
          </a:p>
          <a:p>
            <a:r>
              <a:rPr lang="en-US" b="1" i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ook Antiqua" pitchFamily="18" charset="0"/>
              </a:rPr>
              <a:t>2021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228600"/>
            <a:ext cx="1905000" cy="13387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458200" cy="5897563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Amine salts of fatty acids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typically formed in situ in pharmaceutical emulsions, e.g.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triethanolamine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stearate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 form o/w emulsions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Akin to sodium/potassium salts of fatty acids, their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emulgent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properties are pH – dependent and may be negated in the presence of electrolytes.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These are used to produce o/w emulsions (in conjunction with a second non – ionic surfactant of low HLB, i.e. &lt; 6).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Fatty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alcohols (e.g.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cetyl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stearic alcohol) are frequently used for this purpose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Examples of these include sodium lauryl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triethanolamine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lauryl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sulphate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01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458200" cy="5821363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Cationic surfactants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dissociate to produce positively charged ions with surface - active activity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They are primarily used pharmaceutically as preservatives of topical formulations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main example used in topical formulations is </a:t>
            </a:r>
            <a:r>
              <a:rPr lang="en-US" dirty="0" err="1"/>
              <a:t>cetrimide</a:t>
            </a:r>
            <a:r>
              <a:rPr lang="en-US" dirty="0"/>
              <a:t>, a mixture of </a:t>
            </a:r>
            <a:r>
              <a:rPr lang="en-US" dirty="0" err="1"/>
              <a:t>trimethylammonium</a:t>
            </a:r>
            <a:r>
              <a:rPr lang="en-US" dirty="0"/>
              <a:t> bromide, with smaller amounts of dodecyl </a:t>
            </a:r>
            <a:r>
              <a:rPr lang="en-US" dirty="0" err="1"/>
              <a:t>trimethyl</a:t>
            </a:r>
            <a:r>
              <a:rPr lang="en-US" dirty="0"/>
              <a:t> ammonium bromide and </a:t>
            </a:r>
            <a:r>
              <a:rPr lang="en-US" dirty="0" err="1"/>
              <a:t>hexa</a:t>
            </a:r>
            <a:r>
              <a:rPr lang="en-US" dirty="0"/>
              <a:t> </a:t>
            </a:r>
            <a:r>
              <a:rPr lang="en-US" dirty="0" err="1"/>
              <a:t>decyl</a:t>
            </a:r>
            <a:r>
              <a:rPr lang="en-US" dirty="0"/>
              <a:t> </a:t>
            </a:r>
            <a:r>
              <a:rPr lang="en-US" dirty="0" err="1"/>
              <a:t>trimethyl</a:t>
            </a:r>
            <a:r>
              <a:rPr lang="en-US" dirty="0"/>
              <a:t> ammonium bromide.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537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610600" cy="5668963"/>
          </a:xfrm>
        </p:spPr>
        <p:txBody>
          <a:bodyPr>
            <a:normAutofit/>
          </a:bodyPr>
          <a:lstStyle/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Non – Ionic Surfactants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by far the most popular category of surface – active agents used for the formulation of pharmaceutical emulsions.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Generally combinations of two non – ionic surfactants (one water – soluble and the other oil – soluble) are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employed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382000" cy="57451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emulsifying properties of this series are tolerant of changes in electrolyte concentration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pH.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defRPr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Generally they are non – toxic and are used in both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non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parenteral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emulsions.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By themselves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sorbitan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esters will form w/o emulsions; however, when combined with the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polysorbates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both o/w and w/o emulsions may be formulated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125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382000" cy="5668963"/>
          </a:xfrm>
        </p:spPr>
        <p:txBody>
          <a:bodyPr>
            <a:normAutofit fontScale="92500"/>
          </a:bodyPr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Polyoxyethylene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 alkyl ethers (</a:t>
            </a:r>
            <a:r>
              <a:rPr lang="en-US" i="1" u="sng" dirty="0" err="1" smtClean="0">
                <a:latin typeface="Times New Roman" pitchFamily="18" charset="0"/>
                <a:cs typeface="Times New Roman" pitchFamily="18" charset="0"/>
              </a:rPr>
              <a:t>macrogols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are ethers formed between polyethylene glycol and a range of fatty alcohols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lauryl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oleyl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myristyl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cetyl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stearyl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Two commercial series of these compounds are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Cremophor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Brij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physicochemical properties of these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non – ionic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surface – active agents may be modified by altering the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length of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polyoxyethylene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group and the length of the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aliphatic chain (denoted as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382000" cy="5516563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macrogols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are used as emulsifying agents for both o/w and w/o emulsions.</a:t>
            </a: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Combinations of the more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lipophilic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hydrophilic examples of this series are combined to produce stable emulsions.</a:t>
            </a:r>
          </a:p>
          <a:p>
            <a:pPr marL="0" indent="0" algn="just">
              <a:spcBef>
                <a:spcPts val="0"/>
              </a:spcBef>
              <a:buNone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Font typeface="Wingdings" pitchFamily="2" charset="2"/>
              <a:buChar char="Ø"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example, </a:t>
            </a:r>
            <a:r>
              <a:rPr lang="en-US" b="1" u="sng" dirty="0" err="1" smtClean="0">
                <a:latin typeface="Times New Roman" pitchFamily="18" charset="0"/>
                <a:cs typeface="Times New Roman" pitchFamily="18" charset="0"/>
              </a:rPr>
              <a:t>cetomacrogol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 1000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is combined with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cetostearyl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alcohol to produce cream formulations.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305800" cy="5668963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b="1" i="1" u="sng" dirty="0" smtClean="0">
                <a:latin typeface="Times New Roman" pitchFamily="18" charset="0"/>
                <a:cs typeface="Times New Roman" pitchFamily="18" charset="0"/>
              </a:rPr>
              <a:t>Plastic / Interfacial Theory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endParaRPr lang="en-US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Places the emulsifying agent at the interface between the oil and water, surrounding the droplets of the internal phase as a thin layer of film adsorbed on the surface of the drops. </a:t>
            </a: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formation of an o/w or a w/o emulsion depends on the degree of solubility of the agent in the two phases.</a:t>
            </a:r>
          </a:p>
          <a:p>
            <a:pPr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actuality, it is unlikely that a single theory of emulsification can explain the means by which the many and varied emulsifiers promote emulsion formation and stability. </a:t>
            </a:r>
          </a:p>
          <a:p>
            <a:pPr algn="just">
              <a:buFont typeface="Wingdings" pitchFamily="2" charset="2"/>
              <a:buChar char="ü"/>
            </a:pPr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doubt certain emulsifiers are capable of both tasks.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prstTxWarp prst="textDoubleWave1">
              <a:avLst/>
            </a:prstTxWarp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buNone/>
            </a:pPr>
            <a:r>
              <a:rPr lang="en-US" b="1" i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Preparation of Emulsions</a:t>
            </a:r>
          </a:p>
          <a:p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Emulsifying Agents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  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3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s a substance which stabilizes an emulsion .</a:t>
            </a: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Selection of the Pharmaceutically acceptable emulsifiers, they 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 </a:t>
            </a:r>
            <a:r>
              <a:rPr lang="en-US" sz="3000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must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be able to promote emulsification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2- maintain the stability of the emulsion for the intended shelf life of the product.</a:t>
            </a:r>
            <a:endParaRPr lang="en-US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3-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stable .</a:t>
            </a:r>
          </a:p>
          <a:p>
            <a:pPr algn="just">
              <a:buClr>
                <a:schemeClr val="hlink"/>
              </a:buCl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4- compatible with other ingredients . </a:t>
            </a:r>
          </a:p>
          <a:p>
            <a:pPr algn="just">
              <a:buClr>
                <a:schemeClr val="hlink"/>
              </a:buCl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5-  non – toxic .</a:t>
            </a:r>
          </a:p>
          <a:p>
            <a:pPr algn="just">
              <a:buClr>
                <a:schemeClr val="hlink"/>
              </a:buCl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6-possess little odor , taste , or color .</a:t>
            </a:r>
          </a:p>
          <a:p>
            <a:pPr algn="just">
              <a:buClr>
                <a:schemeClr val="hlink"/>
              </a:buCl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7- not interfere with the stability of efficacy of the active agent .</a:t>
            </a:r>
          </a:p>
          <a:p>
            <a:pPr>
              <a:buNone/>
            </a:pPr>
            <a:endParaRPr lang="en-US" dirty="0" smtClean="0">
              <a:solidFill>
                <a:schemeClr val="hlink"/>
              </a:solidFill>
            </a:endParaRP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Types of Emulsifying Agents (EA)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sz="3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1- Carbohydrate materials –</a:t>
            </a:r>
            <a:r>
              <a:rPr lang="en-US" sz="3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e.g.; acacia,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tragacanth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agar,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chondrus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and pectin are hydrophilic colloids when added to water produce </a:t>
            </a:r>
            <a:r>
              <a:rPr lang="en-US" sz="3800" b="1" i="1" dirty="0" smtClean="0">
                <a:latin typeface="Times New Roman" pitchFamily="18" charset="0"/>
                <a:cs typeface="Times New Roman" pitchFamily="18" charset="0"/>
              </a:rPr>
              <a:t>o/w emulsions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Acacia is frequently used in extemporaneous emulsions.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2- Protein substances</a:t>
            </a:r>
            <a:r>
              <a:rPr lang="en-US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e.g.; gelatin, egg yolk and casein produce </a:t>
            </a:r>
            <a:r>
              <a:rPr lang="en-US" sz="4000" b="1" i="1" dirty="0" smtClean="0">
                <a:latin typeface="Times New Roman" pitchFamily="18" charset="0"/>
                <a:cs typeface="Times New Roman" pitchFamily="18" charset="0"/>
              </a:rPr>
              <a:t>o/w emulsions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disadvantage of gelatin, the emulsion frequently is too fluid and becomes more fluid upon standing.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305800" cy="5821363"/>
          </a:xfrm>
        </p:spPr>
        <p:txBody>
          <a:bodyPr>
            <a:normAutofit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3- High – molecular – weight alcohols –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e.g.;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stearyl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alcohol,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cetyl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alcohol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glyceryl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monostearate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primarily as thickening agents and stabilizers for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o/w emulsions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certain lotions and ointments used externally. 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Cholesterol and cholesterol derivatives employed in externally used emulsions to promote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w/o emulsions.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4- Finely divided solids –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e.g.; colloidal clays, including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bentonite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magnesium hydroxide and aluminum hydroxide form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o/w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emulsions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763000" cy="6096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internal concentration of an emulsion increases, so does the viscosity of the emulsion to a certain point, after which the viscosity decreases sharply.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point, the emulsion has undergone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inversion;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i.e., it has changed from an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o/w emulsion to a w/o,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or vice versa. 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382000" cy="58975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Wetting agents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anionic, cationic or nonionic agents contain both hydrophilic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lipophilic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groups. </a:t>
            </a:r>
          </a:p>
          <a:p>
            <a:pPr marL="0" indent="0" algn="just">
              <a:spcBef>
                <a:spcPct val="0"/>
              </a:spcBef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anionic agents, lipophilic portion is negatively charged, but in the cationic agents, it is positively charged. </a:t>
            </a:r>
            <a:endParaRPr lang="en-US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ionic nature of a surfactant is a prime consideration. </a:t>
            </a:r>
          </a:p>
          <a:p>
            <a:pPr marL="0" indent="0" algn="just">
              <a:spcBef>
                <a:spcPct val="0"/>
              </a:spcBef>
              <a:buFont typeface="Wingdings" pitchFamily="2" charset="2"/>
              <a:buChar char="ü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Anionic surfactants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dissociate to produce negatively charged ions with surface – active activity.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.; </a:t>
            </a:r>
            <a:r>
              <a:rPr lang="en-US" i="1" u="sng" dirty="0" smtClean="0">
                <a:latin typeface="Times New Roman" pitchFamily="18" charset="0"/>
                <a:cs typeface="Times New Roman" pitchFamily="18" charset="0"/>
              </a:rPr>
              <a:t>Sodium / potassium salts of fatty acids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ct val="0"/>
              </a:spcBef>
              <a:buFont typeface="Arial" charset="0"/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Dr.Esraa Ghazy ...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941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Pharmaceutical Technology for 3rd year students 2nd Course, 1st Lec.11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sony</dc:creator>
  <cp:lastModifiedBy>esra</cp:lastModifiedBy>
  <cp:revision>23</cp:revision>
  <dcterms:created xsi:type="dcterms:W3CDTF">2006-08-16T00:00:00Z</dcterms:created>
  <dcterms:modified xsi:type="dcterms:W3CDTF">2021-08-28T19:23:04Z</dcterms:modified>
</cp:coreProperties>
</file>